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8D08A-1865-4D28-ABB4-0C3F230F181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6557-9465-45C0-9358-530B7613AE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8D08A-1865-4D28-ABB4-0C3F230F181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6557-9465-45C0-9358-530B7613AE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8D08A-1865-4D28-ABB4-0C3F230F181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6557-9465-45C0-9358-530B7613AE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8D08A-1865-4D28-ABB4-0C3F230F181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6557-9465-45C0-9358-530B7613AE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8D08A-1865-4D28-ABB4-0C3F230F181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6557-9465-45C0-9358-530B7613AE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8D08A-1865-4D28-ABB4-0C3F230F181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6557-9465-45C0-9358-530B7613AE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8D08A-1865-4D28-ABB4-0C3F230F181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6557-9465-45C0-9358-530B7613AE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8D08A-1865-4D28-ABB4-0C3F230F181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6557-9465-45C0-9358-530B7613AE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8D08A-1865-4D28-ABB4-0C3F230F181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6557-9465-45C0-9358-530B7613AE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8D08A-1865-4D28-ABB4-0C3F230F181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6557-9465-45C0-9358-530B7613AE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8D08A-1865-4D28-ABB4-0C3F230F181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676557-9465-45C0-9358-530B7613AE7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08D08A-1865-4D28-ABB4-0C3F230F1816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8676557-9465-45C0-9358-530B7613AE7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Петро Столип</a:t>
            </a:r>
            <a:r>
              <a:rPr lang="uk-UA" sz="5400" dirty="0" smtClean="0"/>
              <a:t>ін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43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4933176" cy="52749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Отож у підсумку аграрна реформа за Столипіним мала наслідком передусім стрімке розшарування селянства, появу на селі значної кількості люмпен-пролетарів, різке зростання ненависті до поміщиків. Це створило </a:t>
            </a:r>
            <a:r>
              <a:rPr lang="uk-UA" dirty="0" err="1" smtClean="0"/>
              <a:t>підгрунтя</a:t>
            </a:r>
            <a:r>
              <a:rPr lang="uk-UA" dirty="0" smtClean="0"/>
              <a:t> для створення революційних організацій, які заручилися підтримкою не тільки люмпенів, а й великою частиною «справних» господарів, які потерпали від малоземелля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0079"/>
            <a:ext cx="357376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33636"/>
            <a:ext cx="3285730" cy="230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854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25876"/>
            <a:ext cx="5544616" cy="2543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У вересні 1911 року Столипін був убитий у Київському оперному театрі таємним агентом поліції, есером Д. </a:t>
            </a:r>
            <a:r>
              <a:rPr lang="uk-UA" sz="2000" dirty="0" err="1" smtClean="0"/>
              <a:t>Богровим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 smtClean="0"/>
              <a:t>Похований на території Києво-Печерської лаври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48680"/>
            <a:ext cx="2381250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7" y="2924944"/>
            <a:ext cx="2172072" cy="289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42" y="3212976"/>
            <a:ext cx="2920586" cy="219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767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861168" cy="47708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800" dirty="0" err="1" smtClean="0"/>
              <a:t>Петро́</a:t>
            </a:r>
            <a:r>
              <a:rPr lang="uk-UA" sz="1800" dirty="0" smtClean="0"/>
              <a:t> </a:t>
            </a:r>
            <a:r>
              <a:rPr lang="uk-UA" sz="1800" dirty="0" err="1" smtClean="0"/>
              <a:t>Арка́дійович</a:t>
            </a:r>
            <a:r>
              <a:rPr lang="uk-UA" sz="1800" dirty="0" smtClean="0"/>
              <a:t> </a:t>
            </a:r>
            <a:r>
              <a:rPr lang="uk-UA" sz="1800" dirty="0" err="1" smtClean="0"/>
              <a:t>Столи́пін</a:t>
            </a:r>
            <a:r>
              <a:rPr lang="uk-UA" sz="1800" dirty="0" smtClean="0"/>
              <a:t> (2 квітня 1862, Дрезден, Німеччина — †5 вересня 1911, Київ) — російський державний діяч, прем'єр-міністр (1906–1911 рр.). Столипін проводив жорстку політику на укріплення самодержавства, розпустив Думу, увів військово-польові суди, обмежував політичні свободи. Будучи російським націоналістом, вів боротьбу з національними автономіями. Розпочав аграрну реформу, що не була доведена до кінця. Правління Столипіна відзначалось жорстокими репресіями, в цей час виникли поняття «столипінська реакція», «столипінська краватка» та «столипінський вагон»</a:t>
            </a:r>
            <a:r>
              <a:rPr lang="vi-VN" sz="1800" dirty="0" smtClean="0"/>
              <a:t>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8719"/>
            <a:ext cx="3462750" cy="4689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008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4285104" cy="534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На своїх посадах проводив жорстку послідовну політику як проти радикальних революціонерів так і проти лібералів будь-якого ґатунку. За його наказом війська й поліція жорстоко карали учасників селянських заворушень, до в'язниць у великій кількості кидали студентів і старшокласників-гімназистів, помічених в антиурядовій діяльності, проголошені царським маніфестом від 17 жовтня 1905 року політичні свободи було всіляко </a:t>
            </a:r>
            <a:r>
              <a:rPr lang="uk-UA" sz="2000" dirty="0" err="1" smtClean="0"/>
              <a:t>обмежувано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3845223" cy="258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44" y="3429000"/>
            <a:ext cx="3477766" cy="2335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551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70523"/>
            <a:ext cx="4861168" cy="52749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Столипін дав пряму директиву губернаторам: «Менше заарештовувати, більше стріляти… Переконування облиште, дійте вогнем…». За таку антинародну політику у серпні 1906 на Столипіна вчинено замах (загинуло 27 осіб). У відповідь він домігся запровадження військово-польових судів — без адвокатів, без можливості подати апеляцію — із правом винесення та виконання впродовж 24 годин смертних вироків.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39" y="3140968"/>
            <a:ext cx="3593976" cy="2704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60" y="692696"/>
            <a:ext cx="2946934" cy="2275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7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6229320" cy="5346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900" dirty="0" smtClean="0"/>
              <a:t>У червні 1907 уряд на чолі з Столипіним та за підтримки імператора </a:t>
            </a:r>
            <a:r>
              <a:rPr lang="ru-RU" sz="1900" dirty="0" err="1" smtClean="0"/>
              <a:t>Миколи</a:t>
            </a:r>
            <a:r>
              <a:rPr lang="ru-RU" sz="1900" dirty="0" smtClean="0"/>
              <a:t> </a:t>
            </a:r>
            <a:r>
              <a:rPr lang="en-US" sz="1900" dirty="0"/>
              <a:t>II </a:t>
            </a:r>
            <a:r>
              <a:rPr lang="uk-UA" sz="1900" dirty="0" smtClean="0"/>
              <a:t>розпустив</a:t>
            </a:r>
            <a:r>
              <a:rPr lang="ru-RU" sz="1900" dirty="0" smtClean="0"/>
              <a:t> </a:t>
            </a:r>
            <a:r>
              <a:rPr lang="en-US" sz="1900" dirty="0"/>
              <a:t>II </a:t>
            </a:r>
            <a:r>
              <a:rPr lang="uk-UA" sz="1900" dirty="0" smtClean="0"/>
              <a:t>Державну Думу і опублікував новий закон про вибори, який забезпечив</a:t>
            </a:r>
            <a:r>
              <a:rPr lang="ru-RU" sz="1900" dirty="0" smtClean="0"/>
              <a:t> </a:t>
            </a:r>
            <a:r>
              <a:rPr lang="uk-UA" sz="1900" dirty="0" smtClean="0"/>
              <a:t>повну перевагу</a:t>
            </a:r>
            <a:r>
              <a:rPr lang="ru-RU" sz="1900" dirty="0" smtClean="0"/>
              <a:t> </a:t>
            </a:r>
            <a:r>
              <a:rPr lang="ru-RU" sz="1900" dirty="0"/>
              <a:t>у </a:t>
            </a:r>
            <a:r>
              <a:rPr lang="en-US" sz="1900" dirty="0"/>
              <a:t>III </a:t>
            </a:r>
            <a:r>
              <a:rPr lang="ru-RU" sz="1900" dirty="0" err="1"/>
              <a:t>Думі</a:t>
            </a:r>
            <a:r>
              <a:rPr lang="ru-RU" sz="1900" dirty="0"/>
              <a:t> </a:t>
            </a:r>
            <a:r>
              <a:rPr lang="uk-UA" sz="1900" dirty="0" smtClean="0"/>
              <a:t>великих землевласників та підприємців і значно обмежив представництво</a:t>
            </a:r>
            <a:r>
              <a:rPr lang="ru-RU" sz="1900" dirty="0" smtClean="0"/>
              <a:t> </a:t>
            </a:r>
            <a:r>
              <a:rPr lang="uk-UA" sz="1900" dirty="0" smtClean="0"/>
              <a:t>національних країн. Повністю були позбавлені</a:t>
            </a:r>
            <a:r>
              <a:rPr lang="ru-RU" sz="1900" dirty="0" smtClean="0"/>
              <a:t> </a:t>
            </a:r>
            <a:r>
              <a:rPr lang="uk-UA" sz="1900" dirty="0" smtClean="0"/>
              <a:t>представництва в Думі 10 областей і губерній азіатської частини Росії, Кавказу надавалось 10 місць замість 29. Такий виборчий закон забезпечив</a:t>
            </a:r>
            <a:r>
              <a:rPr lang="ru-RU" sz="1900" dirty="0" smtClean="0"/>
              <a:t> </a:t>
            </a:r>
            <a:r>
              <a:rPr lang="ru-RU" sz="1900" dirty="0"/>
              <a:t>у </a:t>
            </a:r>
            <a:r>
              <a:rPr lang="en-US" sz="1900" dirty="0"/>
              <a:t>III </a:t>
            </a:r>
            <a:r>
              <a:rPr lang="uk-UA" sz="1900" dirty="0" smtClean="0"/>
              <a:t>Думі «великоросам</a:t>
            </a:r>
            <a:r>
              <a:rPr lang="ru-RU" sz="1900" dirty="0" smtClean="0"/>
              <a:t>» </a:t>
            </a:r>
            <a:r>
              <a:rPr lang="ru-RU" sz="1900" dirty="0"/>
              <a:t>77 % </a:t>
            </a:r>
            <a:r>
              <a:rPr lang="uk-UA" sz="1900" dirty="0" smtClean="0"/>
              <a:t>місць</a:t>
            </a:r>
            <a:r>
              <a:rPr lang="ru-RU" sz="1900" dirty="0" smtClean="0"/>
              <a:t> </a:t>
            </a:r>
            <a:r>
              <a:rPr lang="ru-RU" sz="1900" dirty="0"/>
              <a:t>і вона стала </a:t>
            </a:r>
            <a:r>
              <a:rPr lang="ru-RU" sz="1900" dirty="0" smtClean="0"/>
              <a:t>«</a:t>
            </a:r>
            <a:r>
              <a:rPr lang="uk-UA" sz="1900" dirty="0" smtClean="0"/>
              <a:t>істинно російською</a:t>
            </a:r>
            <a:r>
              <a:rPr lang="ru-RU" sz="1900" dirty="0" smtClean="0"/>
              <a:t>». </a:t>
            </a:r>
            <a:r>
              <a:rPr lang="uk-UA" sz="1900" dirty="0" smtClean="0"/>
              <a:t>Столипін</a:t>
            </a:r>
            <a:r>
              <a:rPr lang="ru-RU" sz="1900" dirty="0" smtClean="0"/>
              <a:t> </a:t>
            </a:r>
            <a:r>
              <a:rPr lang="uk-UA" sz="1900" dirty="0" smtClean="0"/>
              <a:t>був ініціатором обмеження автономії Фінляндії, натхненником створення націоналістичних російських організацій, у тому числі Всеросійського національного союзу, основною метою якого було сприяння «пануванню російської народності</a:t>
            </a:r>
            <a:r>
              <a:rPr lang="ru-RU" sz="1900" dirty="0" smtClean="0"/>
              <a:t>».</a:t>
            </a:r>
            <a:endParaRPr lang="ru-RU" sz="1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36712"/>
            <a:ext cx="2304256" cy="456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77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1658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Аграрна</a:t>
            </a:r>
            <a:r>
              <a:rPr lang="ru-RU" dirty="0" smtClean="0"/>
              <a:t> реформа або Столип</a:t>
            </a:r>
            <a:r>
              <a:rPr lang="uk-UA" dirty="0" smtClean="0"/>
              <a:t>інська реформа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183880" cy="15053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Столипінська реформа (Столипінська аграрна реформа) — ряд законодавчих актів, спрямованих на перерозподіл селянської земельної площі в Російській Імперії та на підвищення продуктивності сільського господарства.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42436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5400600" cy="54909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Завдань у реформи було декілька: соціально-політична - створити в селі міцну опору для самодержавства з міцних власників, відколовши їх від основної маси селянства і протиставивши їх їй; міцні господарства повинні були стати перешкодою на шляху наростання революції в селі; соціально-економічна - зруйнувати общину, насадити приватне господарство у вигляді і хуторів, а надлишок робочої сили направити в місто, де її поглине зростаюча промисловість; економічна - забезпечити підйом сільського господарства і </a:t>
            </a:r>
            <a:r>
              <a:rPr lang="ru-RU" dirty="0" err="1"/>
              <a:t>подальшу</a:t>
            </a:r>
            <a:r>
              <a:rPr lang="ru-RU" dirty="0"/>
              <a:t> </a:t>
            </a:r>
            <a:r>
              <a:rPr lang="ru-RU" dirty="0" err="1"/>
              <a:t>індустріалізацію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ліквідувати</a:t>
            </a:r>
            <a:r>
              <a:rPr lang="ru-RU" dirty="0"/>
              <a:t> </a:t>
            </a:r>
            <a:r>
              <a:rPr lang="ru-RU" dirty="0" err="1"/>
              <a:t>відставання</a:t>
            </a:r>
            <a:r>
              <a:rPr lang="ru-RU" dirty="0"/>
              <a:t> від </a:t>
            </a:r>
            <a:r>
              <a:rPr lang="ru-RU" dirty="0" err="1"/>
              <a:t>передових</a:t>
            </a:r>
            <a:r>
              <a:rPr lang="ru-RU" dirty="0"/>
              <a:t> держав.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76" y="3501008"/>
            <a:ext cx="3011671" cy="227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213" y="1196752"/>
            <a:ext cx="3191434" cy="2104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196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5040560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Концепція П. Столипіна "пропонувала шлях розвитку змішаної, багатоукладної економіки, де державні форми господарства повинні були конкурувати з колективними і приватними". Складові елементи його програм - перехід до хуторів, використання кооперації, розвиток меліорації, введення триступінчатого сільськогосподарського утворення, організації дешевого кредиту для селян, утворення землеробської партії, котрі реально представляла інтереси дрібного землеволодіння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80" y="692696"/>
            <a:ext cx="350899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12976"/>
            <a:ext cx="3371293" cy="2528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208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5581248" cy="55629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Важливою складовою земельної реформи Столипін вважав організоване державою масове переселення землеробів із європейської частини імперії до Сибіру, Центральної Азії та далекосхідних регіонів. До початку Першої світової війни приблизно 3,5 </a:t>
            </a:r>
            <a:r>
              <a:rPr lang="uk-UA" dirty="0" err="1" smtClean="0"/>
              <a:t>млн</a:t>
            </a:r>
            <a:r>
              <a:rPr lang="uk-UA" dirty="0" smtClean="0"/>
              <a:t> селян, продавши господарство, зірвалися з місця, та аж ніяк не всі з тих чи тих причин прижились у нових краях: близько мільйона з них повернулося назад, але вже без грошей і надій. Для України ці цифри ще більш разючі: переселенцями стали понад мільйон її селян, проте невдовзі 70 % із них знову з'явились у рідних місцях, приречені наймитувати й жебракувати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6672"/>
            <a:ext cx="2928552" cy="2571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29000"/>
            <a:ext cx="2934557" cy="224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1057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</TotalTime>
  <Words>712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Петро Столипін</vt:lpstr>
      <vt:lpstr> </vt:lpstr>
      <vt:lpstr> </vt:lpstr>
      <vt:lpstr> </vt:lpstr>
      <vt:lpstr> </vt:lpstr>
      <vt:lpstr>Аграрна реформа або Столипінська реформа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2014-10-04T13:35:47Z</dcterms:created>
  <dcterms:modified xsi:type="dcterms:W3CDTF">2014-10-04T19:17:07Z</dcterms:modified>
</cp:coreProperties>
</file>