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6092" autoAdjust="0"/>
  </p:normalViewPr>
  <p:slideViewPr>
    <p:cSldViewPr>
      <p:cViewPr>
        <p:scale>
          <a:sx n="66" d="100"/>
          <a:sy n="66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674642"/>
          </a:xfrm>
        </p:spPr>
        <p:txBody>
          <a:bodyPr>
            <a:normAutofit/>
          </a:bodyPr>
          <a:lstStyle/>
          <a:p>
            <a:r>
              <a:rPr lang="ru-RU" sz="6000" dirty="0" err="1"/>
              <a:t>Культурне</a:t>
            </a:r>
            <a:r>
              <a:rPr lang="ru-RU" sz="6000" dirty="0"/>
              <a:t> </a:t>
            </a:r>
            <a:r>
              <a:rPr lang="ru-RU" sz="6000" dirty="0" err="1"/>
              <a:t>життя</a:t>
            </a:r>
            <a:r>
              <a:rPr lang="ru-RU" sz="6000" dirty="0"/>
              <a:t> </a:t>
            </a:r>
            <a:r>
              <a:rPr lang="ru-RU" sz="6000" dirty="0" err="1"/>
              <a:t>України</a:t>
            </a:r>
            <a:r>
              <a:rPr lang="ru-RU" sz="6000" dirty="0"/>
              <a:t> в </a:t>
            </a:r>
            <a:r>
              <a:rPr lang="ru-RU" sz="6000" dirty="0" err="1"/>
              <a:t>другій</a:t>
            </a:r>
            <a:r>
              <a:rPr lang="ru-RU" sz="6000" dirty="0"/>
              <a:t> </a:t>
            </a:r>
            <a:r>
              <a:rPr lang="ru-RU" sz="6000" dirty="0" err="1"/>
              <a:t>половині</a:t>
            </a:r>
            <a:r>
              <a:rPr lang="ru-RU" sz="6000" dirty="0"/>
              <a:t> ХІХ ст.</a:t>
            </a:r>
          </a:p>
        </p:txBody>
      </p:sp>
      <p:pic>
        <p:nvPicPr>
          <p:cNvPr id="4" name="L_yuelin_Muzyka_dlya_massazha_dyhaniya_rasslableniya_sozdaniya_lyubovnoy_atmosfery_-_relaksovaya_muzyka_dlya_massazha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ripple dir="r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" y="11382"/>
            <a:ext cx="9137802" cy="6846618"/>
          </a:xfrm>
        </p:spPr>
      </p:pic>
    </p:spTree>
    <p:extLst>
      <p:ext uri="{BB962C8B-B14F-4D97-AF65-F5344CB8AC3E}">
        <p14:creationId xmlns:p14="http://schemas.microsoft.com/office/powerpoint/2010/main" val="2399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err="1"/>
              <a:t>Розвиток</a:t>
            </a:r>
            <a:r>
              <a:rPr lang="ru-RU" sz="4000" dirty="0"/>
              <a:t> науки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67744" y="1700808"/>
            <a:ext cx="6498458" cy="201622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капіталізму</a:t>
            </a:r>
            <a:r>
              <a:rPr lang="ru-RU" dirty="0"/>
              <a:t>. </a:t>
            </a:r>
            <a:r>
              <a:rPr lang="ru-RU" dirty="0" err="1"/>
              <a:t>Науковими</a:t>
            </a:r>
            <a:r>
              <a:rPr lang="ru-RU" dirty="0"/>
              <a:t> центрами стали </a:t>
            </a:r>
            <a:r>
              <a:rPr lang="ru-RU" dirty="0" err="1"/>
              <a:t>університети</a:t>
            </a:r>
            <a:r>
              <a:rPr lang="ru-RU" dirty="0"/>
              <a:t> й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Харкова</a:t>
            </a:r>
            <a:r>
              <a:rPr lang="ru-RU" dirty="0"/>
              <a:t>,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Одеси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проводили </a:t>
            </a:r>
            <a:r>
              <a:rPr lang="ru-RU" dirty="0" err="1"/>
              <a:t>дослідження</a:t>
            </a:r>
            <a:r>
              <a:rPr lang="ru-RU" dirty="0"/>
              <a:t> й </a:t>
            </a:r>
            <a:r>
              <a:rPr lang="ru-RU" dirty="0" err="1"/>
              <a:t>видавали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науки.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вченими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423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d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9504" y="116632"/>
            <a:ext cx="3528000" cy="2058243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М. Бекетов 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професор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Харківського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університету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створив при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фізико-математичному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факультеті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фізико-хімічне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відділення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лабораторію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фізичної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хімії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. Один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засновників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науки —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фізичної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хімії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3543885" cy="40258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404664"/>
            <a:ext cx="3528000" cy="1914227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І. Мечников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викладач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Новоросійського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університету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Одесі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Заснував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разом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мікробіологом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М.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Гамалією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першу в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країні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й другу у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бактеріологічну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станцію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Творець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учення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імунітет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3525764" cy="3951288"/>
          </a:xfrm>
        </p:spPr>
      </p:pic>
    </p:spTree>
    <p:extLst>
      <p:ext uri="{BB962C8B-B14F-4D97-AF65-F5344CB8AC3E}">
        <p14:creationId xmlns:p14="http://schemas.microsoft.com/office/powerpoint/2010/main" val="28906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>
        <p14:prism isContent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315416"/>
            <a:ext cx="711519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9504" y="188640"/>
            <a:ext cx="3528000" cy="198623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О. Ляпунов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професор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Харківського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університету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Працював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галузі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механіки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математичного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аналізу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теорії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диференціальних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рівнянь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теорії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ймовірності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і т. п.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3384376" cy="44644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7404" y="188640"/>
            <a:ext cx="3528000" cy="198623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Єфименко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історик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етнограф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перша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жінка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— доктор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історичних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наук, автор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праць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Історія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народу», «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Нариси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історії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Правобережної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» та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246745" cy="4301938"/>
          </a:xfrm>
        </p:spPr>
      </p:pic>
    </p:spTree>
    <p:extLst>
      <p:ext uri="{BB962C8B-B14F-4D97-AF65-F5344CB8AC3E}">
        <p14:creationId xmlns:p14="http://schemas.microsoft.com/office/powerpoint/2010/main" val="36068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727" y="1556792"/>
            <a:ext cx="7065985" cy="5112568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промисловості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реформ 60–70-х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потребував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кваліфікованих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спеціалістів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нових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технологій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загальноєвропейський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прогрес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науці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техніці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поширення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й подальше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домінування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філософії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позитивізму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сприяла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пошукові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достовірних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точних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вимірів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фізичних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суспільних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явищ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відсутність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ідеологічного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забарвлення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дослідженнях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отже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конфлікту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владою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хоч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не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завжди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1151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/>
              <a:t>наук </a:t>
            </a:r>
            <a:r>
              <a:rPr lang="ru-RU" dirty="0" err="1"/>
              <a:t>зумовлювали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15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14:prism dir="d" isInverted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Музика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20" y="1623056"/>
            <a:ext cx="6326312" cy="4254215"/>
          </a:xfrm>
        </p:spPr>
      </p:pic>
    </p:spTree>
    <p:extLst>
      <p:ext uri="{BB962C8B-B14F-4D97-AF65-F5344CB8AC3E}">
        <p14:creationId xmlns:p14="http://schemas.microsoft.com/office/powerpoint/2010/main" val="273687687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6322714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Значний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вплив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музичного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мистецтва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справила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композитора й оперного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актора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Семена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Гулака-Артемовського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(1813-1873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рр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опера „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Запорожець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Дунаєм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ставилася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на сценах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багатьох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театрів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поклала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початок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українській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опері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Популярністю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користувалися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опери Петра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Сокальського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(1832-1887) „Мазепа”, „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Майська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ніч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”, „Богдан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Хмельницький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” та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інші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самі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назви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говорять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їхній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зміст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музичному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мистецтві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вирізнялася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С. С.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Гулака-Артемовського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У 1862 р.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створює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першу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українську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оперу "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Запорожець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Дунаєм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Основоположником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класичної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музики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був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М. В. Лисенко,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цей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період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написав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чудові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опери "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Різдвяна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ніч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", "Утоплена", "Наталка Полтавка", "Тарас Бульба",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оперету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Чорноморці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", опери для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"Пан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Коцький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", "Коза-дереза"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Західній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слід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відзначити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М. М.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Вербицького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62598"/>
      </p:ext>
    </p:extLst>
  </p:cSld>
  <p:clrMapOvr>
    <a:masterClrMapping/>
  </p:clrMapOvr>
  <p:transition spd="slow" advTm="2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7387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</p:spPr>
      </p:pic>
    </p:spTree>
    <p:extLst>
      <p:ext uri="{BB962C8B-B14F-4D97-AF65-F5344CB8AC3E}">
        <p14:creationId xmlns:p14="http://schemas.microsoft.com/office/powerpoint/2010/main" val="5714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:blinds/>
      </p:transition>
    </mc:Choice>
    <mc:Fallback xmlns="">
      <p:transition spd="slow" advTm="4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Література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26" y="1697616"/>
            <a:ext cx="6507198" cy="4323672"/>
          </a:xfrm>
        </p:spPr>
      </p:pic>
    </p:spTree>
    <p:extLst>
      <p:ext uri="{BB962C8B-B14F-4D97-AF65-F5344CB8AC3E}">
        <p14:creationId xmlns:p14="http://schemas.microsoft.com/office/powerpoint/2010/main" val="34095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625070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другій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половині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XIX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ст. романтизм у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поступився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місцем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реалізмові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Останній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передбачав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відображення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реальної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дійсності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оточення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героя,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точне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відтворення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всіх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аспектів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обґрунтування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почуттів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персонажів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психологічними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соціальними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умовами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Як і в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європейських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літературах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в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українській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зародки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реалістичного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стилю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були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зв’язані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з фольклором, з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народними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гумористичними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сатиричними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оповіданнями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давньою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літературою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Художні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публіцистичні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твори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найвидатніших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діячів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української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культури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другої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половини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ХІХ ст.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містять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глибокі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роздуми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тодішнє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сучасне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майбутнє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українського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народу,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відображають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історичні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подвиги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минулого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оспівують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визвольну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боротьбу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державну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незалежність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000">
        <p14:flip dir="r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62242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Зміст: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99792" y="836712"/>
            <a:ext cx="4986290" cy="511256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sz="3600" dirty="0" err="1">
                <a:solidFill>
                  <a:srgbClr val="C00000"/>
                </a:solidFill>
              </a:rPr>
              <a:t>Історичні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умови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розвитку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освіти</a:t>
            </a:r>
            <a:r>
              <a:rPr lang="ru-RU" sz="3600" dirty="0">
                <a:solidFill>
                  <a:srgbClr val="C00000"/>
                </a:solidFill>
              </a:rPr>
              <a:t> та </a:t>
            </a:r>
            <a:r>
              <a:rPr lang="ru-RU" sz="3600" dirty="0" smtClean="0">
                <a:solidFill>
                  <a:srgbClr val="C00000"/>
                </a:solidFill>
              </a:rPr>
              <a:t>науки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3600" dirty="0" err="1">
                <a:solidFill>
                  <a:srgbClr val="C00000"/>
                </a:solidFill>
              </a:rPr>
              <a:t>Розвиток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освіти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3600" dirty="0" err="1">
                <a:solidFill>
                  <a:srgbClr val="C00000"/>
                </a:solidFill>
              </a:rPr>
              <a:t>Розвиток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науки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3600" dirty="0" err="1" smtClean="0">
                <a:solidFill>
                  <a:srgbClr val="C00000"/>
                </a:solidFill>
              </a:rPr>
              <a:t>Музика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3600" dirty="0" err="1">
                <a:solidFill>
                  <a:srgbClr val="C00000"/>
                </a:solidFill>
              </a:rPr>
              <a:t>Література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3600" dirty="0" err="1">
                <a:solidFill>
                  <a:srgbClr val="C00000"/>
                </a:solidFill>
              </a:rPr>
              <a:t>Архітектура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762872" cy="5674642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Перехід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романтизму до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реалізму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добре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помітно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творчості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Марка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Вовчка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Марія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Вілінська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-Маркович, 1834–1907). Вона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продовжила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тему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творчості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Тараса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присвячену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становищу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покріпаченого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селянства, особливо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жінок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(«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Одарка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Горпина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Козачка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»).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Засобами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фольклору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письменниця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скористалась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казках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оповіданнях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744416" cy="4375972"/>
          </a:xfrm>
        </p:spPr>
      </p:pic>
    </p:spTree>
    <p:extLst>
      <p:ext uri="{BB962C8B-B14F-4D97-AF65-F5344CB8AC3E}">
        <p14:creationId xmlns:p14="http://schemas.microsoft.com/office/powerpoint/2010/main" val="40079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shred pattern="rectang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387424"/>
            <a:ext cx="7115196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9504" y="188640"/>
            <a:ext cx="3528000" cy="23042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Народницько-просвітницьку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ідеологію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сповідував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Степан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Руданський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(1833–1873).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Популярними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стали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гумористичні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Співомовки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», де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переплелися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національні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соціальні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спостереження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2880320" cy="40851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7404" y="260648"/>
            <a:ext cx="3528000" cy="2304256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Реалістично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змалював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історію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села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Іван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Нечуй-Левицький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(1838–1918). У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Микола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Джеря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зображено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поневіряння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селянина,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втікача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 smtClean="0">
                <a:solidFill>
                  <a:schemeClr val="accent3">
                    <a:lumMod val="50000"/>
                  </a:schemeClr>
                </a:solidFill>
              </a:rPr>
              <a:t>панщини</a:t>
            </a:r>
            <a:r>
              <a:rPr lang="ru-RU" sz="2000" b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3175000" cy="3797300"/>
          </a:xfrm>
        </p:spPr>
      </p:pic>
    </p:spTree>
    <p:extLst>
      <p:ext uri="{BB962C8B-B14F-4D97-AF65-F5344CB8AC3E}">
        <p14:creationId xmlns:p14="http://schemas.microsoft.com/office/powerpoint/2010/main" val="2363535711"/>
      </p:ext>
    </p:extLst>
  </p:cSld>
  <p:clrMapOvr>
    <a:masterClrMapping/>
  </p:clrMapOvr>
  <p:transition spd="slow" advTm="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4104456" cy="6264696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Неперевершиним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надбанням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літератури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стала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геніального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письменника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Івана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Франка (1856–1916).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Майстерність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стилю,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злободенність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проблем,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багатство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жанрів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багатоплановість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тем, 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активна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громадська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позиція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вирізняли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І.Франка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історії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культури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романтизму й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побутового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реалізму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письменник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перейшов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реалістичних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психологічно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насичених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творів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зрівнявшись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видатними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прозаїками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Західної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Європи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672"/>
            <a:ext cx="3600400" cy="5832648"/>
          </a:xfrm>
        </p:spPr>
      </p:pic>
    </p:spTree>
    <p:extLst>
      <p:ext uri="{BB962C8B-B14F-4D97-AF65-F5344CB8AC3E}">
        <p14:creationId xmlns:p14="http://schemas.microsoft.com/office/powerpoint/2010/main" val="31572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00">
        <p14:ripple dir="ld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727" y="1124744"/>
            <a:ext cx="7065985" cy="511256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українській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архітектурі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другої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половини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XIX ст.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поширюється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еклектизм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різноманітних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стилів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Найзначнішими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здобутками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відзначались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архітектори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О. В.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Беретті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Володимирський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собор,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будинок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Першої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гімназії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Києві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В. О. Шредер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будинок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оперного театру і театру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Соловцова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Києві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П. Главка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будинок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резиденції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митрополита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Буковини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Чернівцях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Таким чином, друга половина XIX ст.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складним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суперечливим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періодом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Незважаючи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труднощі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культура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збагатилася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визначними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здобутками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практично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провідних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галузях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1519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/>
              <a:t>Архітектура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0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 thruBlk="1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170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96267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Над </a:t>
            </a:r>
            <a:r>
              <a:rPr lang="ru-RU" sz="4400" dirty="0" err="1">
                <a:solidFill>
                  <a:schemeClr val="accent4">
                    <a:lumMod val="75000"/>
                  </a:schemeClr>
                </a:solidFill>
              </a:rPr>
              <a:t>презентацією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smtClean="0">
                <a:solidFill>
                  <a:schemeClr val="accent4">
                    <a:lumMod val="75000"/>
                  </a:schemeClr>
                </a:solidFill>
              </a:rPr>
              <a:t>працювала:</a:t>
            </a:r>
            <a:r>
              <a:rPr lang="ru-RU" sz="440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40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400" smtClean="0">
                <a:solidFill>
                  <a:schemeClr val="accent4">
                    <a:lumMod val="75000"/>
                  </a:schemeClr>
                </a:solidFill>
              </a:rPr>
              <a:t>Петрушина 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6196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науки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28666"/>
            <a:ext cx="6840760" cy="5109808"/>
          </a:xfrm>
        </p:spPr>
      </p:pic>
    </p:spTree>
    <p:extLst>
      <p:ext uri="{BB962C8B-B14F-4D97-AF65-F5344CB8AC3E}">
        <p14:creationId xmlns:p14="http://schemas.microsoft.com/office/powerpoint/2010/main" val="15236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250706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Розвиток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капіталізму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викликав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зростаючу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потребу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піднесенні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освіти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підготовці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кваліфікованих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кадрів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інженерів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механіків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конструкторів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Сприяв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формуванню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української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нації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пробудженню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національної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свідомості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більш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уважному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ставленню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населення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своїх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історичних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коренів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традицій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Дав свободу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економічному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підприємництву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незважаючи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збереження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феодальних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пережитків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), яке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вимагало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демократизації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політичній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сфері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тому почали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зростати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національно-демократичний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революційно-демократичний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напрямки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розвитку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культури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Побачивши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національній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свідомості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русі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пробуджувалися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потенційну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загрозу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імперським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інтересам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Росія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й Австро-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Угорщина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всіляко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перешкоджали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розвитку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української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культури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провадячи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політику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русифікації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та,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відповідно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онімечення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також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заважаючи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активній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полонізації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відбувалася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Галичині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).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000">
        <p14:gallery dir="r"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95451"/>
            <a:ext cx="5616624" cy="5093041"/>
          </a:xfrm>
        </p:spPr>
      </p:pic>
    </p:spTree>
    <p:extLst>
      <p:ext uri="{BB962C8B-B14F-4D97-AF65-F5344CB8AC3E}">
        <p14:creationId xmlns:p14="http://schemas.microsoft.com/office/powerpoint/2010/main" val="11635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890666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Початкова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освіта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За реформою 1864 р.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початкові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церковнопарафіяльні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світські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перетворені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початкові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народні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училища,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стали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загальностановими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навчання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них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велося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єдиними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планами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програмами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читання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арифметика та Закон Божий).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Якість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підготовки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низькою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особливо в селах.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училищ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відкривалася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земствами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називалася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земські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школами», у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викладали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прогресивно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налаштовані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вчителі-різночинці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Повітові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училища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перетворені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6-річні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міські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училища,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готували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випускників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промисловості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транспорті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канцелярії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У них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додатково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викладалися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геометрія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креслення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фізика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ботаніка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Недільні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(1859–1862) —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відкривалися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громадами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єдиними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де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навчання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велося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російською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але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українською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мовою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розширеними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програмами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викладання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гуманітарних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природничих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дисциплін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У 1862 р.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закриті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царизмом як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розсадники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націоналізму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2000">
        <p:checker dir="vert"/>
      </p:transition>
    </mc:Choice>
    <mc:Fallback xmlns="">
      <p:transition spd="slow" advTm="32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5181" cy="6858000"/>
          </a:xfrm>
        </p:spPr>
      </p:pic>
    </p:spTree>
    <p:extLst>
      <p:ext uri="{BB962C8B-B14F-4D97-AF65-F5344CB8AC3E}">
        <p14:creationId xmlns:p14="http://schemas.microsoft.com/office/powerpoint/2010/main" val="29443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2002234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Середня</a:t>
            </a:r>
            <a:r>
              <a:rPr lang="ru-RU" sz="1800" b="1" dirty="0"/>
              <a:t> </a:t>
            </a:r>
            <a:r>
              <a:rPr lang="ru-RU" sz="1800" b="1" dirty="0" err="1"/>
              <a:t>освіта</a:t>
            </a:r>
            <a:r>
              <a:rPr lang="ru-RU" sz="1800" b="1" dirty="0"/>
              <a:t> </a:t>
            </a:r>
            <a:r>
              <a:rPr lang="ru-RU" sz="1800" dirty="0" err="1"/>
              <a:t>давалася</a:t>
            </a:r>
            <a:r>
              <a:rPr lang="ru-RU" sz="1800" dirty="0"/>
              <a:t> в 7-річних </a:t>
            </a:r>
            <a:r>
              <a:rPr lang="ru-RU" sz="1800" dirty="0" err="1"/>
              <a:t>гімназіях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поділялися</a:t>
            </a:r>
            <a:r>
              <a:rPr lang="ru-RU" sz="1800" dirty="0"/>
              <a:t> на </a:t>
            </a:r>
            <a:r>
              <a:rPr lang="ru-RU" sz="1800" dirty="0" err="1"/>
              <a:t>класичні</a:t>
            </a:r>
            <a:r>
              <a:rPr lang="ru-RU" sz="1800" dirty="0"/>
              <a:t> (з </a:t>
            </a:r>
            <a:r>
              <a:rPr lang="ru-RU" sz="1800" dirty="0" err="1"/>
              <a:t>поглибленим</a:t>
            </a:r>
            <a:r>
              <a:rPr lang="ru-RU" sz="1800" dirty="0"/>
              <a:t> </a:t>
            </a:r>
            <a:r>
              <a:rPr lang="ru-RU" sz="1800" dirty="0" err="1"/>
              <a:t>вивчанням</a:t>
            </a:r>
            <a:r>
              <a:rPr lang="ru-RU" sz="1800" dirty="0"/>
              <a:t> </a:t>
            </a:r>
            <a:r>
              <a:rPr lang="ru-RU" sz="1800" dirty="0" err="1"/>
              <a:t>гуманітарних</a:t>
            </a:r>
            <a:r>
              <a:rPr lang="ru-RU" sz="1800" dirty="0"/>
              <a:t> </a:t>
            </a:r>
            <a:r>
              <a:rPr lang="ru-RU" sz="1800" dirty="0" err="1"/>
              <a:t>дисциплін</a:t>
            </a:r>
            <a:r>
              <a:rPr lang="ru-RU" sz="1800" dirty="0"/>
              <a:t>; </a:t>
            </a:r>
            <a:r>
              <a:rPr lang="ru-RU" sz="1800" dirty="0" err="1"/>
              <a:t>випускники</a:t>
            </a:r>
            <a:r>
              <a:rPr lang="ru-RU" sz="1800" dirty="0"/>
              <a:t> без </a:t>
            </a:r>
            <a:r>
              <a:rPr lang="ru-RU" sz="1800" dirty="0" err="1"/>
              <a:t>іспитів</a:t>
            </a:r>
            <a:r>
              <a:rPr lang="ru-RU" sz="1800" dirty="0"/>
              <a:t> </a:t>
            </a:r>
            <a:r>
              <a:rPr lang="ru-RU" sz="1800" dirty="0" err="1"/>
              <a:t>приймалися</a:t>
            </a:r>
            <a:r>
              <a:rPr lang="ru-RU" sz="1800" dirty="0"/>
              <a:t> до </a:t>
            </a:r>
            <a:r>
              <a:rPr lang="ru-RU" sz="1800" dirty="0" err="1"/>
              <a:t>університетів</a:t>
            </a:r>
            <a:r>
              <a:rPr lang="ru-RU" sz="1800" dirty="0"/>
              <a:t>) і </a:t>
            </a:r>
            <a:r>
              <a:rPr lang="ru-RU" sz="1800" dirty="0" err="1"/>
              <a:t>реальні</a:t>
            </a:r>
            <a:r>
              <a:rPr lang="ru-RU" sz="1800" dirty="0"/>
              <a:t>, де </a:t>
            </a:r>
            <a:r>
              <a:rPr lang="ru-RU" sz="1800" dirty="0" err="1"/>
              <a:t>вивчали</a:t>
            </a:r>
            <a:r>
              <a:rPr lang="ru-RU" sz="1800" dirty="0"/>
              <a:t> </a:t>
            </a:r>
            <a:r>
              <a:rPr lang="ru-RU" sz="1800" dirty="0" err="1"/>
              <a:t>точні</a:t>
            </a:r>
            <a:r>
              <a:rPr lang="ru-RU" sz="1800" dirty="0"/>
              <a:t> й </a:t>
            </a:r>
            <a:r>
              <a:rPr lang="ru-RU" sz="1800" dirty="0" err="1"/>
              <a:t>природничі</a:t>
            </a:r>
            <a:r>
              <a:rPr lang="ru-RU" sz="1800" dirty="0"/>
              <a:t> науки, </a:t>
            </a:r>
            <a:r>
              <a:rPr lang="ru-RU" sz="1800" dirty="0" err="1"/>
              <a:t>готували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до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технічних</a:t>
            </a:r>
            <a:r>
              <a:rPr lang="ru-RU" sz="1800" dirty="0"/>
              <a:t> </a:t>
            </a:r>
            <a:r>
              <a:rPr lang="ru-RU" sz="1800" dirty="0" err="1"/>
              <a:t>закладів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6264696" cy="4152468"/>
          </a:xfrm>
        </p:spPr>
      </p:pic>
    </p:spTree>
    <p:extLst>
      <p:ext uri="{BB962C8B-B14F-4D97-AF65-F5344CB8AC3E}">
        <p14:creationId xmlns:p14="http://schemas.microsoft.com/office/powerpoint/2010/main" val="21785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 dir="u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6250706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Вища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освіта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давалася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Харкова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Києва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Одеси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Новоросійський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).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Західній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Львова й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Чернівців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Вища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освіта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давалася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Харкові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технологічному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ветеринарному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інститутах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Києві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політехнічному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Ніжині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історико-філологічному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Глухові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учительському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Львові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політехнічному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Західній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період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уряд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іде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певні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поступки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руху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з’являються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перші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гімназії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а в 1894 р. при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Львівському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відкрито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кафедру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історії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завідувачем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котрої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став М. С.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Грушевський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00">
        <p14:doors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0103899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86</TotalTime>
  <Words>820</Words>
  <Application>Microsoft Office PowerPoint</Application>
  <PresentationFormat>Экран (4:3)</PresentationFormat>
  <Paragraphs>38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TS010389961</vt:lpstr>
      <vt:lpstr>Культурне життя України в другій половині ХІХ ст.</vt:lpstr>
      <vt:lpstr>Зміст:</vt:lpstr>
      <vt:lpstr>Історичні умови розвитку освіти та науки</vt:lpstr>
      <vt:lpstr>Розвиток капіталізму в Україні викликав зростаючу потребу в піднесенні освіти й підготовці кваліфікованих кадрів інженерів, механіків, конструкторів та ін. Сприяв формуванню української нації, пробудженню національної свідомості та більш уважному ставленню українського населення до своїх історичних коренів і традицій. Дав свободу економічному підприємництву (незважаючи на збереження феодальних пережитків), яке вимагало демократизації в політичній сфері, тому почали зростати національно-демократичний і революційно-демократичний напрямки в розвитку культури.  Побачивши в національній свідомості і русі, що пробуджувалися, потенційну загрозу своїм імперським інтересам, Росія й Австро-Угорщина всіляко перешкоджали розвитку української мови й культури, провадячи політику русифікації та, відповідно, онімечення (а також не заважаючи активній полонізації, що відбувалася в Галичині). </vt:lpstr>
      <vt:lpstr>Розвиток освіти</vt:lpstr>
      <vt:lpstr> Початкова освіта. За реформою 1864 р. всі початкові школи (церковнопарафіяльні, світські) перетворені на початкові народні училища, що стали загальностановими, і навчання в них велося за єдиними планами й програмами (читання, арифметика та Закон Божий). Якість підготовки була дуже низькою, особливо в селах.  Частина училищ відкривалася земствами й називалася «земські школами», у яких викладали прогресивно налаштовані вчителі-різночинці. Повітові училища були перетворені на 6-річні міські училища, що готували випускників для роботи в промисловості, на транспорті, у канцелярії. У них додатково викладалися геометрія, креслення, фізика, ботаніка та ін. Недільні школи (1859–1862) — відкривалися громадами й були єдиними, де навчання велося не тільки російською, але й українською мовою за розширеними програмами викладання гуманітарних і природничих дисциплін. У 1862 р. були закриті царизмом як розсадники українського націоналізму. </vt:lpstr>
      <vt:lpstr>Презентация PowerPoint</vt:lpstr>
      <vt:lpstr>Середня освіта давалася в 7-річних гімназіях, що поділялися на класичні (з поглибленим вивчанням гуманітарних дисциплін; випускники без іспитів приймалися до університетів) і реальні, де вивчали точні й природничі науки, готували учнів до вищих технічних закладів.</vt:lpstr>
      <vt:lpstr>Вища освіта давалася в університетах Харкова, Києва, Одеси (Новоросійський університет). У Західній Україні — в університетах Львова й Чернівців. Вища освіта давалася в Харкові — у технологічному та ветеринарному інститутах; у Києві — у політехнічному; Ніжині — в історико-філологічному; Глухові — в учительському; Львові — в політехнічному та ін.  У Західній Україні в цей період уряд іде на певні поступки українському руху — з’являються перші українські гімназії, а в 1894 р. при Львівському університеті було відкрито кафедру української історії, завідувачем котрої став М. С. Грушевський. </vt:lpstr>
      <vt:lpstr>Презентация PowerPoint</vt:lpstr>
      <vt:lpstr>Розвиток науки </vt:lpstr>
      <vt:lpstr>Презентация PowerPoint</vt:lpstr>
      <vt:lpstr>Презентация PowerPoint</vt:lpstr>
      <vt:lpstr>Розвиток наук зумовлювали такі чинники:</vt:lpstr>
      <vt:lpstr>Музика</vt:lpstr>
      <vt:lpstr>Значний вплив на розвиток музичного мистецтва України справила творчість композитора й оперного актора Семена Гулака-Артемовського (1813-1873 рр). Його опера „Запорожець за Дунаєм” ставилася на сценах багатьох театрів і поклала початок українській опері. Популярністю користувалися опери Петра Сокальського (1832-1887) „Мазепа”, „Майська ніч”, „Богдан Хмельницький” та інші, самі назви яких говорять про їхній зміст.  У музичному мистецтві вирізнялася творчість С. С. Гулака-Артемовського. У 1862 р. він створює першу українську оперу "Запорожець за Дунаєм".  Основоположником української класичної музики був М. В. Лисенко, який у цей період написав чудові опери "Різдвяна ніч", "Утоплена", "Наталка Полтавка", "Тарас Бульба", оперету "Чорноморці", опери для дітей "Пан Коцький", "Коза-дереза" тощо. На Західній Україні слід відзначити творчість М. М. Вербицького. </vt:lpstr>
      <vt:lpstr>Презентация PowerPoint</vt:lpstr>
      <vt:lpstr>Література</vt:lpstr>
      <vt:lpstr>У другій половині XIX ст. романтизм у літературі поступився місцем реалізмові. Останній передбачав відображення реальної дійсності й оточення героя, точне відтворення всіх аспектів життя, обґрунтування дій і почуттів персонажів психологічними й соціальними умовами. Як і в інших європейських літературах, в українській літературі зародки реалістичного стилю були зв’язані з фольклором, з народними гумористичними й сатиричними оповіданнями, а також із давньою літературою.   Художні й публіцистичні твори найвидатніших діячів української культури другої половини ХІХ ст. містять глибокі роздуми про тодішнє сучасне і майбутнє українського народу, відображають історичні подвиги минулого, оспівують визвольну боротьбу за державну незалежність України. </vt:lpstr>
      <vt:lpstr>Перехід від романтизму до реалізму добре помітно на творчості Марка Вовчка (Марія Вілінська-Маркович, 1834–1907). Вона продовжила тему творчості Тараса Шевченка, присвячену становищу покріпаченого селянства, особливо жінок («Одарка», «Горпина», «Козачка»). Засобами фольклору письменниця скористалась у казках та оповіданнях для дітей.</vt:lpstr>
      <vt:lpstr>Презентация PowerPoint</vt:lpstr>
      <vt:lpstr>Неперевершиним надбанням української літератури стала творчість геніального письменника Івана Франка (1856–1916). Майстерність стилю, злободенність проблем, багатство жанрів і багатоплановість тем, а також активна громадська позиція вирізняли І.Франка в історії української культури. Від романтизму й побутового реалізму письменник перейшов до реалістичних, психологічно насичених творів, зрівнявшись із видатними прозаїками Західної Європи. </vt:lpstr>
      <vt:lpstr>Архітектура  </vt:lpstr>
      <vt:lpstr>Презентация PowerPoint</vt:lpstr>
      <vt:lpstr>Над презентацією працювала: Петрушина Катерина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Культурне життя України в другій половині ХІХ ст.</dc:title>
  <dc:subject>Шаблон оформления</dc:subject>
  <dc:creator>user</dc:creator>
  <dc:description>Корпорация Майкрософт
Шаблон оформления</dc:description>
  <cp:lastModifiedBy>Admin</cp:lastModifiedBy>
  <cp:revision>10</cp:revision>
  <dcterms:created xsi:type="dcterms:W3CDTF">2014-02-27T17:03:52Z</dcterms:created>
  <dcterms:modified xsi:type="dcterms:W3CDTF">2015-02-06T14:53:50Z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