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3.jpg" ContentType="image/jpeg"/>
  <Override PartName="/ppt/media/image15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8000" dirty="0" err="1" smtClean="0">
                <a:solidFill>
                  <a:schemeClr val="bg2">
                    <a:lumMod val="25000"/>
                  </a:schemeClr>
                </a:solidFill>
              </a:rPr>
              <a:t>Емс</a:t>
            </a:r>
            <a:r>
              <a:rPr lang="uk-UA" sz="8000" dirty="0" smtClean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кий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</a:rPr>
              <a:t>указ </a:t>
            </a: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і </a:t>
            </a:r>
            <a:r>
              <a:rPr lang="ru-RU" sz="8000" dirty="0" err="1" smtClean="0">
                <a:solidFill>
                  <a:schemeClr val="bg2">
                    <a:lumMod val="25000"/>
                  </a:schemeClr>
                </a:solidFill>
              </a:rPr>
              <a:t>Валуєвський</a:t>
            </a: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</a:rPr>
              <a:t>циркуляр </a:t>
            </a:r>
          </a:p>
        </p:txBody>
      </p:sp>
      <p:pic>
        <p:nvPicPr>
          <p:cNvPr id="5" name="spokoynaya-nezhnaya-krasivaya-muzyka-dlya-prezentacii-kuratora-PO-31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українські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заходи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Олександра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2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761509" cy="5843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50902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Вершиною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усіх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протиукраїнських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заходів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царату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таємний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ніколи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оголошений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самим царем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Олександром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II.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підписаний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травні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1876 р. (у м.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Бад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Емс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Німеччина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ганебної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слави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Емський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указ».</a:t>
            </a:r>
          </a:p>
          <a:p>
            <a:pPr algn="ctr"/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Після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Валуєвського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з 1863 р.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черговий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тяжкий удар в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українську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мову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літературу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-культуру. 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пригадаймо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історичним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передвісником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обох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указів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була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заборона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у 1720 р.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друкувати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церковні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книги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українською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мовою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а в 1769 р.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українські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букварі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та наказ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відбирати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букварі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ужитку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000">
        <p:checker/>
      </p:transition>
    </mc:Choice>
    <mc:Fallback xmlns="">
      <p:transition spd="slow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Емський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указ 1876 року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2755"/>
            <a:ext cx="3672408" cy="5235134"/>
          </a:xfrm>
        </p:spPr>
      </p:pic>
    </p:spTree>
    <p:extLst>
      <p:ext uri="{BB962C8B-B14F-4D97-AF65-F5344CB8AC3E}">
        <p14:creationId xmlns:p14="http://schemas.microsoft.com/office/powerpoint/2010/main" val="35836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2800" dirty="0" err="1"/>
              <a:t>Емський</a:t>
            </a:r>
            <a:r>
              <a:rPr lang="ru-RU" sz="2800" dirty="0"/>
              <a:t> указ — </a:t>
            </a:r>
            <a:r>
              <a:rPr lang="ru-RU" sz="2800" dirty="0" err="1"/>
              <a:t>розпорядження</a:t>
            </a:r>
            <a:r>
              <a:rPr lang="ru-RU" sz="2800" dirty="0"/>
              <a:t> </a:t>
            </a:r>
            <a:r>
              <a:rPr lang="ru-RU" sz="2800" dirty="0" err="1"/>
              <a:t>російського</a:t>
            </a:r>
            <a:r>
              <a:rPr lang="ru-RU" sz="2800" dirty="0"/>
              <a:t> </a:t>
            </a:r>
            <a:r>
              <a:rPr lang="ru-RU" sz="2800" dirty="0" err="1"/>
              <a:t>імператора</a:t>
            </a:r>
            <a:r>
              <a:rPr lang="ru-RU" sz="2800" dirty="0"/>
              <a:t> </a:t>
            </a:r>
            <a:r>
              <a:rPr lang="ru-RU" sz="2800" dirty="0" err="1"/>
              <a:t>Олександра</a:t>
            </a:r>
            <a:r>
              <a:rPr lang="ru-RU" sz="2800" dirty="0"/>
              <a:t> </a:t>
            </a:r>
            <a:r>
              <a:rPr lang="en-US" sz="2800" dirty="0"/>
              <a:t>II (1876), </a:t>
            </a:r>
            <a:r>
              <a:rPr lang="ru-RU" sz="2800" dirty="0" err="1"/>
              <a:t>спрямоване</a:t>
            </a:r>
            <a:r>
              <a:rPr lang="ru-RU" sz="2800" dirty="0"/>
              <a:t> на </a:t>
            </a:r>
            <a:r>
              <a:rPr lang="ru-RU" sz="2800" dirty="0" err="1"/>
              <a:t>витіснення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з </a:t>
            </a:r>
            <a:r>
              <a:rPr lang="ru-RU" sz="2800" dirty="0" err="1"/>
              <a:t>культурної</a:t>
            </a:r>
            <a:r>
              <a:rPr lang="ru-RU" sz="2800" dirty="0"/>
              <a:t> </a:t>
            </a:r>
            <a:r>
              <a:rPr lang="ru-RU" sz="2800" dirty="0" err="1"/>
              <a:t>сфери</a:t>
            </a:r>
            <a:r>
              <a:rPr lang="ru-RU" sz="2800" dirty="0"/>
              <a:t> і </a:t>
            </a:r>
            <a:r>
              <a:rPr lang="ru-RU" sz="2800" dirty="0" err="1"/>
              <a:t>обмеження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побутовим</a:t>
            </a:r>
            <a:r>
              <a:rPr lang="ru-RU" sz="2800" dirty="0"/>
              <a:t> </a:t>
            </a:r>
            <a:r>
              <a:rPr lang="ru-RU" sz="2800" dirty="0" err="1"/>
              <a:t>вжитком.Указ</a:t>
            </a:r>
            <a:r>
              <a:rPr lang="ru-RU" sz="2800" dirty="0"/>
              <a:t> </a:t>
            </a:r>
            <a:r>
              <a:rPr lang="ru-RU" sz="2800" dirty="0" err="1"/>
              <a:t>забороняв</a:t>
            </a:r>
            <a:r>
              <a:rPr lang="ru-RU" sz="2800" dirty="0"/>
              <a:t> </a:t>
            </a:r>
            <a:r>
              <a:rPr lang="ru-RU" sz="2800" dirty="0" err="1"/>
              <a:t>ввозити</a:t>
            </a:r>
            <a:r>
              <a:rPr lang="ru-RU" sz="2800" dirty="0"/>
              <a:t> на </a:t>
            </a:r>
            <a:r>
              <a:rPr lang="ru-RU" sz="2800" dirty="0" err="1"/>
              <a:t>територію</a:t>
            </a:r>
            <a:r>
              <a:rPr lang="ru-RU" sz="2800" dirty="0"/>
              <a:t> </a:t>
            </a:r>
            <a:r>
              <a:rPr lang="ru-RU" sz="2800" dirty="0" err="1"/>
              <a:t>Російської</a:t>
            </a:r>
            <a:r>
              <a:rPr lang="ru-RU" sz="2800" dirty="0"/>
              <a:t> </a:t>
            </a:r>
            <a:r>
              <a:rPr lang="ru-RU" sz="2800" dirty="0" err="1"/>
              <a:t>імперії</a:t>
            </a:r>
            <a:r>
              <a:rPr lang="ru-RU" sz="2800" dirty="0"/>
              <a:t> з-за кордону книги, </a:t>
            </a:r>
            <a:r>
              <a:rPr lang="ru-RU" sz="2800" dirty="0" err="1"/>
              <a:t>написані</a:t>
            </a:r>
            <a:r>
              <a:rPr lang="ru-RU" sz="2800" dirty="0"/>
              <a:t> </a:t>
            </a:r>
            <a:r>
              <a:rPr lang="ru-RU" sz="2800" dirty="0" err="1"/>
              <a:t>українською</a:t>
            </a:r>
            <a:r>
              <a:rPr lang="ru-RU" sz="2800" dirty="0"/>
              <a:t> </a:t>
            </a:r>
            <a:r>
              <a:rPr lang="ru-RU" sz="2800" dirty="0" err="1"/>
              <a:t>мовою</a:t>
            </a:r>
            <a:r>
              <a:rPr lang="ru-RU" sz="2800" dirty="0"/>
              <a:t>, </a:t>
            </a:r>
            <a:r>
              <a:rPr lang="ru-RU" sz="2800" dirty="0" err="1"/>
              <a:t>видавати</a:t>
            </a:r>
            <a:r>
              <a:rPr lang="ru-RU" sz="2800" dirty="0"/>
              <a:t> нею </a:t>
            </a:r>
            <a:r>
              <a:rPr lang="ru-RU" sz="2800" dirty="0" err="1"/>
              <a:t>оригінальні</a:t>
            </a:r>
            <a:r>
              <a:rPr lang="ru-RU" sz="2800" dirty="0"/>
              <a:t> твори і </a:t>
            </a:r>
            <a:r>
              <a:rPr lang="ru-RU" sz="2800" dirty="0" err="1"/>
              <a:t>робити</a:t>
            </a:r>
            <a:r>
              <a:rPr lang="ru-RU" sz="2800" dirty="0"/>
              <a:t> </a:t>
            </a:r>
            <a:r>
              <a:rPr lang="ru-RU" sz="2800" dirty="0" err="1"/>
              <a:t>переклади</a:t>
            </a:r>
            <a:r>
              <a:rPr lang="ru-RU" sz="2800" dirty="0"/>
              <a:t> з </a:t>
            </a:r>
            <a:r>
              <a:rPr lang="ru-RU" sz="2800" dirty="0" err="1"/>
              <a:t>іноземних</a:t>
            </a:r>
            <a:r>
              <a:rPr lang="ru-RU" sz="2800" dirty="0"/>
              <a:t> </a:t>
            </a:r>
            <a:r>
              <a:rPr lang="ru-RU" sz="2800" dirty="0" err="1"/>
              <a:t>мов</a:t>
            </a:r>
            <a:r>
              <a:rPr lang="ru-RU" sz="2800" dirty="0"/>
              <a:t>, </a:t>
            </a:r>
            <a:r>
              <a:rPr lang="ru-RU" sz="2800" dirty="0" err="1"/>
              <a:t>тексти</a:t>
            </a:r>
            <a:r>
              <a:rPr lang="ru-RU" sz="2800" dirty="0"/>
              <a:t> для нот, </a:t>
            </a:r>
            <a:r>
              <a:rPr lang="ru-RU" sz="2800" dirty="0" err="1"/>
              <a:t>театральні</a:t>
            </a:r>
            <a:r>
              <a:rPr lang="ru-RU" sz="2800" dirty="0"/>
              <a:t> </a:t>
            </a:r>
            <a:r>
              <a:rPr lang="ru-RU" sz="2800" dirty="0" err="1"/>
              <a:t>вистави</a:t>
            </a:r>
            <a:r>
              <a:rPr lang="ru-RU" sz="2800" dirty="0"/>
              <a:t> і </a:t>
            </a:r>
            <a:r>
              <a:rPr lang="ru-RU" sz="2800" dirty="0" err="1"/>
              <a:t>публічні</a:t>
            </a:r>
            <a:r>
              <a:rPr lang="ru-RU" sz="2800" dirty="0"/>
              <a:t> </a:t>
            </a:r>
            <a:r>
              <a:rPr lang="ru-RU" sz="2800" dirty="0" err="1"/>
              <a:t>читання.Заборонено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українською</a:t>
            </a:r>
            <a:r>
              <a:rPr lang="ru-RU" sz="28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90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:dissolve/>
      </p:transition>
    </mc:Choice>
    <mc:Fallback xmlns="">
      <p:transition spd="slow" advTm="1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Інструкції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щодо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указу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російського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царя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119858" cy="5239796"/>
          </a:xfrm>
        </p:spPr>
      </p:pic>
    </p:spTree>
    <p:extLst>
      <p:ext uri="{BB962C8B-B14F-4D97-AF65-F5344CB8AC3E}">
        <p14:creationId xmlns:p14="http://schemas.microsoft.com/office/powerpoint/2010/main" val="29635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0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/>
              <a:t>Емський</a:t>
            </a:r>
            <a:r>
              <a:rPr lang="ru-RU" sz="1600" dirty="0"/>
              <a:t> указ </a:t>
            </a:r>
            <a:r>
              <a:rPr lang="ru-RU" sz="1600" dirty="0" err="1"/>
              <a:t>мав</a:t>
            </a:r>
            <a:r>
              <a:rPr lang="ru-RU" sz="1600" dirty="0"/>
              <a:t> форму </a:t>
            </a:r>
            <a:r>
              <a:rPr lang="ru-RU" sz="1600" dirty="0" err="1"/>
              <a:t>таємної</a:t>
            </a:r>
            <a:r>
              <a:rPr lang="ru-RU" sz="1600" dirty="0"/>
              <a:t> </a:t>
            </a:r>
            <a:r>
              <a:rPr lang="ru-RU" sz="1600" dirty="0" err="1"/>
              <a:t>інструкції</a:t>
            </a:r>
            <a:r>
              <a:rPr lang="ru-RU" sz="1600" dirty="0"/>
              <a:t>, </a:t>
            </a:r>
            <a:r>
              <a:rPr lang="ru-RU" sz="1600" dirty="0" err="1"/>
              <a:t>випрацьованої</a:t>
            </a:r>
            <a:r>
              <a:rPr lang="ru-RU" sz="1600" dirty="0"/>
              <a:t> </a:t>
            </a:r>
            <a:r>
              <a:rPr lang="ru-RU" sz="1600" dirty="0" err="1"/>
              <a:t>м.ін</a:t>
            </a:r>
            <a:r>
              <a:rPr lang="ru-RU" sz="1600" dirty="0"/>
              <a:t>. з </a:t>
            </a:r>
            <a:r>
              <a:rPr lang="ru-RU" sz="1600" dirty="0" err="1"/>
              <a:t>участю</a:t>
            </a:r>
            <a:r>
              <a:rPr lang="ru-RU" sz="1600" dirty="0"/>
              <a:t> </a:t>
            </a:r>
            <a:r>
              <a:rPr lang="ru-RU" sz="1600" dirty="0" err="1"/>
              <a:t>полтавського</a:t>
            </a:r>
            <a:r>
              <a:rPr lang="ru-RU" sz="1600" dirty="0"/>
              <a:t> </a:t>
            </a:r>
            <a:r>
              <a:rPr lang="ru-RU" sz="1600" dirty="0" err="1"/>
              <a:t>поміщика</a:t>
            </a:r>
            <a:r>
              <a:rPr lang="ru-RU" sz="1600" dirty="0"/>
              <a:t>, </a:t>
            </a:r>
            <a:r>
              <a:rPr lang="ru-RU" sz="1600" dirty="0" err="1"/>
              <a:t>таємного</a:t>
            </a:r>
            <a:r>
              <a:rPr lang="ru-RU" sz="1600" dirty="0"/>
              <a:t> </a:t>
            </a:r>
            <a:r>
              <a:rPr lang="ru-RU" sz="1600" dirty="0" err="1"/>
              <a:t>царського</a:t>
            </a:r>
            <a:r>
              <a:rPr lang="ru-RU" sz="1600" dirty="0"/>
              <a:t> </a:t>
            </a:r>
            <a:r>
              <a:rPr lang="ru-RU" sz="1600" dirty="0" err="1"/>
              <a:t>радника</a:t>
            </a:r>
            <a:r>
              <a:rPr lang="ru-RU" sz="1600" dirty="0"/>
              <a:t> </a:t>
            </a:r>
            <a:r>
              <a:rPr lang="ru-RU" sz="1600" dirty="0" err="1"/>
              <a:t>Мих</a:t>
            </a:r>
            <a:r>
              <a:rPr lang="ru-RU" sz="1600" dirty="0"/>
              <a:t>. Юзефовича, а </a:t>
            </a:r>
            <a:r>
              <a:rPr lang="ru-RU" sz="1600" dirty="0" err="1"/>
              <a:t>зміст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інструкції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:</a:t>
            </a:r>
            <a:br>
              <a:rPr lang="ru-RU" sz="1600" dirty="0" smtClean="0"/>
            </a:br>
            <a:r>
              <a:rPr lang="ru-RU" sz="1600" dirty="0" smtClean="0"/>
              <a:t>1</a:t>
            </a:r>
            <a:r>
              <a:rPr lang="ru-RU" sz="1600" dirty="0"/>
              <a:t>.    </a:t>
            </a:r>
            <a:r>
              <a:rPr lang="ru-RU" sz="1600" dirty="0" err="1"/>
              <a:t>Заборонити</a:t>
            </a:r>
            <a:r>
              <a:rPr lang="ru-RU" sz="1600" dirty="0"/>
              <a:t> </a:t>
            </a:r>
            <a:r>
              <a:rPr lang="ru-RU" sz="1600" dirty="0" err="1"/>
              <a:t>довіз</a:t>
            </a:r>
            <a:r>
              <a:rPr lang="ru-RU" sz="1600" dirty="0"/>
              <a:t> будь-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книг і </a:t>
            </a:r>
            <a:r>
              <a:rPr lang="ru-RU" sz="1600" dirty="0" err="1"/>
              <a:t>брошур</a:t>
            </a:r>
            <a:r>
              <a:rPr lang="ru-RU" sz="1600" dirty="0"/>
              <a:t> з-за кордону.</a:t>
            </a:r>
            <a:br>
              <a:rPr lang="ru-RU" sz="1600" dirty="0"/>
            </a:br>
            <a:r>
              <a:rPr lang="ru-RU" sz="1600" dirty="0"/>
              <a:t>2.    </a:t>
            </a:r>
            <a:r>
              <a:rPr lang="ru-RU" sz="1600" dirty="0" err="1"/>
              <a:t>Друкування</a:t>
            </a:r>
            <a:r>
              <a:rPr lang="ru-RU" sz="1600" dirty="0"/>
              <a:t> і </a:t>
            </a:r>
            <a:r>
              <a:rPr lang="ru-RU" sz="1600" dirty="0" err="1"/>
              <a:t>видавання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 та </a:t>
            </a:r>
            <a:r>
              <a:rPr lang="ru-RU" sz="1600" dirty="0" err="1"/>
              <a:t>перекладів</a:t>
            </a:r>
            <a:r>
              <a:rPr lang="ru-RU" sz="1600" dirty="0"/>
              <a:t> в </a:t>
            </a:r>
            <a:r>
              <a:rPr lang="ru-RU" sz="1600" dirty="0" err="1"/>
              <a:t>імперії</a:t>
            </a:r>
            <a:r>
              <a:rPr lang="ru-RU" sz="1600" dirty="0"/>
              <a:t> </a:t>
            </a:r>
            <a:r>
              <a:rPr lang="ru-RU" sz="1600" dirty="0" err="1"/>
              <a:t>заборонити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</a:t>
            </a:r>
            <a:r>
              <a:rPr lang="ru-RU" sz="1600" dirty="0"/>
              <a:t>) </a:t>
            </a:r>
            <a:r>
              <a:rPr lang="ru-RU" sz="1600" dirty="0" err="1"/>
              <a:t>історичних</a:t>
            </a:r>
            <a:r>
              <a:rPr lang="ru-RU" sz="1600" dirty="0"/>
              <a:t> </a:t>
            </a:r>
            <a:r>
              <a:rPr lang="ru-RU" sz="1600" dirty="0" err="1"/>
              <a:t>документів</a:t>
            </a:r>
            <a:r>
              <a:rPr lang="ru-RU" sz="1600" dirty="0"/>
              <a:t> і </a:t>
            </a:r>
            <a:r>
              <a:rPr lang="ru-RU" sz="1600" dirty="0" err="1"/>
              <a:t>пам’яток</a:t>
            </a:r>
            <a:r>
              <a:rPr lang="ru-RU" sz="1600" dirty="0"/>
              <a:t>, та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</a:t>
            </a:r>
            <a:r>
              <a:rPr lang="ru-RU" sz="1600" dirty="0"/>
              <a:t>) </a:t>
            </a:r>
            <a:r>
              <a:rPr lang="ru-RU" sz="1600" dirty="0" err="1"/>
              <a:t>художніх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,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перші</a:t>
            </a:r>
            <a:r>
              <a:rPr lang="ru-RU" sz="1600" dirty="0"/>
              <a:t> наказано </a:t>
            </a:r>
            <a:r>
              <a:rPr lang="ru-RU" sz="1600" dirty="0" err="1"/>
              <a:t>друкувати</a:t>
            </a:r>
            <a:r>
              <a:rPr lang="ru-RU" sz="1600" dirty="0"/>
              <a:t>, </a:t>
            </a:r>
            <a:r>
              <a:rPr lang="ru-RU" sz="1600" dirty="0" err="1"/>
              <a:t>дотримуючись</a:t>
            </a:r>
            <a:r>
              <a:rPr lang="ru-RU" sz="1600" dirty="0"/>
              <a:t> </a:t>
            </a:r>
            <a:r>
              <a:rPr lang="ru-RU" sz="1600" dirty="0" err="1"/>
              <a:t>правопису</a:t>
            </a:r>
            <a:r>
              <a:rPr lang="ru-RU" sz="1600" dirty="0"/>
              <a:t> </a:t>
            </a:r>
            <a:r>
              <a:rPr lang="ru-RU" sz="1600" dirty="0" err="1"/>
              <a:t>оригіналів</a:t>
            </a:r>
            <a:r>
              <a:rPr lang="ru-RU" sz="1600" dirty="0"/>
              <a:t>, а </a:t>
            </a:r>
            <a:r>
              <a:rPr lang="ru-RU" sz="1600" dirty="0" err="1"/>
              <a:t>другі</a:t>
            </a:r>
            <a:r>
              <a:rPr lang="ru-RU" sz="1600" dirty="0"/>
              <a:t> — без будь-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відхилень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загальноприйнятого</a:t>
            </a:r>
            <a:r>
              <a:rPr lang="ru-RU" sz="1600" dirty="0"/>
              <a:t> </a:t>
            </a:r>
            <a:r>
              <a:rPr lang="ru-RU" sz="1600" dirty="0" err="1"/>
              <a:t>російського</a:t>
            </a:r>
            <a:r>
              <a:rPr lang="ru-RU" sz="1600" dirty="0"/>
              <a:t> </a:t>
            </a:r>
            <a:r>
              <a:rPr lang="ru-RU" sz="1600" dirty="0" err="1"/>
              <a:t>правопису</a:t>
            </a:r>
            <a:r>
              <a:rPr lang="ru-RU" sz="1600" dirty="0"/>
              <a:t> і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розгляду</a:t>
            </a:r>
            <a:r>
              <a:rPr lang="ru-RU" sz="1600" dirty="0"/>
              <a:t> </a:t>
            </a:r>
            <a:r>
              <a:rPr lang="ru-RU" sz="1600" dirty="0" err="1"/>
              <a:t>рукописів</a:t>
            </a:r>
            <a:r>
              <a:rPr lang="ru-RU" sz="1600" dirty="0"/>
              <a:t> у Головному </a:t>
            </a:r>
            <a:r>
              <a:rPr lang="ru-RU" sz="1600" dirty="0" err="1"/>
              <a:t>управлінні</a:t>
            </a:r>
            <a:r>
              <a:rPr lang="ru-RU" sz="1600" dirty="0"/>
              <a:t> в справах </a:t>
            </a:r>
            <a:r>
              <a:rPr lang="ru-RU" sz="1600" dirty="0" err="1"/>
              <a:t>друку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3.    </a:t>
            </a:r>
            <a:r>
              <a:rPr lang="ru-RU" sz="1600" dirty="0" err="1"/>
              <a:t>Українські</a:t>
            </a:r>
            <a:r>
              <a:rPr lang="ru-RU" sz="1600" dirty="0"/>
              <a:t> </a:t>
            </a:r>
            <a:r>
              <a:rPr lang="ru-RU" sz="1600" dirty="0" err="1"/>
              <a:t>сценічні</a:t>
            </a:r>
            <a:r>
              <a:rPr lang="ru-RU" sz="1600" dirty="0"/>
              <a:t> </a:t>
            </a:r>
            <a:r>
              <a:rPr lang="ru-RU" sz="1600" dirty="0" err="1"/>
              <a:t>вистави</a:t>
            </a:r>
            <a:r>
              <a:rPr lang="ru-RU" sz="1600" dirty="0"/>
              <a:t> та </a:t>
            </a:r>
            <a:r>
              <a:rPr lang="ru-RU" sz="1600" dirty="0" err="1"/>
              <a:t>читання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слова при нотах </a:t>
            </a:r>
            <a:r>
              <a:rPr lang="ru-RU" sz="1600" dirty="0" err="1"/>
              <a:t>заборонити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 </a:t>
            </a:r>
            <a:r>
              <a:rPr lang="ru-RU" sz="1600" dirty="0"/>
              <a:t>1881 </a:t>
            </a:r>
            <a:r>
              <a:rPr lang="en-US" sz="1600" dirty="0"/>
              <a:t>p., </a:t>
            </a:r>
            <a:r>
              <a:rPr lang="ru-RU" sz="1600" dirty="0"/>
              <a:t>в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деякої</a:t>
            </a:r>
            <a:r>
              <a:rPr lang="ru-RU" sz="1600" dirty="0"/>
              <a:t> </a:t>
            </a:r>
            <a:r>
              <a:rPr lang="ru-RU" sz="1600" dirty="0" err="1"/>
              <a:t>відлиги</a:t>
            </a:r>
            <a:r>
              <a:rPr lang="ru-RU" sz="1600" dirty="0"/>
              <a:t> в </a:t>
            </a:r>
            <a:r>
              <a:rPr lang="ru-RU" sz="1600" dirty="0" err="1"/>
              <a:t>російській</a:t>
            </a:r>
            <a:r>
              <a:rPr lang="ru-RU" sz="1600" dirty="0"/>
              <a:t> </a:t>
            </a:r>
            <a:r>
              <a:rPr lang="ru-RU" sz="1600" dirty="0" err="1"/>
              <a:t>імперії</a:t>
            </a:r>
            <a:r>
              <a:rPr lang="ru-RU" sz="1600" dirty="0"/>
              <a:t>, з </a:t>
            </a:r>
            <a:r>
              <a:rPr lang="ru-RU" sz="1600" dirty="0" err="1"/>
              <a:t>доручення</a:t>
            </a:r>
            <a:r>
              <a:rPr lang="ru-RU" sz="1600" dirty="0"/>
              <a:t> царя </a:t>
            </a:r>
            <a:r>
              <a:rPr lang="ru-RU" sz="1600" dirty="0" err="1"/>
              <a:t>Олександра</a:t>
            </a:r>
            <a:r>
              <a:rPr lang="ru-RU" sz="1600" dirty="0"/>
              <a:t> </a:t>
            </a:r>
            <a:r>
              <a:rPr lang="en-US" sz="1600" dirty="0"/>
              <a:t>III., </a:t>
            </a:r>
            <a:r>
              <a:rPr lang="ru-RU" sz="1600" dirty="0" err="1"/>
              <a:t>окрема</a:t>
            </a:r>
            <a:r>
              <a:rPr lang="ru-RU" sz="1600" dirty="0"/>
              <a:t> </a:t>
            </a:r>
            <a:r>
              <a:rPr lang="ru-RU" sz="1600" dirty="0" err="1"/>
              <a:t>комісія</a:t>
            </a:r>
            <a:r>
              <a:rPr lang="ru-RU" sz="1600" dirty="0"/>
              <a:t> </a:t>
            </a:r>
            <a:r>
              <a:rPr lang="ru-RU" sz="1600" dirty="0" err="1"/>
              <a:t>переглянула</a:t>
            </a:r>
            <a:r>
              <a:rPr lang="ru-RU" sz="1600" dirty="0"/>
              <a:t> </a:t>
            </a:r>
            <a:r>
              <a:rPr lang="ru-RU" sz="1600" dirty="0" err="1"/>
              <a:t>Емський</a:t>
            </a:r>
            <a:r>
              <a:rPr lang="ru-RU" sz="1600" dirty="0"/>
              <a:t> указ 1876 р. і </a:t>
            </a:r>
            <a:r>
              <a:rPr lang="ru-RU" sz="1600" dirty="0" err="1"/>
              <a:t>вирішила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указ </a:t>
            </a:r>
            <a:r>
              <a:rPr lang="ru-RU" sz="1600" dirty="0" err="1"/>
              <a:t>визнати</a:t>
            </a:r>
            <a:r>
              <a:rPr lang="ru-RU" sz="1600" dirty="0"/>
              <a:t> </a:t>
            </a:r>
            <a:r>
              <a:rPr lang="ru-RU" sz="1600" dirty="0" err="1"/>
              <a:t>діючим</a:t>
            </a:r>
            <a:r>
              <a:rPr lang="ru-RU" sz="1600" dirty="0"/>
              <a:t>, але </a:t>
            </a:r>
            <a:r>
              <a:rPr lang="ru-RU" sz="1600" dirty="0" err="1"/>
              <a:t>доповнила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такими пунктами:</a:t>
            </a:r>
            <a:br>
              <a:rPr lang="ru-RU" sz="1600" dirty="0"/>
            </a:br>
            <a:r>
              <a:rPr lang="ru-RU" sz="1600" dirty="0"/>
              <a:t>1.    </a:t>
            </a:r>
            <a:r>
              <a:rPr lang="ru-RU" sz="1600" dirty="0" err="1"/>
              <a:t>Дозволити</a:t>
            </a:r>
            <a:r>
              <a:rPr lang="ru-RU" sz="1600" dirty="0"/>
              <a:t> </a:t>
            </a:r>
            <a:r>
              <a:rPr lang="ru-RU" sz="1600" dirty="0" err="1"/>
              <a:t>друкувати</a:t>
            </a:r>
            <a:r>
              <a:rPr lang="ru-RU" sz="1600" dirty="0"/>
              <a:t> </a:t>
            </a:r>
            <a:r>
              <a:rPr lang="ru-RU" sz="1600" dirty="0" err="1"/>
              <a:t>малоруські</a:t>
            </a:r>
            <a:r>
              <a:rPr lang="ru-RU" sz="1600" dirty="0"/>
              <a:t> (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українські</a:t>
            </a:r>
            <a:r>
              <a:rPr lang="ru-RU" sz="1600" dirty="0"/>
              <a:t>) словники з </a:t>
            </a:r>
            <a:r>
              <a:rPr lang="ru-RU" sz="1600" dirty="0" err="1"/>
              <a:t>умовою</a:t>
            </a:r>
            <a:r>
              <a:rPr lang="ru-RU" sz="1600" dirty="0"/>
              <a:t>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правопису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загальноросійського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того,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вживали</a:t>
            </a:r>
            <a:r>
              <a:rPr lang="ru-RU" sz="1600" dirty="0"/>
              <a:t> не </a:t>
            </a:r>
            <a:r>
              <a:rPr lang="ru-RU" sz="1600" dirty="0" err="1"/>
              <a:t>пізніше</a:t>
            </a:r>
            <a:r>
              <a:rPr lang="ru-RU" sz="1600" dirty="0"/>
              <a:t>, як у </a:t>
            </a:r>
            <a:r>
              <a:rPr lang="en-US" sz="1600" dirty="0"/>
              <a:t>XVIII </a:t>
            </a:r>
            <a:r>
              <a:rPr lang="ru-RU" sz="1600" dirty="0"/>
              <a:t>ст.</a:t>
            </a:r>
            <a:br>
              <a:rPr lang="ru-RU" sz="1600" dirty="0"/>
            </a:br>
            <a:r>
              <a:rPr lang="ru-RU" sz="1600" dirty="0"/>
              <a:t>2.    </a:t>
            </a:r>
            <a:r>
              <a:rPr lang="ru-RU" sz="1600" dirty="0" err="1"/>
              <a:t>Дозвіл</a:t>
            </a:r>
            <a:r>
              <a:rPr lang="ru-RU" sz="1600" dirty="0"/>
              <a:t> на </a:t>
            </a:r>
            <a:r>
              <a:rPr lang="ru-RU" sz="1600" dirty="0" err="1"/>
              <a:t>сценічний</a:t>
            </a:r>
            <a:r>
              <a:rPr lang="ru-RU" sz="1600" dirty="0"/>
              <a:t> показ </a:t>
            </a:r>
            <a:r>
              <a:rPr lang="ru-RU" sz="1600" dirty="0" err="1"/>
              <a:t>малоруських</a:t>
            </a:r>
            <a:r>
              <a:rPr lang="ru-RU" sz="1600" dirty="0"/>
              <a:t> </a:t>
            </a:r>
            <a:r>
              <a:rPr lang="ru-RU" sz="1600" dirty="0" err="1"/>
              <a:t>п’єс</a:t>
            </a:r>
            <a:r>
              <a:rPr lang="ru-RU" sz="1600" dirty="0"/>
              <a:t> і </a:t>
            </a:r>
            <a:r>
              <a:rPr lang="ru-RU" sz="1600" dirty="0" err="1"/>
              <a:t>публічне</a:t>
            </a:r>
            <a:r>
              <a:rPr lang="ru-RU" sz="1600" dirty="0"/>
              <a:t>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пісень</a:t>
            </a:r>
            <a:r>
              <a:rPr lang="ru-RU" sz="1600" dirty="0"/>
              <a:t> (не </a:t>
            </a:r>
            <a:r>
              <a:rPr lang="ru-RU" sz="1600" dirty="0" err="1"/>
              <a:t>заборонених</a:t>
            </a:r>
            <a:r>
              <a:rPr lang="ru-RU" sz="1600" dirty="0"/>
              <a:t> цензурою) — </a:t>
            </a:r>
            <a:r>
              <a:rPr lang="ru-RU" sz="1600" dirty="0" err="1"/>
              <a:t>залишити</a:t>
            </a:r>
            <a:r>
              <a:rPr lang="ru-RU" sz="1600" dirty="0"/>
              <a:t> до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місцевим</a:t>
            </a:r>
            <a:r>
              <a:rPr lang="ru-RU" sz="1600" dirty="0"/>
              <a:t> органам </a:t>
            </a:r>
            <a:r>
              <a:rPr lang="ru-RU" sz="1600" dirty="0" err="1"/>
              <a:t>російської</a:t>
            </a:r>
            <a:r>
              <a:rPr lang="ru-RU" sz="1600" dirty="0"/>
              <a:t> </a:t>
            </a:r>
            <a:r>
              <a:rPr lang="ru-RU" sz="1600" dirty="0" err="1"/>
              <a:t>адміністрації</a:t>
            </a:r>
            <a:r>
              <a:rPr lang="ru-RU" sz="1600" dirty="0"/>
              <a:t>. </a:t>
            </a:r>
            <a:r>
              <a:rPr lang="ru-RU" sz="1600" dirty="0" err="1"/>
              <a:t>Дозвіл</a:t>
            </a:r>
            <a:r>
              <a:rPr lang="ru-RU" sz="1600" dirty="0"/>
              <a:t> на </a:t>
            </a:r>
            <a:r>
              <a:rPr lang="ru-RU" sz="1600" dirty="0" err="1"/>
              <a:t>друк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текстів</a:t>
            </a:r>
            <a:r>
              <a:rPr lang="ru-RU" sz="1600" dirty="0"/>
              <a:t> при нотах </a:t>
            </a:r>
            <a:r>
              <a:rPr lang="ru-RU" sz="1600" dirty="0" err="1"/>
              <a:t>узалежнити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головного </a:t>
            </a:r>
            <a:r>
              <a:rPr lang="ru-RU" sz="1600" dirty="0" err="1"/>
              <a:t>управління</a:t>
            </a:r>
            <a:r>
              <a:rPr lang="ru-RU" sz="1600" dirty="0"/>
              <a:t> для справ </a:t>
            </a:r>
            <a:r>
              <a:rPr lang="ru-RU" sz="1600" dirty="0" err="1"/>
              <a:t>друку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А дальше </a:t>
            </a:r>
            <a:r>
              <a:rPr lang="ru-RU" sz="1600" dirty="0" err="1"/>
              <a:t>була</a:t>
            </a:r>
            <a:r>
              <a:rPr lang="ru-RU" sz="1600" dirty="0"/>
              <a:t> заборона </a:t>
            </a:r>
            <a:r>
              <a:rPr lang="ru-RU" sz="1600" dirty="0" err="1"/>
              <a:t>організувати</a:t>
            </a:r>
            <a:r>
              <a:rPr lang="ru-RU" sz="1600" dirty="0"/>
              <a:t> </a:t>
            </a:r>
            <a:r>
              <a:rPr lang="ru-RU" sz="1600" dirty="0" err="1"/>
              <a:t>спеціально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театр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театральні</a:t>
            </a:r>
            <a:r>
              <a:rPr lang="ru-RU" sz="1600" dirty="0"/>
              <a:t> </a:t>
            </a:r>
            <a:r>
              <a:rPr lang="ru-RU" sz="1600" dirty="0" err="1"/>
              <a:t>трупи</a:t>
            </a:r>
            <a:r>
              <a:rPr lang="ru-RU" sz="1600" dirty="0"/>
              <a:t> для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виключно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репертуару.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6657514"/>
      </p:ext>
    </p:extLst>
  </p:cSld>
  <p:clrMapOvr>
    <a:masterClrMapping/>
  </p:clrMapOvr>
  <p:transition spd="slow" advTm="5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Історія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винекнення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указу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66915"/>
            <a:ext cx="4968552" cy="5333625"/>
          </a:xfrm>
        </p:spPr>
      </p:pic>
    </p:spTree>
    <p:extLst>
      <p:ext uri="{BB962C8B-B14F-4D97-AF65-F5344CB8AC3E}">
        <p14:creationId xmlns:p14="http://schemas.microsoft.com/office/powerpoint/2010/main" val="26448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dirty="0"/>
              <a:t>Свою </a:t>
            </a:r>
            <a:r>
              <a:rPr lang="ru-RU" sz="2800" dirty="0" err="1"/>
              <a:t>назву</a:t>
            </a:r>
            <a:r>
              <a:rPr lang="ru-RU" sz="2800" dirty="0"/>
              <a:t> </a:t>
            </a:r>
            <a:r>
              <a:rPr lang="ru-RU" sz="2800" dirty="0" err="1"/>
              <a:t>Емський</a:t>
            </a:r>
            <a:r>
              <a:rPr lang="ru-RU" sz="2800" dirty="0"/>
              <a:t> указ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німецького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Бад</a:t>
            </a:r>
            <a:r>
              <a:rPr lang="ru-RU" sz="2800" dirty="0"/>
              <a:t> </a:t>
            </a:r>
            <a:r>
              <a:rPr lang="ru-RU" sz="2800" dirty="0" err="1"/>
              <a:t>Емс</a:t>
            </a:r>
            <a:r>
              <a:rPr lang="ru-RU" sz="2800" dirty="0"/>
              <a:t>, де </a:t>
            </a:r>
            <a:r>
              <a:rPr lang="ru-RU" sz="2800" dirty="0" err="1"/>
              <a:t>Олександр</a:t>
            </a:r>
            <a:r>
              <a:rPr lang="ru-RU" sz="2800" dirty="0"/>
              <a:t> </a:t>
            </a:r>
            <a:r>
              <a:rPr lang="en-US" sz="2800" dirty="0"/>
              <a:t>II </a:t>
            </a:r>
            <a:r>
              <a:rPr lang="ru-RU" sz="2800" dirty="0" err="1"/>
              <a:t>вніс</a:t>
            </a:r>
            <a:r>
              <a:rPr lang="ru-RU" sz="2800" dirty="0"/>
              <a:t> поправки і </a:t>
            </a:r>
            <a:r>
              <a:rPr lang="ru-RU" sz="2800" dirty="0" err="1"/>
              <a:t>підписав</a:t>
            </a:r>
            <a:r>
              <a:rPr lang="ru-RU" sz="2800" dirty="0"/>
              <a:t> </a:t>
            </a:r>
            <a:r>
              <a:rPr lang="ru-RU" sz="2800" dirty="0" err="1"/>
              <a:t>підготовлений</a:t>
            </a:r>
            <a:r>
              <a:rPr lang="ru-RU" sz="2800" dirty="0"/>
              <a:t> </a:t>
            </a:r>
            <a:r>
              <a:rPr lang="ru-RU" sz="2800" dirty="0" err="1"/>
              <a:t>спеціальною</a:t>
            </a:r>
            <a:r>
              <a:rPr lang="ru-RU" sz="2800" dirty="0"/>
              <a:t> </a:t>
            </a:r>
            <a:r>
              <a:rPr lang="ru-RU" sz="2800" dirty="0" err="1"/>
              <a:t>комісією</a:t>
            </a:r>
            <a:r>
              <a:rPr lang="ru-RU" sz="2800" dirty="0"/>
              <a:t> указ. До складу </a:t>
            </a:r>
            <a:r>
              <a:rPr lang="ru-RU" sz="2800" dirty="0" err="1"/>
              <a:t>комісії</a:t>
            </a:r>
            <a:r>
              <a:rPr lang="ru-RU" sz="2800" dirty="0"/>
              <a:t> </a:t>
            </a:r>
            <a:r>
              <a:rPr lang="ru-RU" sz="2800" dirty="0" err="1"/>
              <a:t>увійшли</a:t>
            </a:r>
            <a:r>
              <a:rPr lang="ru-RU" sz="2800" dirty="0"/>
              <a:t> </a:t>
            </a:r>
            <a:r>
              <a:rPr lang="ru-RU" sz="2800" dirty="0" err="1"/>
              <a:t>міністр</a:t>
            </a:r>
            <a:r>
              <a:rPr lang="ru-RU" sz="2800" dirty="0"/>
              <a:t> </a:t>
            </a:r>
            <a:r>
              <a:rPr lang="ru-RU" sz="2800" dirty="0" err="1"/>
              <a:t>внутрішніх</a:t>
            </a:r>
            <a:r>
              <a:rPr lang="ru-RU" sz="2800" dirty="0"/>
              <a:t> справ </a:t>
            </a:r>
            <a:r>
              <a:rPr lang="ru-RU" sz="2800" dirty="0" err="1"/>
              <a:t>Олександр</a:t>
            </a:r>
            <a:r>
              <a:rPr lang="ru-RU" sz="2800" dirty="0"/>
              <a:t> </a:t>
            </a:r>
            <a:r>
              <a:rPr lang="ru-RU" sz="2800" dirty="0" err="1"/>
              <a:t>Тімашев</a:t>
            </a:r>
            <a:r>
              <a:rPr lang="ru-RU" sz="2800" dirty="0"/>
              <a:t>, </a:t>
            </a:r>
            <a:r>
              <a:rPr lang="ru-RU" sz="2800" dirty="0" err="1"/>
              <a:t>міністр</a:t>
            </a:r>
            <a:r>
              <a:rPr lang="ru-RU" sz="2800" dirty="0"/>
              <a:t> </a:t>
            </a:r>
            <a:r>
              <a:rPr lang="ru-RU" sz="2800" dirty="0" err="1"/>
              <a:t>народної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граф </a:t>
            </a:r>
            <a:r>
              <a:rPr lang="ru-RU" sz="2800" dirty="0" err="1"/>
              <a:t>Дмитро</a:t>
            </a:r>
            <a:r>
              <a:rPr lang="ru-RU" sz="2800" dirty="0"/>
              <a:t> Толстой, шеф </a:t>
            </a:r>
            <a:r>
              <a:rPr lang="ru-RU" sz="2800" dirty="0" err="1"/>
              <a:t>жандармів</a:t>
            </a:r>
            <a:r>
              <a:rPr lang="ru-RU" sz="2800" dirty="0"/>
              <a:t> Потапов і </a:t>
            </a:r>
            <a:r>
              <a:rPr lang="ru-RU" sz="2800" dirty="0" err="1"/>
              <a:t>помічник</a:t>
            </a:r>
            <a:r>
              <a:rPr lang="ru-RU" sz="2800" dirty="0"/>
              <a:t> попечителя </a:t>
            </a:r>
            <a:r>
              <a:rPr lang="ru-RU" sz="2800" dirty="0" err="1"/>
              <a:t>Київського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округу Михайло Юзефович. </a:t>
            </a:r>
            <a:r>
              <a:rPr lang="ru-RU" sz="2800" dirty="0" err="1"/>
              <a:t>Вважається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виданню</a:t>
            </a:r>
            <a:r>
              <a:rPr lang="ru-RU" sz="2800" dirty="0"/>
              <a:t> указу передував меморандум, </a:t>
            </a:r>
            <a:r>
              <a:rPr lang="ru-RU" sz="2800" dirty="0" err="1"/>
              <a:t>надісланий</a:t>
            </a:r>
            <a:r>
              <a:rPr lang="ru-RU" sz="2800" dirty="0"/>
              <a:t> </a:t>
            </a:r>
            <a:r>
              <a:rPr lang="ru-RU" sz="2800" dirty="0" err="1"/>
              <a:t>імператору</a:t>
            </a:r>
            <a:r>
              <a:rPr lang="ru-RU" sz="2800" dirty="0"/>
              <a:t> Юзефовичем, в </a:t>
            </a:r>
            <a:r>
              <a:rPr lang="ru-RU" sz="2800" dirty="0" err="1"/>
              <a:t>якому</a:t>
            </a:r>
            <a:r>
              <a:rPr lang="ru-RU" sz="2800" dirty="0"/>
              <a:t> той заявляв,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українці</a:t>
            </a:r>
            <a:r>
              <a:rPr lang="ru-RU" sz="2800" dirty="0"/>
              <a:t> </a:t>
            </a:r>
            <a:r>
              <a:rPr lang="ru-RU" sz="2800" dirty="0" err="1"/>
              <a:t>хочуть</a:t>
            </a:r>
            <a:r>
              <a:rPr lang="ru-RU" sz="2800" dirty="0"/>
              <a:t> «</a:t>
            </a:r>
            <a:r>
              <a:rPr lang="ru-RU" sz="2800" dirty="0" err="1"/>
              <a:t>вільної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у </a:t>
            </a:r>
            <a:r>
              <a:rPr lang="ru-RU" sz="2800" dirty="0" err="1"/>
              <a:t>формі</a:t>
            </a:r>
            <a:r>
              <a:rPr lang="ru-RU" sz="2800" dirty="0"/>
              <a:t> </a:t>
            </a:r>
            <a:r>
              <a:rPr lang="ru-RU" sz="2800" dirty="0" err="1"/>
              <a:t>республіки</a:t>
            </a:r>
            <a:r>
              <a:rPr lang="ru-RU" sz="2800" dirty="0"/>
              <a:t> з </a:t>
            </a:r>
            <a:r>
              <a:rPr lang="ru-RU" sz="2800" dirty="0" err="1"/>
              <a:t>гетьманом</a:t>
            </a:r>
            <a:r>
              <a:rPr lang="ru-RU" sz="2800" dirty="0"/>
              <a:t> на </a:t>
            </a:r>
            <a:r>
              <a:rPr lang="ru-RU" sz="2800" dirty="0" err="1"/>
              <a:t>чолі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000">
        <p14:flythrough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Наслідки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920880" cy="51845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600" dirty="0">
                <a:solidFill>
                  <a:schemeClr val="tx1"/>
                </a:solidFill>
              </a:rPr>
              <a:t>1.    Заборона </a:t>
            </a:r>
            <a:r>
              <a:rPr lang="ru-RU" sz="3600" dirty="0" err="1">
                <a:solidFill>
                  <a:schemeClr val="tx1"/>
                </a:solidFill>
              </a:rPr>
              <a:t>видавати</a:t>
            </a:r>
            <a:r>
              <a:rPr lang="ru-RU" sz="3600" dirty="0">
                <a:solidFill>
                  <a:schemeClr val="tx1"/>
                </a:solidFill>
              </a:rPr>
              <a:t> твори з </a:t>
            </a:r>
            <a:r>
              <a:rPr lang="ru-RU" sz="3600" dirty="0" err="1">
                <a:solidFill>
                  <a:schemeClr val="tx1"/>
                </a:solidFill>
              </a:rPr>
              <a:t>різних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ділянок</a:t>
            </a:r>
            <a:r>
              <a:rPr lang="ru-RU" sz="3600" dirty="0">
                <a:solidFill>
                  <a:schemeClr val="tx1"/>
                </a:solidFill>
              </a:rPr>
              <a:t> науки </a:t>
            </a:r>
            <a:r>
              <a:rPr lang="ru-RU" sz="3600" dirty="0" err="1">
                <a:solidFill>
                  <a:schemeClr val="tx1"/>
                </a:solidFill>
              </a:rPr>
              <a:t>змушувала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українських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авторів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вдаватися</a:t>
            </a:r>
            <a:r>
              <a:rPr lang="ru-RU" sz="3600" dirty="0">
                <a:solidFill>
                  <a:schemeClr val="tx1"/>
                </a:solidFill>
              </a:rPr>
              <a:t> до </a:t>
            </a:r>
            <a:r>
              <a:rPr lang="ru-RU" sz="3600" dirty="0" err="1">
                <a:solidFill>
                  <a:schemeClr val="tx1"/>
                </a:solidFill>
              </a:rPr>
              <a:t>белетристичного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викладу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наукового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матеріалу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2.    </a:t>
            </a:r>
            <a:r>
              <a:rPr lang="ru-RU" sz="3600" dirty="0" err="1">
                <a:solidFill>
                  <a:schemeClr val="tx1"/>
                </a:solidFill>
              </a:rPr>
              <a:t>Белетристичні</a:t>
            </a:r>
            <a:r>
              <a:rPr lang="ru-RU" sz="3600" dirty="0">
                <a:solidFill>
                  <a:schemeClr val="tx1"/>
                </a:solidFill>
              </a:rPr>
              <a:t> твори, </a:t>
            </a:r>
            <a:r>
              <a:rPr lang="ru-RU" sz="3600" dirty="0" err="1">
                <a:solidFill>
                  <a:schemeClr val="tx1"/>
                </a:solidFill>
              </a:rPr>
              <a:t>хоч</a:t>
            </a:r>
            <a:r>
              <a:rPr lang="ru-RU" sz="3600" dirty="0">
                <a:solidFill>
                  <a:schemeClr val="tx1"/>
                </a:solidFill>
              </a:rPr>
              <a:t> на них </a:t>
            </a:r>
            <a:r>
              <a:rPr lang="ru-RU" sz="3600" dirty="0" err="1">
                <a:solidFill>
                  <a:schemeClr val="tx1"/>
                </a:solidFill>
              </a:rPr>
              <a:t>повної</a:t>
            </a:r>
            <a:r>
              <a:rPr lang="ru-RU" sz="3600" dirty="0">
                <a:solidFill>
                  <a:schemeClr val="tx1"/>
                </a:solidFill>
              </a:rPr>
              <a:t> заборони не </a:t>
            </a:r>
            <a:r>
              <a:rPr lang="ru-RU" sz="3600" dirty="0" err="1">
                <a:solidFill>
                  <a:schemeClr val="tx1"/>
                </a:solidFill>
              </a:rPr>
              <a:t>було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переслідувались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дуже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послідовно</a:t>
            </a:r>
            <a:r>
              <a:rPr lang="ru-RU" sz="3600" dirty="0">
                <a:solidFill>
                  <a:schemeClr val="tx1"/>
                </a:solidFill>
              </a:rPr>
              <a:t>. </a:t>
            </a:r>
            <a:r>
              <a:rPr lang="ru-RU" sz="3600" dirty="0" err="1">
                <a:solidFill>
                  <a:schemeClr val="tx1"/>
                </a:solidFill>
              </a:rPr>
              <a:t>Навіть</a:t>
            </a:r>
            <a:r>
              <a:rPr lang="ru-RU" sz="3600" dirty="0">
                <a:solidFill>
                  <a:schemeClr val="tx1"/>
                </a:solidFill>
              </a:rPr>
              <a:t> у </a:t>
            </a:r>
            <a:r>
              <a:rPr lang="ru-RU" sz="3600" dirty="0" err="1">
                <a:solidFill>
                  <a:schemeClr val="tx1"/>
                </a:solidFill>
              </a:rPr>
              <a:t>поетичних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творах</a:t>
            </a:r>
            <a:r>
              <a:rPr lang="ru-RU" sz="3600" dirty="0">
                <a:solidFill>
                  <a:schemeClr val="tx1"/>
                </a:solidFill>
              </a:rPr>
              <a:t> (як от у </a:t>
            </a:r>
            <a:r>
              <a:rPr lang="ru-RU" sz="3600" dirty="0" err="1">
                <a:solidFill>
                  <a:schemeClr val="tx1"/>
                </a:solidFill>
              </a:rPr>
              <a:t>Самійленка</a:t>
            </a:r>
            <a:r>
              <a:rPr lang="ru-RU" sz="3600" dirty="0">
                <a:solidFill>
                  <a:schemeClr val="tx1"/>
                </a:solidFill>
              </a:rPr>
              <a:t>) </a:t>
            </a:r>
            <a:r>
              <a:rPr lang="ru-RU" sz="3600" dirty="0" err="1">
                <a:solidFill>
                  <a:schemeClr val="tx1"/>
                </a:solidFill>
              </a:rPr>
              <a:t>скреслювано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алегоричні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порівняння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3. </a:t>
            </a:r>
            <a:r>
              <a:rPr lang="ru-RU" sz="3600" dirty="0" smtClean="0">
                <a:solidFill>
                  <a:schemeClr val="tx1"/>
                </a:solidFill>
              </a:rPr>
              <a:t>   </a:t>
            </a:r>
            <a:r>
              <a:rPr lang="ru-RU" sz="3600" dirty="0" err="1">
                <a:solidFill>
                  <a:schemeClr val="tx1"/>
                </a:solidFill>
              </a:rPr>
              <a:t>Щодо</a:t>
            </a:r>
            <a:r>
              <a:rPr lang="ru-RU" sz="3600" dirty="0">
                <a:solidFill>
                  <a:schemeClr val="tx1"/>
                </a:solidFill>
              </a:rPr>
              <a:t> заборони </a:t>
            </a:r>
            <a:r>
              <a:rPr lang="ru-RU" sz="3600" dirty="0" err="1">
                <a:solidFill>
                  <a:schemeClr val="tx1"/>
                </a:solidFill>
              </a:rPr>
              <a:t>українського</a:t>
            </a:r>
            <a:r>
              <a:rPr lang="ru-RU" sz="3600" dirty="0">
                <a:solidFill>
                  <a:schemeClr val="tx1"/>
                </a:solidFill>
              </a:rPr>
              <a:t> театру, то указ 1876 p., не </a:t>
            </a:r>
            <a:r>
              <a:rPr lang="ru-RU" sz="3600" dirty="0" err="1">
                <a:solidFill>
                  <a:schemeClr val="tx1"/>
                </a:solidFill>
              </a:rPr>
              <a:t>був</a:t>
            </a:r>
            <a:r>
              <a:rPr lang="ru-RU" sz="3600" dirty="0">
                <a:solidFill>
                  <a:schemeClr val="tx1"/>
                </a:solidFill>
              </a:rPr>
              <a:t> в </a:t>
            </a:r>
            <a:r>
              <a:rPr lang="ru-RU" sz="3600" dirty="0" err="1">
                <a:solidFill>
                  <a:schemeClr val="tx1"/>
                </a:solidFill>
              </a:rPr>
              <a:t>силі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знищити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його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бо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українські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театральні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традиції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вже</a:t>
            </a:r>
            <a:r>
              <a:rPr lang="ru-RU" sz="3600" dirty="0">
                <a:solidFill>
                  <a:schemeClr val="tx1"/>
                </a:solidFill>
              </a:rPr>
              <a:t> так </a:t>
            </a:r>
            <a:r>
              <a:rPr lang="ru-RU" sz="3600" dirty="0" err="1">
                <a:solidFill>
                  <a:schemeClr val="tx1"/>
                </a:solidFill>
              </a:rPr>
              <a:t>вкорінились</a:t>
            </a:r>
            <a:r>
              <a:rPr lang="ru-RU" sz="3600" dirty="0">
                <a:solidFill>
                  <a:schemeClr val="tx1"/>
                </a:solidFill>
              </a:rPr>
              <a:t> у </a:t>
            </a:r>
            <a:r>
              <a:rPr lang="ru-RU" sz="3600" dirty="0" err="1">
                <a:solidFill>
                  <a:schemeClr val="tx1"/>
                </a:solidFill>
              </a:rPr>
              <a:t>народі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що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адміністрація</a:t>
            </a:r>
            <a:r>
              <a:rPr lang="ru-RU" sz="3600" dirty="0">
                <a:solidFill>
                  <a:schemeClr val="tx1"/>
                </a:solidFill>
              </a:rPr>
              <a:t> не </a:t>
            </a:r>
            <a:r>
              <a:rPr lang="ru-RU" sz="3600" dirty="0" err="1">
                <a:solidFill>
                  <a:schemeClr val="tx1"/>
                </a:solidFill>
              </a:rPr>
              <a:t>зважувалась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переслідувати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відважних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організаторів</a:t>
            </a:r>
            <a:r>
              <a:rPr lang="ru-RU" sz="3600" dirty="0">
                <a:solidFill>
                  <a:schemeClr val="tx1"/>
                </a:solidFill>
              </a:rPr>
              <a:t> таких </a:t>
            </a:r>
            <a:r>
              <a:rPr lang="ru-RU" sz="3600" dirty="0" err="1">
                <a:solidFill>
                  <a:schemeClr val="tx1"/>
                </a:solidFill>
              </a:rPr>
              <a:t>вистав</a:t>
            </a:r>
            <a:r>
              <a:rPr lang="ru-RU" sz="3600" dirty="0">
                <a:solidFill>
                  <a:schemeClr val="tx1"/>
                </a:solidFill>
              </a:rPr>
              <a:t>. А </a:t>
            </a:r>
            <a:r>
              <a:rPr lang="ru-RU" sz="3600" dirty="0" err="1">
                <a:solidFill>
                  <a:schemeClr val="tx1"/>
                </a:solidFill>
              </a:rPr>
              <a:t>втім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такі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виступи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відбувались</a:t>
            </a:r>
            <a:r>
              <a:rPr lang="ru-RU" sz="3600" dirty="0">
                <a:solidFill>
                  <a:schemeClr val="tx1"/>
                </a:solidFill>
              </a:rPr>
              <a:t> приватно, без </a:t>
            </a:r>
            <a:r>
              <a:rPr lang="ru-RU" sz="3600" dirty="0" err="1">
                <a:solidFill>
                  <a:schemeClr val="tx1"/>
                </a:solidFill>
              </a:rPr>
              <a:t>афішів</a:t>
            </a:r>
            <a:r>
              <a:rPr lang="ru-RU" sz="3600" dirty="0">
                <a:solidFill>
                  <a:schemeClr val="tx1"/>
                </a:solidFill>
              </a:rPr>
              <a:t> (як от у </a:t>
            </a:r>
            <a:r>
              <a:rPr lang="ru-RU" sz="3600" dirty="0" err="1">
                <a:solidFill>
                  <a:schemeClr val="tx1"/>
                </a:solidFill>
              </a:rPr>
              <a:t>Києві</a:t>
            </a:r>
            <a:r>
              <a:rPr lang="ru-RU" sz="3600" dirty="0">
                <a:solidFill>
                  <a:schemeClr val="tx1"/>
                </a:solidFill>
              </a:rPr>
              <a:t>) і без продажу </a:t>
            </a:r>
            <a:r>
              <a:rPr lang="ru-RU" sz="3600" dirty="0" err="1">
                <a:solidFill>
                  <a:schemeClr val="tx1"/>
                </a:solidFill>
              </a:rPr>
              <a:t>квитків</a:t>
            </a:r>
            <a:r>
              <a:rPr lang="ru-RU" sz="3600" dirty="0">
                <a:solidFill>
                  <a:schemeClr val="tx1"/>
                </a:solidFill>
              </a:rPr>
              <a:t>, але </a:t>
            </a:r>
            <a:r>
              <a:rPr lang="ru-RU" sz="3600" dirty="0" err="1">
                <a:solidFill>
                  <a:schemeClr val="tx1"/>
                </a:solidFill>
              </a:rPr>
              <a:t>поліційні</a:t>
            </a:r>
            <a:r>
              <a:rPr lang="ru-RU" sz="3600" dirty="0">
                <a:solidFill>
                  <a:schemeClr val="tx1"/>
                </a:solidFill>
              </a:rPr>
              <a:t> шикани, наскоки й кари все одно </a:t>
            </a:r>
            <a:r>
              <a:rPr lang="ru-RU" sz="3600" dirty="0" err="1">
                <a:solidFill>
                  <a:schemeClr val="tx1"/>
                </a:solidFill>
              </a:rPr>
              <a:t>були</a:t>
            </a:r>
            <a:r>
              <a:rPr lang="ru-RU" sz="3600" dirty="0">
                <a:solidFill>
                  <a:schemeClr val="tx1"/>
                </a:solidFill>
              </a:rPr>
              <a:t> на денному порядку.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14:flip dir="r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Етапи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вступу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Емського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указу в силу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4726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 smtClean="0">
                <a:solidFill>
                  <a:schemeClr val="tx1"/>
                </a:solidFill>
              </a:rPr>
              <a:t>1721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Знищення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Чернігівської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друкарні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1764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Інструкція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Єкатерини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Другої</a:t>
            </a:r>
            <a:r>
              <a:rPr lang="ru-RU" sz="1600" dirty="0">
                <a:solidFill>
                  <a:schemeClr val="tx1"/>
                </a:solidFill>
              </a:rPr>
              <a:t> князю </a:t>
            </a:r>
            <a:r>
              <a:rPr lang="ru-RU" sz="1600" dirty="0" err="1">
                <a:solidFill>
                  <a:schemeClr val="tx1"/>
                </a:solidFill>
              </a:rPr>
              <a:t>Вяземському</a:t>
            </a:r>
            <a:r>
              <a:rPr lang="ru-RU" sz="1600" dirty="0">
                <a:solidFill>
                  <a:schemeClr val="tx1"/>
                </a:solidFill>
              </a:rPr>
              <a:t> про </a:t>
            </a:r>
            <a:r>
              <a:rPr lang="ru-RU" sz="1600" dirty="0" err="1">
                <a:solidFill>
                  <a:schemeClr val="tx1"/>
                </a:solidFill>
              </a:rPr>
              <a:t>посилення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русифікації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Смоленщини</a:t>
            </a:r>
            <a:r>
              <a:rPr lang="ru-RU" sz="1600" dirty="0">
                <a:solidFill>
                  <a:schemeClr val="tx1"/>
                </a:solidFill>
              </a:rPr>
              <a:t>, Прибалтики та </a:t>
            </a:r>
            <a:r>
              <a:rPr lang="ru-RU" sz="1600" dirty="0" err="1">
                <a:solidFill>
                  <a:schemeClr val="tx1"/>
                </a:solidFill>
              </a:rPr>
              <a:t>Фінляндії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1775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серпень</a:t>
            </a:r>
            <a:r>
              <a:rPr lang="ru-RU" sz="1600" dirty="0">
                <a:solidFill>
                  <a:schemeClr val="tx1"/>
                </a:solidFill>
              </a:rPr>
              <a:t>. – </a:t>
            </a:r>
            <a:r>
              <a:rPr lang="ru-RU" sz="1600" dirty="0" err="1">
                <a:solidFill>
                  <a:schemeClr val="tx1"/>
                </a:solidFill>
              </a:rPr>
              <a:t>Маніфест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Єкатерини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Другої</a:t>
            </a:r>
            <a:r>
              <a:rPr lang="ru-RU" sz="1600" dirty="0">
                <a:solidFill>
                  <a:schemeClr val="tx1"/>
                </a:solidFill>
              </a:rPr>
              <a:t> «Об уничтожении Запорожской Сечи й причисления оной к Малороссийской губернии» і про </a:t>
            </a:r>
            <a:r>
              <a:rPr lang="ru-RU" sz="1600" dirty="0" err="1">
                <a:solidFill>
                  <a:schemeClr val="tx1"/>
                </a:solidFill>
              </a:rPr>
              <a:t>закриття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українських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шкіл</a:t>
            </a:r>
            <a:r>
              <a:rPr lang="ru-RU" sz="1600" dirty="0">
                <a:solidFill>
                  <a:schemeClr val="tx1"/>
                </a:solidFill>
              </a:rPr>
              <a:t> при </a:t>
            </a:r>
            <a:r>
              <a:rPr lang="ru-RU" sz="1600" dirty="0" err="1">
                <a:solidFill>
                  <a:schemeClr val="tx1"/>
                </a:solidFill>
              </a:rPr>
              <a:t>полкових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козацьких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канцеляріях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1784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Русифікація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початкової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освіти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Україні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1800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Указ Павла </a:t>
            </a:r>
            <a:r>
              <a:rPr lang="ru-RU" sz="1600" dirty="0" err="1">
                <a:solidFill>
                  <a:schemeClr val="tx1"/>
                </a:solidFill>
              </a:rPr>
              <a:t>Першого</a:t>
            </a:r>
            <a:r>
              <a:rPr lang="ru-RU" sz="1600" dirty="0">
                <a:solidFill>
                  <a:schemeClr val="tx1"/>
                </a:solidFill>
              </a:rPr>
              <a:t> про </a:t>
            </a:r>
            <a:r>
              <a:rPr lang="ru-RU" sz="1600" dirty="0" err="1">
                <a:solidFill>
                  <a:schemeClr val="tx1"/>
                </a:solidFill>
              </a:rPr>
              <a:t>встановлення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Україні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будівництва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церков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московському</a:t>
            </a:r>
            <a:r>
              <a:rPr lang="ru-RU" sz="1600" dirty="0">
                <a:solidFill>
                  <a:schemeClr val="tx1"/>
                </a:solidFill>
              </a:rPr>
              <a:t> синодальному </a:t>
            </a:r>
            <a:r>
              <a:rPr lang="ru-RU" sz="1600" dirty="0" err="1">
                <a:solidFill>
                  <a:schemeClr val="tx1"/>
                </a:solidFill>
              </a:rPr>
              <a:t>стилі</a:t>
            </a:r>
            <a:r>
              <a:rPr lang="ru-RU" sz="1600" dirty="0">
                <a:solidFill>
                  <a:schemeClr val="tx1"/>
                </a:solidFill>
              </a:rPr>
              <a:t> і заборона церковного </a:t>
            </a:r>
            <a:r>
              <a:rPr lang="ru-RU" sz="1600" dirty="0" err="1">
                <a:solidFill>
                  <a:schemeClr val="tx1"/>
                </a:solidFill>
              </a:rPr>
              <a:t>будівництва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стилі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козацького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бароко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1817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Закриття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Києво-Могилянської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академії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1831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Скасування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царським</a:t>
            </a:r>
            <a:r>
              <a:rPr lang="ru-RU" sz="1600" dirty="0">
                <a:solidFill>
                  <a:schemeClr val="tx1"/>
                </a:solidFill>
              </a:rPr>
              <a:t> урядом </a:t>
            </a:r>
            <a:r>
              <a:rPr lang="ru-RU" sz="1600" dirty="0" err="1">
                <a:solidFill>
                  <a:schemeClr val="tx1"/>
                </a:solidFill>
              </a:rPr>
              <a:t>Магдебурзького</a:t>
            </a:r>
            <a:r>
              <a:rPr lang="ru-RU" sz="1600" dirty="0">
                <a:solidFill>
                  <a:schemeClr val="tx1"/>
                </a:solidFill>
              </a:rPr>
              <a:t> права на </a:t>
            </a:r>
            <a:r>
              <a:rPr lang="ru-RU" sz="1600" dirty="0" err="1">
                <a:solidFill>
                  <a:schemeClr val="tx1"/>
                </a:solidFill>
              </a:rPr>
              <a:t>українських</a:t>
            </a:r>
            <a:r>
              <a:rPr lang="ru-RU" sz="1600" dirty="0">
                <a:solidFill>
                  <a:schemeClr val="tx1"/>
                </a:solidFill>
              </a:rPr>
              <a:t> землях.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1862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 – </a:t>
            </a:r>
            <a:r>
              <a:rPr lang="ru-RU" sz="1600" dirty="0" err="1">
                <a:solidFill>
                  <a:schemeClr val="tx1"/>
                </a:solidFill>
              </a:rPr>
              <a:t>Закриття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українських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недільних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безплатних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шкіл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дорослих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1863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, 18 </a:t>
            </a:r>
            <a:r>
              <a:rPr lang="ru-RU" sz="1600" dirty="0" err="1">
                <a:solidFill>
                  <a:schemeClr val="tx1"/>
                </a:solidFill>
              </a:rPr>
              <a:t>липня</a:t>
            </a:r>
            <a:r>
              <a:rPr lang="ru-RU" sz="1600" dirty="0">
                <a:solidFill>
                  <a:schemeClr val="tx1"/>
                </a:solidFill>
              </a:rPr>
              <a:t>. – Циркуляр </a:t>
            </a:r>
            <a:r>
              <a:rPr lang="ru-RU" sz="1600" dirty="0" err="1">
                <a:solidFill>
                  <a:schemeClr val="tx1"/>
                </a:solidFill>
              </a:rPr>
              <a:t>міністра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внутрішніх</a:t>
            </a:r>
            <a:r>
              <a:rPr lang="ru-RU" sz="1600" dirty="0">
                <a:solidFill>
                  <a:schemeClr val="tx1"/>
                </a:solidFill>
              </a:rPr>
              <a:t> справ </a:t>
            </a:r>
            <a:r>
              <a:rPr lang="ru-RU" sz="1600" dirty="0" err="1">
                <a:solidFill>
                  <a:schemeClr val="tx1"/>
                </a:solidFill>
              </a:rPr>
              <a:t>Росії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Валуєва</a:t>
            </a:r>
            <a:r>
              <a:rPr lang="ru-RU" sz="1600" dirty="0">
                <a:solidFill>
                  <a:schemeClr val="tx1"/>
                </a:solidFill>
              </a:rPr>
              <a:t> про </a:t>
            </a:r>
            <a:r>
              <a:rPr lang="ru-RU" sz="1600" dirty="0" err="1">
                <a:solidFill>
                  <a:schemeClr val="tx1"/>
                </a:solidFill>
              </a:rPr>
              <a:t>заборону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друку</a:t>
            </a:r>
            <a:r>
              <a:rPr lang="ru-RU" sz="1600" dirty="0">
                <a:solidFill>
                  <a:schemeClr val="tx1"/>
                </a:solidFill>
              </a:rPr>
              <a:t> книг </a:t>
            </a:r>
            <a:r>
              <a:rPr lang="ru-RU" sz="1600" dirty="0" err="1">
                <a:solidFill>
                  <a:schemeClr val="tx1"/>
                </a:solidFill>
              </a:rPr>
              <a:t>українською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мовою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Російській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імперії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1600" u="sng" dirty="0">
                <a:solidFill>
                  <a:schemeClr val="tx1"/>
                </a:solidFill>
              </a:rPr>
              <a:t>1869, 1886 </a:t>
            </a:r>
            <a:r>
              <a:rPr lang="ru-RU" sz="1600" dirty="0">
                <a:solidFill>
                  <a:schemeClr val="tx1"/>
                </a:solidFill>
              </a:rPr>
              <a:t>роки. – </a:t>
            </a:r>
            <a:r>
              <a:rPr lang="ru-RU" sz="1600" dirty="0" err="1">
                <a:solidFill>
                  <a:schemeClr val="tx1"/>
                </a:solidFill>
              </a:rPr>
              <a:t>Укази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царської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адміністрації</a:t>
            </a:r>
            <a:r>
              <a:rPr lang="ru-RU" sz="1600" dirty="0">
                <a:solidFill>
                  <a:schemeClr val="tx1"/>
                </a:solidFill>
              </a:rPr>
              <a:t> про доплати за </a:t>
            </a:r>
            <a:r>
              <a:rPr lang="ru-RU" sz="1600" dirty="0" err="1">
                <a:solidFill>
                  <a:schemeClr val="tx1"/>
                </a:solidFill>
              </a:rPr>
              <a:t>успіхи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русифікації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 чиновникам «в десяти Юго-Западных губерниях лицам русского происхождения, исключая, однако, “местных уроженцев”.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0">
        <p14:flash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uk-UA" dirty="0" smtClean="0"/>
              <a:t>Над </a:t>
            </a:r>
            <a:r>
              <a:rPr lang="uk-UA" smtClean="0"/>
              <a:t>презентацією </a:t>
            </a:r>
            <a:r>
              <a:rPr lang="uk-UA" smtClean="0"/>
              <a:t>працювала:</a:t>
            </a:r>
            <a:r>
              <a:rPr lang="uk-UA" smtClean="0"/>
              <a:t/>
            </a:r>
            <a:br>
              <a:rPr lang="uk-UA" smtClean="0"/>
            </a:br>
            <a:r>
              <a:rPr lang="uk-UA" i="1" dirty="0" err="1" smtClean="0"/>
              <a:t>Петрушина</a:t>
            </a:r>
            <a:r>
              <a:rPr lang="uk-UA" i="1" dirty="0" smtClean="0"/>
              <a:t> </a:t>
            </a:r>
            <a:r>
              <a:rPr lang="uk-UA" i="1" dirty="0" smtClean="0"/>
              <a:t>Катерина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714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792088"/>
          </a:xfrm>
        </p:spPr>
        <p:txBody>
          <a:bodyPr/>
          <a:lstStyle/>
          <a:p>
            <a:r>
              <a:rPr lang="uk-UA" dirty="0" smtClean="0"/>
              <a:t>Зміст: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776864" cy="576064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</a:rPr>
              <a:t>Валуєвський</a:t>
            </a:r>
            <a:r>
              <a:rPr lang="ru-RU" sz="2800" dirty="0" smtClean="0">
                <a:solidFill>
                  <a:schemeClr val="tx1"/>
                </a:solidFill>
              </a:rPr>
              <a:t> циркуляр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 smtClean="0">
                <a:solidFill>
                  <a:schemeClr val="tx1"/>
                </a:solidFill>
              </a:rPr>
              <a:t>Відомості</a:t>
            </a:r>
            <a:r>
              <a:rPr lang="ru-RU" sz="2800" dirty="0" smtClean="0">
                <a:solidFill>
                  <a:schemeClr val="tx1"/>
                </a:solidFill>
              </a:rPr>
              <a:t> про циркуляр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Знаменита фраза з листа </a:t>
            </a:r>
            <a:r>
              <a:rPr lang="ru-RU" sz="2800" dirty="0" err="1">
                <a:solidFill>
                  <a:schemeClr val="tx1"/>
                </a:solidFill>
              </a:rPr>
              <a:t>Валуєва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Імператору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tx1"/>
                </a:solidFill>
              </a:rPr>
              <a:t>Проти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українські</a:t>
            </a:r>
            <a:r>
              <a:rPr lang="ru-RU" sz="2800" dirty="0">
                <a:solidFill>
                  <a:schemeClr val="tx1"/>
                </a:solidFill>
              </a:rPr>
              <a:t> заходи </a:t>
            </a:r>
            <a:r>
              <a:rPr lang="ru-RU" sz="2800" dirty="0" err="1">
                <a:solidFill>
                  <a:schemeClr val="tx1"/>
                </a:solidFill>
              </a:rPr>
              <a:t>Олександра</a:t>
            </a:r>
            <a:r>
              <a:rPr lang="ru-RU" sz="2800" dirty="0">
                <a:solidFill>
                  <a:schemeClr val="tx1"/>
                </a:solidFill>
              </a:rPr>
              <a:t> 2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tx1"/>
                </a:solidFill>
              </a:rPr>
              <a:t>Емський</a:t>
            </a:r>
            <a:r>
              <a:rPr lang="ru-RU" sz="2800" dirty="0">
                <a:solidFill>
                  <a:schemeClr val="tx1"/>
                </a:solidFill>
              </a:rPr>
              <a:t> указ 1876 року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tx1"/>
                </a:solidFill>
              </a:rPr>
              <a:t>Інструкції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щодо</a:t>
            </a:r>
            <a:r>
              <a:rPr lang="ru-RU" sz="2800" dirty="0">
                <a:solidFill>
                  <a:schemeClr val="tx1"/>
                </a:solidFill>
              </a:rPr>
              <a:t> указу </a:t>
            </a:r>
            <a:r>
              <a:rPr lang="ru-RU" sz="2800" dirty="0" err="1">
                <a:solidFill>
                  <a:schemeClr val="tx1"/>
                </a:solidFill>
              </a:rPr>
              <a:t>російського</a:t>
            </a:r>
            <a:r>
              <a:rPr lang="ru-RU" sz="2800" dirty="0">
                <a:solidFill>
                  <a:schemeClr val="tx1"/>
                </a:solidFill>
              </a:rPr>
              <a:t> царя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tx1"/>
                </a:solidFill>
              </a:rPr>
              <a:t>Історія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винекнення</a:t>
            </a:r>
            <a:r>
              <a:rPr lang="ru-RU" sz="2800" dirty="0">
                <a:solidFill>
                  <a:schemeClr val="tx1"/>
                </a:solidFill>
              </a:rPr>
              <a:t> указу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tx1"/>
                </a:solidFill>
              </a:rPr>
              <a:t>Етапи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вступу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Емського</a:t>
            </a:r>
            <a:r>
              <a:rPr lang="ru-RU" sz="2800" dirty="0">
                <a:solidFill>
                  <a:schemeClr val="tx1"/>
                </a:solidFill>
              </a:rPr>
              <a:t> указу в силу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err="1">
                <a:solidFill>
                  <a:schemeClr val="tx1"/>
                </a:solidFill>
              </a:rPr>
              <a:t>Наслідки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endParaRPr lang="ru-RU" sz="1400" dirty="0" smtClean="0"/>
          </a:p>
          <a:p>
            <a:pPr marL="457200" indent="-457200" algn="l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9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rippl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Валуєвський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циркуляр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1056"/>
            <a:ext cx="6840760" cy="5198978"/>
          </a:xfrm>
        </p:spPr>
      </p:pic>
    </p:spTree>
    <p:extLst>
      <p:ext uri="{BB962C8B-B14F-4D97-AF65-F5344CB8AC3E}">
        <p14:creationId xmlns:p14="http://schemas.microsoft.com/office/powerpoint/2010/main" val="605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 err="1"/>
              <a:t>Валуєвський</a:t>
            </a:r>
            <a:r>
              <a:rPr lang="ru-RU" sz="2400" dirty="0"/>
              <a:t> циркуляр (1863) — </a:t>
            </a:r>
            <a:r>
              <a:rPr lang="ru-RU" sz="2400" dirty="0" err="1"/>
              <a:t>таємне</a:t>
            </a:r>
            <a:r>
              <a:rPr lang="ru-RU" sz="2400" dirty="0"/>
              <a:t> </a:t>
            </a:r>
            <a:r>
              <a:rPr lang="ru-RU" sz="2400" dirty="0" err="1"/>
              <a:t>розпорядження</a:t>
            </a:r>
            <a:r>
              <a:rPr lang="ru-RU" sz="2400" dirty="0"/>
              <a:t> </a:t>
            </a:r>
            <a:r>
              <a:rPr lang="ru-RU" sz="2400" dirty="0" err="1"/>
              <a:t>міністра</a:t>
            </a:r>
            <a:r>
              <a:rPr lang="ru-RU" sz="2400" dirty="0"/>
              <a:t> </a:t>
            </a:r>
            <a:r>
              <a:rPr lang="ru-RU" sz="2400" dirty="0" err="1"/>
              <a:t>внутрішніх</a:t>
            </a:r>
            <a:r>
              <a:rPr lang="ru-RU" sz="2400" dirty="0"/>
              <a:t> справ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імперії</a:t>
            </a:r>
            <a:r>
              <a:rPr lang="ru-RU" sz="2400" dirty="0"/>
              <a:t> Петра </a:t>
            </a:r>
            <a:r>
              <a:rPr lang="ru-RU" sz="2400" dirty="0" err="1"/>
              <a:t>Валуєва</a:t>
            </a:r>
            <a:r>
              <a:rPr lang="ru-RU" sz="2400" dirty="0"/>
              <a:t> до </a:t>
            </a:r>
            <a:r>
              <a:rPr lang="ru-RU" sz="2400" dirty="0" err="1"/>
              <a:t>територіальних</a:t>
            </a:r>
            <a:r>
              <a:rPr lang="ru-RU" sz="2400" dirty="0"/>
              <a:t> </a:t>
            </a:r>
            <a:r>
              <a:rPr lang="ru-RU" sz="2400" dirty="0" err="1"/>
              <a:t>цензурних</a:t>
            </a:r>
            <a:r>
              <a:rPr lang="ru-RU" sz="2400" dirty="0"/>
              <a:t> </a:t>
            </a:r>
            <a:r>
              <a:rPr lang="ru-RU" sz="2400" dirty="0" err="1"/>
              <a:t>комітетів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наказувалося</a:t>
            </a:r>
            <a:r>
              <a:rPr lang="ru-RU" sz="2400" dirty="0"/>
              <a:t> </a:t>
            </a:r>
            <a:r>
              <a:rPr lang="ru-RU" sz="2400" dirty="0" err="1"/>
              <a:t>призупинити</a:t>
            </a:r>
            <a:r>
              <a:rPr lang="ru-RU" sz="2400" dirty="0"/>
              <a:t> </a:t>
            </a:r>
            <a:r>
              <a:rPr lang="ru-RU" sz="2400" dirty="0" err="1"/>
              <a:t>видання</a:t>
            </a:r>
            <a:r>
              <a:rPr lang="ru-RU" sz="2400" dirty="0"/>
              <a:t> </a:t>
            </a:r>
            <a:r>
              <a:rPr lang="ru-RU" sz="2400" dirty="0" err="1"/>
              <a:t>значної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книг, </a:t>
            </a:r>
            <a:r>
              <a:rPr lang="ru-RU" sz="2400" dirty="0" err="1"/>
              <a:t>написаних</a:t>
            </a:r>
            <a:r>
              <a:rPr lang="ru-RU" sz="2400" dirty="0"/>
              <a:t>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. </a:t>
            </a:r>
            <a:r>
              <a:rPr lang="ru-RU" sz="2400" dirty="0" err="1"/>
              <a:t>Згідно</a:t>
            </a:r>
            <a:r>
              <a:rPr lang="ru-RU" sz="2400" dirty="0"/>
              <a:t> з указом </a:t>
            </a:r>
            <a:r>
              <a:rPr lang="ru-RU" sz="2400" dirty="0" err="1"/>
              <a:t>заборонялась</a:t>
            </a:r>
            <a:r>
              <a:rPr lang="ru-RU" sz="2400" dirty="0"/>
              <a:t> </a:t>
            </a:r>
            <a:r>
              <a:rPr lang="ru-RU" sz="2400" dirty="0" err="1"/>
              <a:t>публікація</a:t>
            </a:r>
            <a:r>
              <a:rPr lang="ru-RU" sz="2400" dirty="0"/>
              <a:t> </a:t>
            </a:r>
            <a:r>
              <a:rPr lang="ru-RU" sz="2400" dirty="0" err="1"/>
              <a:t>релігійних</a:t>
            </a:r>
            <a:r>
              <a:rPr lang="ru-RU" sz="2400" dirty="0"/>
              <a:t>, </a:t>
            </a:r>
            <a:r>
              <a:rPr lang="ru-RU" sz="2400" dirty="0" err="1"/>
              <a:t>учбових</a:t>
            </a:r>
            <a:r>
              <a:rPr lang="ru-RU" sz="2400" dirty="0"/>
              <a:t> і </a:t>
            </a:r>
            <a:r>
              <a:rPr lang="ru-RU" sz="2400" dirty="0" err="1"/>
              <a:t>освітніх</a:t>
            </a:r>
            <a:r>
              <a:rPr lang="ru-RU" sz="2400" dirty="0"/>
              <a:t> книг, </a:t>
            </a:r>
            <a:r>
              <a:rPr lang="ru-RU" sz="2400" dirty="0" err="1"/>
              <a:t>однак</a:t>
            </a:r>
            <a:r>
              <a:rPr lang="ru-RU" sz="2400" dirty="0"/>
              <a:t> дозволялась </a:t>
            </a:r>
            <a:r>
              <a:rPr lang="ru-RU" sz="2400" dirty="0" err="1"/>
              <a:t>публікація</a:t>
            </a:r>
            <a:r>
              <a:rPr lang="ru-RU" sz="2400" dirty="0"/>
              <a:t> </a:t>
            </a:r>
            <a:r>
              <a:rPr lang="ru-RU" sz="2400" dirty="0" err="1"/>
              <a:t>художньої</a:t>
            </a:r>
            <a:r>
              <a:rPr lang="ru-RU" sz="2400" dirty="0"/>
              <a:t> </a:t>
            </a:r>
            <a:r>
              <a:rPr lang="ru-RU" sz="2400" dirty="0" err="1"/>
              <a:t>літератури.Мотивом</a:t>
            </a:r>
            <a:r>
              <a:rPr lang="ru-RU" sz="2400" dirty="0"/>
              <a:t> до </a:t>
            </a:r>
            <a:r>
              <a:rPr lang="ru-RU" sz="2400" dirty="0" err="1"/>
              <a:t>видання</a:t>
            </a:r>
            <a:r>
              <a:rPr lang="ru-RU" sz="2400" dirty="0"/>
              <a:t> циркуляру став страх </a:t>
            </a:r>
            <a:r>
              <a:rPr lang="ru-RU" sz="2400" dirty="0" err="1"/>
              <a:t>царської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публікації</a:t>
            </a:r>
            <a:r>
              <a:rPr lang="ru-RU" sz="2400" dirty="0"/>
              <a:t> книг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стимулюють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> </a:t>
            </a:r>
            <a:r>
              <a:rPr lang="ru-RU" sz="2400" dirty="0" err="1"/>
              <a:t>сепаратистських</a:t>
            </a:r>
            <a:r>
              <a:rPr lang="ru-RU" sz="2400" dirty="0"/>
              <a:t>, </a:t>
            </a:r>
            <a:r>
              <a:rPr lang="ru-RU" sz="2400" dirty="0" err="1"/>
              <a:t>пропольських</a:t>
            </a:r>
            <a:r>
              <a:rPr lang="ru-RU" sz="2400" dirty="0"/>
              <a:t> та </a:t>
            </a:r>
            <a:r>
              <a:rPr lang="ru-RU" sz="2400" dirty="0" err="1"/>
              <a:t>антицарських</a:t>
            </a:r>
            <a:r>
              <a:rPr lang="ru-RU" sz="2400" dirty="0"/>
              <a:t> </a:t>
            </a:r>
            <a:r>
              <a:rPr lang="ru-RU" sz="2400" dirty="0" err="1"/>
              <a:t>настроїв.Дію</a:t>
            </a:r>
            <a:r>
              <a:rPr lang="ru-RU" sz="2400" dirty="0"/>
              <a:t> </a:t>
            </a:r>
            <a:r>
              <a:rPr lang="ru-RU" sz="2400" dirty="0" err="1"/>
              <a:t>Валуєвського</a:t>
            </a:r>
            <a:r>
              <a:rPr lang="ru-RU" sz="2400" dirty="0"/>
              <a:t> циркуляру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закріплено</a:t>
            </a:r>
            <a:r>
              <a:rPr lang="ru-RU" sz="2400" dirty="0"/>
              <a:t> і </a:t>
            </a:r>
            <a:r>
              <a:rPr lang="ru-RU" sz="2400" dirty="0" err="1"/>
              <a:t>розширено</a:t>
            </a:r>
            <a:r>
              <a:rPr lang="ru-RU" sz="2400" dirty="0"/>
              <a:t> шляхом </a:t>
            </a:r>
            <a:r>
              <a:rPr lang="ru-RU" sz="2400" dirty="0" err="1" smtClean="0"/>
              <a:t>видання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Емського</a:t>
            </a:r>
            <a:r>
              <a:rPr lang="ru-RU" sz="2400" dirty="0" smtClean="0"/>
              <a:t> </a:t>
            </a:r>
            <a:r>
              <a:rPr lang="ru-RU" sz="2400" dirty="0"/>
              <a:t>указу.</a:t>
            </a:r>
          </a:p>
        </p:txBody>
      </p:sp>
    </p:spTree>
    <p:extLst>
      <p:ext uri="{BB962C8B-B14F-4D97-AF65-F5344CB8AC3E}">
        <p14:creationId xmlns:p14="http://schemas.microsoft.com/office/powerpoint/2010/main" val="33358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>
        <p14:flip dir="r"/>
      </p:transition>
    </mc:Choice>
    <mc:Fallback xmlns="">
      <p:transition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Відомості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 циркуляр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776864" cy="475252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січні</a:t>
            </a:r>
            <a:r>
              <a:rPr lang="ru-RU" dirty="0">
                <a:solidFill>
                  <a:schemeClr val="tx1"/>
                </a:solidFill>
              </a:rPr>
              <a:t> 1863 р. в </a:t>
            </a:r>
            <a:r>
              <a:rPr lang="ru-RU" dirty="0" err="1">
                <a:solidFill>
                  <a:schemeClr val="tx1"/>
                </a:solidFill>
              </a:rPr>
              <a:t>Польщі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спалахнуло</a:t>
            </a:r>
            <a:r>
              <a:rPr lang="ru-RU" dirty="0">
                <a:solidFill>
                  <a:schemeClr val="tx1"/>
                </a:solidFill>
              </a:rPr>
              <a:t> давно </a:t>
            </a:r>
            <a:r>
              <a:rPr lang="ru-RU" dirty="0" err="1">
                <a:solidFill>
                  <a:schemeClr val="tx1"/>
                </a:solidFill>
              </a:rPr>
              <a:t>очікуване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російського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засилля</a:t>
            </a:r>
            <a:r>
              <a:rPr lang="ru-RU" dirty="0">
                <a:solidFill>
                  <a:schemeClr val="tx1"/>
                </a:solidFill>
              </a:rPr>
              <a:t>. Напади на </a:t>
            </a:r>
            <a:r>
              <a:rPr lang="ru-RU" dirty="0" err="1">
                <a:solidFill>
                  <a:schemeClr val="tx1"/>
                </a:solidFill>
              </a:rPr>
              <a:t>царські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гарнізони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відбувались</a:t>
            </a:r>
            <a:r>
              <a:rPr lang="ru-RU" dirty="0">
                <a:solidFill>
                  <a:schemeClr val="tx1"/>
                </a:solidFill>
              </a:rPr>
              <a:t> і на </a:t>
            </a:r>
            <a:r>
              <a:rPr lang="ru-RU" dirty="0" err="1">
                <a:solidFill>
                  <a:schemeClr val="tx1"/>
                </a:solidFill>
              </a:rPr>
              <a:t>Правобережній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існував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прошарок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 (485 тис. </a:t>
            </a:r>
            <a:r>
              <a:rPr lang="ru-RU" dirty="0" err="1">
                <a:solidFill>
                  <a:schemeClr val="tx1"/>
                </a:solidFill>
              </a:rPr>
              <a:t>чол</a:t>
            </a:r>
            <a:r>
              <a:rPr lang="ru-RU" dirty="0">
                <a:solidFill>
                  <a:schemeClr val="tx1"/>
                </a:solidFill>
              </a:rPr>
              <a:t>.,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9,2 %). </a:t>
            </a:r>
            <a:r>
              <a:rPr lang="ru-RU" dirty="0" err="1">
                <a:solidFill>
                  <a:schemeClr val="tx1"/>
                </a:solidFill>
              </a:rPr>
              <a:t>Хоч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селяни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участі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подіях</a:t>
            </a:r>
            <a:r>
              <a:rPr lang="ru-RU" dirty="0">
                <a:solidFill>
                  <a:schemeClr val="tx1"/>
                </a:solidFill>
              </a:rPr>
              <a:t> не брали, </a:t>
            </a:r>
            <a:r>
              <a:rPr lang="ru-RU" dirty="0" err="1">
                <a:solidFill>
                  <a:schemeClr val="tx1"/>
                </a:solidFill>
              </a:rPr>
              <a:t>вважаючи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, як і в 1830 —1831 </a:t>
            </a:r>
            <a:r>
              <a:rPr lang="en-US" dirty="0">
                <a:solidFill>
                  <a:schemeClr val="tx1"/>
                </a:solidFill>
              </a:rPr>
              <a:t>pp., «</a:t>
            </a:r>
            <a:r>
              <a:rPr lang="ru-RU" dirty="0" err="1">
                <a:solidFill>
                  <a:schemeClr val="tx1"/>
                </a:solidFill>
              </a:rPr>
              <a:t>панською</a:t>
            </a:r>
            <a:r>
              <a:rPr lang="ru-RU" dirty="0">
                <a:solidFill>
                  <a:schemeClr val="tx1"/>
                </a:solidFill>
              </a:rPr>
              <a:t> справою», </a:t>
            </a:r>
            <a:r>
              <a:rPr lang="ru-RU" dirty="0" err="1">
                <a:solidFill>
                  <a:schemeClr val="tx1"/>
                </a:solidFill>
              </a:rPr>
              <a:t>російські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шовіністи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після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придушення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польського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зажадали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уряду </a:t>
            </a:r>
            <a:r>
              <a:rPr lang="ru-RU" dirty="0" err="1">
                <a:solidFill>
                  <a:schemeClr val="tx1"/>
                </a:solidFill>
              </a:rPr>
              <a:t>приборкати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08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7000">
        <p14:switch dir="r"/>
      </p:transition>
    </mc:Choice>
    <mc:Fallback xmlns="">
      <p:transition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6"/>
            <a:ext cx="9144000" cy="6875256"/>
          </a:xfrm>
        </p:spPr>
      </p:pic>
    </p:spTree>
    <p:extLst>
      <p:ext uri="{BB962C8B-B14F-4D97-AF65-F5344CB8AC3E}">
        <p14:creationId xmlns:p14="http://schemas.microsoft.com/office/powerpoint/2010/main" val="41968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0974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381544" cy="54510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538736" cy="590465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влітку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1862 р.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Олександр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наказав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позакривати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недільні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школи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започатковані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як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зазначалося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рескрипті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«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впливом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і за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участю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осіб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котрі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мали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завданням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потрясіння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держави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».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Викладачі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багатьох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україномовних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шкіл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бажали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послуговуватись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офіційними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підручниками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історії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заперечували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існування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українського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народу.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Популярний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публіцист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М. Катков, редактор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газети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«Московские ведомости»,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закликаючи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владу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посилити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наступ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українську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культуру,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силкувався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довести,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малоросійської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мови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ніколи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й,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незважаючи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всі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зусилля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українофілів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і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досі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існує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1624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14:warp dir="in"/>
      </p:transition>
    </mc:Choice>
    <mc:Fallback xmlns="">
      <p:transition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000" dirty="0" err="1"/>
              <a:t>Хоч</a:t>
            </a:r>
            <a:r>
              <a:rPr lang="ru-RU" sz="2000" dirty="0"/>
              <a:t> </a:t>
            </a:r>
            <a:r>
              <a:rPr lang="ru-RU" sz="2000" dirty="0" err="1"/>
              <a:t>Валуєвський</a:t>
            </a:r>
            <a:r>
              <a:rPr lang="ru-RU" sz="2000" dirty="0"/>
              <a:t> циркуляр </a:t>
            </a:r>
            <a:r>
              <a:rPr lang="ru-RU" sz="2000" dirty="0" err="1"/>
              <a:t>перешкоджав</a:t>
            </a:r>
            <a:r>
              <a:rPr lang="ru-RU" sz="2000" dirty="0"/>
              <a:t> </a:t>
            </a:r>
            <a:r>
              <a:rPr lang="ru-RU" sz="2000" dirty="0" err="1"/>
              <a:t>поширенню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слова, </a:t>
            </a: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зупинив</a:t>
            </a:r>
            <a:r>
              <a:rPr lang="ru-RU" sz="2000" dirty="0"/>
              <a:t> тих </a:t>
            </a:r>
            <a:r>
              <a:rPr lang="ru-RU" sz="2000" dirty="0" err="1"/>
              <a:t>діячів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зробили</a:t>
            </a:r>
            <a:r>
              <a:rPr lang="ru-RU" sz="2000" dirty="0"/>
              <a:t> метою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утвердження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 в </a:t>
            </a:r>
            <a:r>
              <a:rPr lang="ru-RU" sz="2000" dirty="0" err="1"/>
              <a:t>народних</a:t>
            </a:r>
            <a:r>
              <a:rPr lang="ru-RU" sz="2000" dirty="0"/>
              <a:t> </a:t>
            </a:r>
            <a:r>
              <a:rPr lang="ru-RU" sz="2000" dirty="0" err="1"/>
              <a:t>масах</a:t>
            </a:r>
            <a:r>
              <a:rPr lang="ru-RU" sz="2000" dirty="0"/>
              <a:t>. </a:t>
            </a:r>
            <a:r>
              <a:rPr lang="ru-RU" sz="2000" dirty="0" err="1"/>
              <a:t>Композитори</a:t>
            </a:r>
            <a:r>
              <a:rPr lang="ru-RU" sz="2000" dirty="0"/>
              <a:t> М. </a:t>
            </a:r>
            <a:r>
              <a:rPr lang="ru-RU" sz="2000" dirty="0" err="1"/>
              <a:t>Аркас</a:t>
            </a:r>
            <a:r>
              <a:rPr lang="ru-RU" sz="2000" dirty="0"/>
              <a:t>, М. Лисенко, Д. </a:t>
            </a:r>
            <a:r>
              <a:rPr lang="ru-RU" sz="2000" dirty="0" err="1"/>
              <a:t>Січинський</a:t>
            </a:r>
            <a:r>
              <a:rPr lang="ru-RU" sz="2000" dirty="0"/>
              <a:t>, попри </a:t>
            </a:r>
            <a:r>
              <a:rPr lang="ru-RU" sz="2000" dirty="0" err="1"/>
              <a:t>заборону</a:t>
            </a:r>
            <a:r>
              <a:rPr lang="ru-RU" sz="2000" dirty="0"/>
              <a:t>, </a:t>
            </a:r>
            <a:r>
              <a:rPr lang="ru-RU" sz="2000" dirty="0" err="1"/>
              <a:t>озвучували</a:t>
            </a:r>
            <a:r>
              <a:rPr lang="ru-RU" sz="2000" dirty="0"/>
              <a:t> </a:t>
            </a:r>
            <a:r>
              <a:rPr lang="ru-RU" sz="2000" dirty="0" err="1"/>
              <a:t>патріотичні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 Т. </a:t>
            </a:r>
            <a:r>
              <a:rPr lang="ru-RU" sz="2000" dirty="0" err="1"/>
              <a:t>Шевченка</a:t>
            </a:r>
            <a:r>
              <a:rPr lang="ru-RU" sz="2000" dirty="0"/>
              <a:t>, О. </a:t>
            </a:r>
            <a:r>
              <a:rPr lang="ru-RU" sz="2000" dirty="0" err="1"/>
              <a:t>Духновича</a:t>
            </a:r>
            <a:r>
              <a:rPr lang="ru-RU" sz="2000" dirty="0"/>
              <a:t>, 1. Франка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  <a:r>
              <a:rPr lang="ru-RU" sz="2000" dirty="0" err="1"/>
              <a:t>поетів</a:t>
            </a:r>
            <a:r>
              <a:rPr lang="ru-RU" sz="2000" dirty="0"/>
              <a:t>. </a:t>
            </a:r>
            <a:r>
              <a:rPr lang="ru-RU" sz="2000" dirty="0" err="1"/>
              <a:t>Письменники</a:t>
            </a:r>
            <a:r>
              <a:rPr lang="ru-RU" sz="2000" dirty="0"/>
              <a:t> М. </a:t>
            </a:r>
            <a:r>
              <a:rPr lang="ru-RU" sz="2000" dirty="0" err="1"/>
              <a:t>Кропивницький</a:t>
            </a:r>
            <a:r>
              <a:rPr lang="ru-RU" sz="2000" dirty="0"/>
              <a:t>, 1 </a:t>
            </a:r>
            <a:r>
              <a:rPr lang="ru-RU" sz="2000" dirty="0" err="1"/>
              <a:t>Нечуй-Левицький</a:t>
            </a:r>
            <a:r>
              <a:rPr lang="ru-RU" sz="2000" dirty="0"/>
              <a:t>, П. </a:t>
            </a:r>
            <a:r>
              <a:rPr lang="ru-RU" sz="2000" dirty="0" err="1"/>
              <a:t>Мирний</a:t>
            </a:r>
            <a:r>
              <a:rPr lang="ru-RU" sz="2000" dirty="0"/>
              <a:t>, М. </a:t>
            </a:r>
            <a:r>
              <a:rPr lang="ru-RU" sz="2000" dirty="0" err="1"/>
              <a:t>Старицький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творчістю</a:t>
            </a:r>
            <a:r>
              <a:rPr lang="ru-RU" sz="2000" dirty="0"/>
              <a:t> </a:t>
            </a:r>
            <a:r>
              <a:rPr lang="ru-RU" sz="2000" dirty="0" err="1"/>
              <a:t>підносили</a:t>
            </a:r>
            <a:r>
              <a:rPr lang="ru-RU" sz="2000" dirty="0"/>
              <a:t> </a:t>
            </a:r>
            <a:r>
              <a:rPr lang="ru-RU" sz="2000" dirty="0" err="1"/>
              <a:t>українську</a:t>
            </a:r>
            <a:r>
              <a:rPr lang="ru-RU" sz="2000" dirty="0"/>
              <a:t> </a:t>
            </a:r>
            <a:r>
              <a:rPr lang="ru-RU" sz="2000" dirty="0" err="1"/>
              <a:t>літературу</a:t>
            </a:r>
            <a:r>
              <a:rPr lang="ru-RU" sz="2000" dirty="0"/>
              <a:t> до </a:t>
            </a:r>
            <a:r>
              <a:rPr lang="ru-RU" sz="2000" dirty="0" err="1"/>
              <a:t>європейського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0" y="3140968"/>
            <a:ext cx="2854614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35" y="2963703"/>
            <a:ext cx="2408753" cy="3618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66" y="2996952"/>
            <a:ext cx="2664296" cy="3552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>
        <p14:honeycomb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3008313" cy="18002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Знаменита фраза з листа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Валуєва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Імператору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000237" cy="5132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5090244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/>
              <a:t>Дослідники</a:t>
            </a:r>
            <a:r>
              <a:rPr lang="ru-RU" sz="1800" dirty="0"/>
              <a:t> </a:t>
            </a:r>
            <a:r>
              <a:rPr lang="ru-RU" sz="1800" dirty="0" err="1"/>
              <a:t>стверджують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фраза з </a:t>
            </a:r>
            <a:r>
              <a:rPr lang="ru-RU" sz="1800" dirty="0" err="1"/>
              <a:t>валуєвського</a:t>
            </a:r>
            <a:r>
              <a:rPr lang="ru-RU" sz="1800" dirty="0"/>
              <a:t> листа — «никакого особенного малороссийского языка не было, нет и быть не может» — </a:t>
            </a:r>
            <a:r>
              <a:rPr lang="ru-RU" sz="1800" dirty="0" err="1"/>
              <a:t>цитувалася</a:t>
            </a:r>
            <a:r>
              <a:rPr lang="ru-RU" sz="1800" dirty="0"/>
              <a:t> в </a:t>
            </a:r>
            <a:r>
              <a:rPr lang="ru-RU" sz="1800" dirty="0" err="1"/>
              <a:t>українській</a:t>
            </a:r>
            <a:r>
              <a:rPr lang="ru-RU" sz="1800" dirty="0"/>
              <a:t> </a:t>
            </a:r>
            <a:r>
              <a:rPr lang="ru-RU" sz="1800" dirty="0" err="1"/>
              <a:t>публіцистиці</a:t>
            </a:r>
            <a:r>
              <a:rPr lang="ru-RU" sz="1800" dirty="0"/>
              <a:t> </a:t>
            </a:r>
            <a:r>
              <a:rPr lang="ru-RU" sz="1800" dirty="0" err="1"/>
              <a:t>безліч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і стала </a:t>
            </a:r>
            <a:r>
              <a:rPr lang="ru-RU" sz="1800" dirty="0" err="1"/>
              <a:t>найзнаменитішою</a:t>
            </a:r>
            <a:r>
              <a:rPr lang="ru-RU" sz="1800" dirty="0"/>
              <a:t>, але в </a:t>
            </a:r>
            <a:r>
              <a:rPr lang="ru-RU" sz="1800" dirty="0" err="1"/>
              <a:t>тексті</a:t>
            </a:r>
            <a:r>
              <a:rPr lang="ru-RU" sz="1800" dirty="0"/>
              <a:t> вона не є </a:t>
            </a:r>
            <a:r>
              <a:rPr lang="ru-RU" sz="1800" dirty="0" err="1"/>
              <a:t>думкою</a:t>
            </a:r>
            <a:r>
              <a:rPr lang="ru-RU" sz="1800" dirty="0"/>
              <a:t> самого </a:t>
            </a:r>
            <a:r>
              <a:rPr lang="ru-RU" sz="1800" dirty="0" err="1"/>
              <a:t>Валуєва</a:t>
            </a:r>
            <a:r>
              <a:rPr lang="ru-RU" sz="1800" dirty="0"/>
              <a:t> — </a:t>
            </a:r>
            <a:r>
              <a:rPr lang="ru-RU" sz="1800" dirty="0" err="1"/>
              <a:t>він</a:t>
            </a:r>
            <a:r>
              <a:rPr lang="ru-RU" sz="1800" dirty="0"/>
              <a:t>, як і </a:t>
            </a:r>
            <a:r>
              <a:rPr lang="ru-RU" sz="1800" dirty="0" err="1"/>
              <a:t>Новицький</a:t>
            </a:r>
            <a:r>
              <a:rPr lang="ru-RU" sz="1800" dirty="0"/>
              <a:t>, </a:t>
            </a:r>
            <a:r>
              <a:rPr lang="ru-RU" sz="1800" dirty="0" err="1"/>
              <a:t>знову</a:t>
            </a:r>
            <a:r>
              <a:rPr lang="ru-RU" sz="1800" dirty="0"/>
              <a:t>-таки </a:t>
            </a:r>
            <a:r>
              <a:rPr lang="ru-RU" sz="1800" dirty="0" err="1"/>
              <a:t>посилається</a:t>
            </a:r>
            <a:r>
              <a:rPr lang="ru-RU" sz="1800" dirty="0"/>
              <a:t> на думку «большинства малороссиян». А сам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приєднується</a:t>
            </a:r>
            <a:r>
              <a:rPr lang="ru-RU" sz="1800" dirty="0"/>
              <a:t> до </a:t>
            </a:r>
            <a:r>
              <a:rPr lang="ru-RU" sz="1800" dirty="0" err="1"/>
              <a:t>цієї</a:t>
            </a:r>
            <a:r>
              <a:rPr lang="ru-RU" sz="1800" dirty="0"/>
              <a:t> думки, </a:t>
            </a:r>
            <a:r>
              <a:rPr lang="ru-RU" sz="1800" dirty="0" err="1"/>
              <a:t>вважаючи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«весьма основательной».</a:t>
            </a:r>
          </a:p>
        </p:txBody>
      </p:sp>
    </p:spTree>
    <p:extLst>
      <p:ext uri="{BB962C8B-B14F-4D97-AF65-F5344CB8AC3E}">
        <p14:creationId xmlns:p14="http://schemas.microsoft.com/office/powerpoint/2010/main" val="25493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000">
        <p14:prism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mon_ID0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рация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TS102589847</Template>
  <TotalTime>68</TotalTime>
  <Words>1070</Words>
  <Application>Microsoft Office PowerPoint</Application>
  <PresentationFormat>Экран (4:3)</PresentationFormat>
  <Paragraphs>45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Common_ID03</vt:lpstr>
      <vt:lpstr>Емський указ і Валуєвський циркуляр </vt:lpstr>
      <vt:lpstr>Зміст:</vt:lpstr>
      <vt:lpstr>Валуєвський циркуляр</vt:lpstr>
      <vt:lpstr>Валуєвський циркуляр (1863) — таємне розпорядження міністра внутрішніх справ Російської імперії Петра Валуєва до територіальних цензурних комітетів, в якому наказувалося призупинити видання значної частини книг, написаних українською мовою. Згідно з указом заборонялась публікація релігійних, учбових і освітніх книг, однак дозволялась публікація художньої літератури.Мотивом до видання циркуляру став страх царської влади, що публікації книг українською мовою стимулюють зростання сепаратистських, пропольських та антицарських настроїв.Дію Валуєвського циркуляру було закріплено і розширено шляхом видання Емського указу.</vt:lpstr>
      <vt:lpstr>Відомості про циркуляр</vt:lpstr>
      <vt:lpstr>Презентация PowerPoint</vt:lpstr>
      <vt:lpstr>Презентация PowerPoint</vt:lpstr>
      <vt:lpstr>Хоч Валуєвський циркуляр перешкоджав поширенню українського слова, він не зупинив тих діячів культури, котрі зробили метою свого життя утвердження національної свідомості в народних масах. Композитори М. Аркас, М. Лисенко, Д. Січинський, попри заборону, озвучували патріотичні вірші Т. Шевченка, О. Духновича, 1. Франка та ін. поетів. Письменники М. Кропивницький, 1 Нечуй-Левицький, П. Мирний, М. Старицький та ін. своєю творчістю підносили українську літературу до європейського рівня.</vt:lpstr>
      <vt:lpstr>Знаменита фраза з листа Валуєва Імператору</vt:lpstr>
      <vt:lpstr>Проти українські заходи Олександра 2 </vt:lpstr>
      <vt:lpstr>Емський указ 1876 року</vt:lpstr>
      <vt:lpstr>Емський указ — розпорядження російського імператора Олександра II (1876), спрямоване на витіснення української мови з культурної сфери і обмеження її побутовим вжитком.Указ забороняв ввозити на територію Російської імперії з-за кордону книги, написані українською мовою, видавати нею оригінальні твори і робити переклади з іноземних мов, тексти для нот, театральні вистави і публічні читання.Заборонено навчання українською. </vt:lpstr>
      <vt:lpstr>Інструкції щодо указу російського царя</vt:lpstr>
      <vt:lpstr>Емський указ мав форму таємної інструкції, випрацьованої м.ін. з участю полтавського поміщика, таємного царського радника Мих. Юзефовича, а зміст цієї інструкції був такий: 1.    Заборонити довіз будь-яких українських книг і брошур з-за кордону. 2.    Друкування і видавання українських творів та перекладів в імперії заборонити, крім:  а) історичних документів і пам’яток, та  б) художніх творів, з яких перші наказано друкувати, дотримуючись правопису оригіналів, а другі — без будь-яких відхилень від загальноприйнятого російського правопису і лише після розгляду рукописів у Головному управлінні в справах друку. 3.    Українські сценічні вистави та читання, а також слова при нотах заборонити.  У 1881 p., в період деякої відлиги в російській імперії, з доручення царя Олександра III., окрема комісія переглянула Емський указ 1876 р. і вирішила цей указ визнати діючим, але доповнила його такими пунктами: 1.    Дозволити друкувати малоруські (тобто українські) словники з умовою збереження правопису або загальноросійського, або того, що його вживали не пізніше, як у XVIII ст. 2.    Дозвіл на сценічний показ малоруських п’єс і публічне виконання українських пісень (не заборонених цензурою) — залишити до вирішення місцевим органам російської адміністрації. Дозвіл на друк українських текстів при нотах узалежнити від головного управління для справ друку. А дальше була заборона організувати спеціально український театр чи театральні трупи для виконання виключно українського репертуару. </vt:lpstr>
      <vt:lpstr>Історія винекнення указу</vt:lpstr>
      <vt:lpstr>Свою назву Емський указ отримав від німецького міста Бад Емс, де Олександр II вніс поправки і підписав підготовлений спеціальною комісією указ. До складу комісії увійшли міністр внутрішніх справ Олександр Тімашев, міністр народної освіти граф Дмитро Толстой, шеф жандармів Потапов і помічник попечителя Київського навчального округу Михайло Юзефович. Вважається, що виданню указу передував меморандум, надісланий імператору Юзефовичем, в якому той заявляв, що українці хочуть «вільної України у формі республіки з гетьманом на чолі».</vt:lpstr>
      <vt:lpstr>Наслідки </vt:lpstr>
      <vt:lpstr>Етапи вступу Емського указу в силу</vt:lpstr>
      <vt:lpstr>Над презентацією працювала: Петрушина Катерина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Емський указ і Валуєвський циркуляр </dc:title>
  <dc:creator>user</dc:creator>
  <cp:lastModifiedBy>Admin</cp:lastModifiedBy>
  <cp:revision>9</cp:revision>
  <dcterms:created xsi:type="dcterms:W3CDTF">2014-02-27T15:33:41Z</dcterms:created>
  <dcterms:modified xsi:type="dcterms:W3CDTF">2015-02-06T14:50:57Z</dcterms:modified>
</cp:coreProperties>
</file>