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4" r:id="rId4"/>
    <p:sldId id="263" r:id="rId5"/>
    <p:sldId id="265" r:id="rId6"/>
    <p:sldId id="261" r:id="rId7"/>
    <p:sldId id="268" r:id="rId8"/>
    <p:sldId id="269" r:id="rId9"/>
    <p:sldId id="262" r:id="rId10"/>
    <p:sldId id="270" r:id="rId11"/>
    <p:sldId id="271" r:id="rId12"/>
    <p:sldId id="272" r:id="rId13"/>
    <p:sldId id="266" r:id="rId14"/>
    <p:sldId id="273" r:id="rId15"/>
    <p:sldId id="274" r:id="rId16"/>
    <p:sldId id="267" r:id="rId17"/>
    <p:sldId id="281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2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7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9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8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0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4552" y="1834212"/>
            <a:ext cx="10363200" cy="1470025"/>
          </a:xfrm>
        </p:spPr>
        <p:txBody>
          <a:bodyPr/>
          <a:lstStyle/>
          <a:p>
            <a:r>
              <a:rPr lang="uk-UA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Помаранчева </a:t>
            </a:r>
            <a:br>
              <a:rPr lang="uk-UA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революція</a:t>
            </a:r>
            <a:endParaRPr lang="uk-UA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511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2142" y="211017"/>
            <a:ext cx="10972800" cy="1899138"/>
          </a:xfrm>
          <a:solidFill>
            <a:schemeClr val="tx1">
              <a:alpha val="2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Помаранчева </a:t>
            </a:r>
            <a:r>
              <a:rPr lang="uk-UA" dirty="0">
                <a:solidFill>
                  <a:schemeClr val="bg1"/>
                </a:solidFill>
              </a:rPr>
              <a:t>революція мала великий резонанс у світі, зокрема стала лідером пошукової системи </a:t>
            </a:r>
            <a:r>
              <a:rPr lang="en-US" dirty="0">
                <a:solidFill>
                  <a:schemeClr val="bg1"/>
                </a:solidFill>
              </a:rPr>
              <a:t>Google. </a:t>
            </a:r>
            <a:r>
              <a:rPr lang="uk-UA" dirty="0">
                <a:solidFill>
                  <a:schemeClr val="bg1"/>
                </a:solidFill>
              </a:rPr>
              <a:t>Для України це був важливий інформаційний прорив.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  </a:t>
            </a: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encrypted-tbn0.gstatic.com/images?q=tbn:ANd9GcRyOAQiRcEHpOO80srwMLmpmkx4-yvOHlVGovRlkCi5FzOGSyzB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" y="3235569"/>
            <a:ext cx="4434514" cy="33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ToDwiyJ9mdGVxWalp0qaf_fQo4T37uFp65sw_6yYbTs9dcVLFM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14" y="1853654"/>
            <a:ext cx="3924056" cy="43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SCKtT8O2CGHT5uMeu6xYyG6ws0NMUYR86o10NX3cBrd9zr7tm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69" y="4027545"/>
            <a:ext cx="3883132" cy="25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8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615" y="3710354"/>
            <a:ext cx="10972800" cy="2620107"/>
          </a:xfrm>
          <a:solidFill>
            <a:schemeClr val="tx1">
              <a:alpha val="3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Зокрема відзначалося, що українці справді вірять у такі елементарні речі, як правда і справедливість, які в усьому світі давно перейшли в розряд політичної риторики для використання на виборах і саме так сприймаються широкою громадськістю.</a:t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2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45" y="0"/>
            <a:ext cx="7821636" cy="279947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  Помаранчева революція була мережною революцією, яка не керувалася з якогось певного центру, і її перемога була забезпечена фактичною позицією громадян. 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88919"/>
          </a:xfrm>
          <a:solidFill>
            <a:schemeClr val="tx1">
              <a:alpha val="22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дним </a:t>
            </a:r>
            <a:r>
              <a:rPr lang="uk-UA" dirty="0">
                <a:solidFill>
                  <a:schemeClr val="bg1"/>
                </a:solidFill>
              </a:rPr>
              <a:t>з найважливіших результатів перемоги помаранчевої революції має стати зміна правлячих еліт. Це саме те, чого бракувало Україні для її розвитку протягом останніх 10 років, це причина її топтання на місці і розвитку корупції. Адже саме періодична зміна еліт властива кожній демократичній державі.</a:t>
            </a:r>
          </a:p>
          <a:p>
            <a:pPr marL="4572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5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5871" y="4104252"/>
            <a:ext cx="10972800" cy="2606037"/>
          </a:xfrm>
          <a:solidFill>
            <a:schemeClr val="tx1">
              <a:alpha val="43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Іншим результатом є потужний громадський імпульс, який отримало суспільство. Воно відчуло смак перемоги і тепер активна його частина навряд чи допустить значне зловживання владою. В такому разі можуть бути знову організовані вуличні акції.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4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980029"/>
            <a:ext cx="10972800" cy="4139417"/>
          </a:xfrm>
          <a:solidFill>
            <a:schemeClr val="tx1">
              <a:alpha val="54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Своєрідна революція в галузі мас-медіа сталася лише під час помаранчевої революції, завдяки чому висвітлення подій у країні стало більш плюралістичним. </a:t>
            </a:r>
          </a:p>
          <a:p>
            <a:pPr marL="45720" indent="0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Революція мала також чітку антиолігархічну спрямованість. Однак, слід очікувати не стільки якихось репресій проти колишніх можновладців, як максимально можливого розділення бізнесу і політики. Про нагальність такого поділу вже давно говорять як опозиціонери, зокрема на цьому акцентує Юлія Тимошенко, так і окремі олігархи (Віктор Пінчук).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38295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94039" y="3720607"/>
            <a:ext cx="9872871" cy="2666125"/>
          </a:xfrm>
          <a:solidFill>
            <a:schemeClr val="tx1">
              <a:alpha val="48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solidFill>
                  <a:schemeClr val="bg1"/>
                </a:solidFill>
              </a:rPr>
              <a:t>Дуже важливо, що змінюється на ліпше образ України й українців у світі. Імідж правової демократичної держави сприятиме творенню привабливого інвестиційного клімату, який зможе забезпечити Україні стале економічне зростання.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kosivart.com/i/library/hutsulland/orange-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42" y="227295"/>
            <a:ext cx="3710653" cy="27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.img.pravda.com/images/doc/0/b/0b3f7f6-k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52" y="1359136"/>
            <a:ext cx="3040368" cy="22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tsn.ua/media/images2/original/Feb2009/c75db16264_111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4" y="39532"/>
            <a:ext cx="3354193" cy="24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tsn.ua/media/images2/original/Nov2009/63c1d5ec5d_1814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23" y="1669064"/>
            <a:ext cx="2771477" cy="20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4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871810" y="2207680"/>
            <a:ext cx="70392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Характерні </a:t>
            </a:r>
          </a:p>
          <a:p>
            <a:pPr algn="ctr"/>
            <a:r>
              <a:rPr lang="uk-UA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риси революції</a:t>
            </a:r>
            <a:endParaRPr lang="uk-UA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5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696" y="190232"/>
            <a:ext cx="5763065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Чіткість вимог і мети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1" y="3520441"/>
            <a:ext cx="10972799" cy="3337559"/>
          </a:xfrm>
          <a:solidFill>
            <a:schemeClr val="tx1">
              <a:alpha val="4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зусилля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сконцентровані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меті</a:t>
            </a:r>
            <a:r>
              <a:rPr lang="ru-RU" dirty="0">
                <a:solidFill>
                  <a:schemeClr val="bg1"/>
                </a:solidFill>
              </a:rPr>
              <a:t> – не </a:t>
            </a:r>
            <a:r>
              <a:rPr lang="ru-RU" dirty="0" err="1">
                <a:solidFill>
                  <a:schemeClr val="bg1"/>
                </a:solidFill>
              </a:rPr>
              <a:t>допустити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фальсифікацій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виборів</a:t>
            </a:r>
            <a:r>
              <a:rPr lang="ru-RU" dirty="0">
                <a:solidFill>
                  <a:schemeClr val="bg1"/>
                </a:solidFill>
              </a:rPr>
              <a:t> Януковичем і </a:t>
            </a:r>
            <a:r>
              <a:rPr lang="ru-RU" dirty="0" err="1">
                <a:solidFill>
                  <a:schemeClr val="bg1"/>
                </a:solidFill>
              </a:rPr>
              <a:t>відстояти</a:t>
            </a:r>
            <a:r>
              <a:rPr lang="ru-RU" dirty="0">
                <a:solidFill>
                  <a:schemeClr val="bg1"/>
                </a:solidFill>
              </a:rPr>
              <a:t> перемогу </a:t>
            </a:r>
            <a:r>
              <a:rPr lang="ru-RU" dirty="0" err="1">
                <a:solidFill>
                  <a:schemeClr val="bg1"/>
                </a:solidFill>
              </a:rPr>
              <a:t>Ющенка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Мотивації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уявлення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майбутнє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учасників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революції</a:t>
            </a:r>
            <a:r>
              <a:rPr lang="ru-RU" dirty="0">
                <a:solidFill>
                  <a:schemeClr val="bg1"/>
                </a:solidFill>
              </a:rPr>
              <a:t> могли бути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, але в </a:t>
            </a:r>
            <a:r>
              <a:rPr lang="ru-RU" dirty="0" err="1">
                <a:solidFill>
                  <a:schemeClr val="bg1"/>
                </a:solidFill>
              </a:rPr>
              <a:t>дні</a:t>
            </a:r>
            <a:r>
              <a:rPr lang="ru-RU" dirty="0">
                <a:solidFill>
                  <a:schemeClr val="bg1"/>
                </a:solidFill>
              </a:rPr>
              <a:t> Майдану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кандидата в </a:t>
            </a:r>
            <a:r>
              <a:rPr lang="ru-RU" dirty="0" err="1">
                <a:solidFill>
                  <a:schemeClr val="bg1"/>
                </a:solidFill>
              </a:rPr>
              <a:t>президенти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демонстрантів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найдальших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містечках</a:t>
            </a:r>
            <a:r>
              <a:rPr lang="ru-RU" dirty="0">
                <a:solidFill>
                  <a:schemeClr val="bg1"/>
                </a:solidFill>
              </a:rPr>
              <a:t> і селах - </a:t>
            </a:r>
            <a:r>
              <a:rPr lang="ru-RU" dirty="0" err="1">
                <a:solidFill>
                  <a:schemeClr val="bg1"/>
                </a:solidFill>
              </a:rPr>
              <a:t>працювали</a:t>
            </a:r>
            <a:r>
              <a:rPr lang="ru-RU" dirty="0">
                <a:solidFill>
                  <a:schemeClr val="bg1"/>
                </a:solidFill>
              </a:rPr>
              <a:t> на одну </a:t>
            </a:r>
            <a:r>
              <a:rPr lang="ru-RU" dirty="0" err="1">
                <a:solidFill>
                  <a:schemeClr val="bg1"/>
                </a:solidFill>
              </a:rPr>
              <a:t>чітку</a:t>
            </a:r>
            <a:r>
              <a:rPr lang="ru-RU" dirty="0">
                <a:solidFill>
                  <a:schemeClr val="bg1"/>
                </a:solidFill>
              </a:rPr>
              <a:t> мету.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329" y="0"/>
            <a:ext cx="432816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Єдність акції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2683415"/>
            <a:ext cx="10972800" cy="4026876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Штаб Ющенка, опозиційні партії, депутати, структури «Пори», «Студентської хвилі», «Знаю!» та інших громадських рухів тісно координували свої дії. </a:t>
            </a:r>
            <a:r>
              <a:rPr lang="uk-UA" b="1" dirty="0">
                <a:solidFill>
                  <a:schemeClr val="bg1"/>
                </a:solidFill>
              </a:rPr>
              <a:t>Громадські діячі з повагою ставилися до політиків, а політики розуміли важливість місії громадських рухів і всіляко їм допомагали.</a:t>
            </a:r>
            <a:r>
              <a:rPr lang="uk-UA" dirty="0">
                <a:solidFill>
                  <a:schemeClr val="bg1"/>
                </a:solidFill>
              </a:rPr>
              <a:t> Спірні питання обговорювалися, а прийняті рішення – виконувалися. Непорозуміння й конфлікти, як правило, швидко гасилися. Така синергія дій відкрила шлях до перемоги.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3330" y="1121898"/>
            <a:ext cx="10972800" cy="4525963"/>
          </a:xfrm>
          <a:solidFill>
            <a:schemeClr val="tx1">
              <a:alpha val="31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chemeClr val="bg1"/>
                </a:solidFill>
              </a:rPr>
              <a:t>Помаранчева революція змінила обличчя українського суспільства, вплинула на всі сфери громадсько-політичного, культурного та економічного життя держави. Вона стала епохальною подією української історії. Це не був чийсь хитромудрий план чи змова. Вона відбувалася не в контексті якоїсь певної політики, яка була запереченням іншої політики. Помаранчева революція виходила з об'єктивних потреб нації і мала </a:t>
            </a:r>
            <a:r>
              <a:rPr lang="uk-UA" dirty="0" err="1">
                <a:solidFill>
                  <a:schemeClr val="bg1"/>
                </a:solidFill>
              </a:rPr>
              <a:t>всеохопний</a:t>
            </a:r>
            <a:r>
              <a:rPr lang="uk-UA" dirty="0">
                <a:solidFill>
                  <a:schemeClr val="bg1"/>
                </a:solidFill>
              </a:rPr>
              <a:t> характер. </a:t>
            </a:r>
          </a:p>
        </p:txBody>
      </p:sp>
    </p:spTree>
    <p:extLst>
      <p:ext uri="{BB962C8B-B14F-4D97-AF65-F5344CB8AC3E}">
        <p14:creationId xmlns:p14="http://schemas.microsoft.com/office/powerpoint/2010/main" val="366490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1" y="172648"/>
            <a:ext cx="488617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 символ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4683" y="5187462"/>
            <a:ext cx="10972800" cy="1255541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Помаранчева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стала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об’єднувальним</a:t>
            </a:r>
            <a:r>
              <a:rPr lang="ru-RU" dirty="0"/>
              <a:t> і </a:t>
            </a:r>
            <a:r>
              <a:rPr lang="ru-RU" dirty="0" err="1"/>
              <a:t>притягальним</a:t>
            </a:r>
            <a:r>
              <a:rPr lang="ru-RU" dirty="0"/>
              <a:t> фактором, символом </a:t>
            </a:r>
            <a:r>
              <a:rPr lang="ru-RU" dirty="0" err="1"/>
              <a:t>революції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81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Організаційне забезпечення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5760" y="1308297"/>
            <a:ext cx="11460480" cy="5197696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</a:rPr>
              <a:t>Всупереч поширеним уявленням про раптовість і стихійність Помаранчевої революції, Майдан готувався довго й ретельно.</a:t>
            </a:r>
            <a:r>
              <a:rPr lang="uk-UA" sz="2800" dirty="0">
                <a:solidFill>
                  <a:schemeClr val="bg1"/>
                </a:solidFill>
              </a:rPr>
              <a:t> Звісно, масова підтримка звичайних людей стала вирішальною, але якби не ретельна підготовка, цим людям було б просто нікуди прийти/приїхати, а ті, хто прийшов, швидко б розійшлися.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Організатори Майдану-2004 ретельно працювали над сотнями питань: де і скільки ставити наметів, як захищати сцену і наметове містечко, що їстимуть і де спатимуть революціонери (особливо приїжджі), скільки потрібно спальних мішків чи </a:t>
            </a:r>
            <a:r>
              <a:rPr lang="uk-UA" sz="2800" dirty="0" err="1">
                <a:solidFill>
                  <a:schemeClr val="bg1"/>
                </a:solidFill>
              </a:rPr>
              <a:t>біотуалетів</a:t>
            </a:r>
            <a:r>
              <a:rPr lang="uk-UA" sz="2800" dirty="0">
                <a:solidFill>
                  <a:schemeClr val="bg1"/>
                </a:solidFill>
              </a:rPr>
              <a:t>, яка музика має лунати зі сцени, якими мають бути гасла Майдану, хто має скласти кістяк </a:t>
            </a:r>
            <a:r>
              <a:rPr lang="uk-UA" sz="2800" dirty="0" err="1">
                <a:solidFill>
                  <a:schemeClr val="bg1"/>
                </a:solidFill>
              </a:rPr>
              <a:t>мітингувальників</a:t>
            </a:r>
            <a:r>
              <a:rPr lang="uk-UA" sz="2800" dirty="0">
                <a:solidFill>
                  <a:schemeClr val="bg1"/>
                </a:solidFill>
              </a:rPr>
              <a:t> до того, як збереться багато киян, як оптимально організувати підвезення великих мас людей до Києва і </a:t>
            </a:r>
            <a:r>
              <a:rPr lang="uk-UA" sz="2800" dirty="0" err="1">
                <a:solidFill>
                  <a:schemeClr val="bg1"/>
                </a:solidFill>
              </a:rPr>
              <a:t>т.п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6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Інформування людей і роздаткові матеріали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698676"/>
            <a:ext cx="10972800" cy="3196882"/>
          </a:xfrm>
          <a:solidFill>
            <a:schemeClr val="tx1">
              <a:alpha val="3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Людям на Майдані масово роздавалися помаранчеві стрічки, прапорці, наліпки, листівки, газети. Ця ж продукція поширювалася партійними і громадськими агітаторами в різних куточках Києва і всієї країни. Це давало можливість прорвати інформаційну блокаду і підтримувати загальну «помаранчеву» атмосферу.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2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15" y="-259934"/>
            <a:ext cx="497058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людей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dirty="0">
                <a:solidFill>
                  <a:schemeClr val="bg1"/>
                </a:solidFill>
              </a:rPr>
              <a:t>Залученню людей на акції приділялася величезна увага. І не лише партійних чи громадських активістів. </a:t>
            </a:r>
            <a:r>
              <a:rPr lang="uk-UA" sz="2400" b="1" dirty="0">
                <a:solidFill>
                  <a:schemeClr val="bg1"/>
                </a:solidFill>
              </a:rPr>
              <a:t>Було розгорнуто широку роботу у навчальних закладах, установах, на вулицях, базарах, у транспорті.</a:t>
            </a:r>
            <a:r>
              <a:rPr lang="uk-UA" sz="2400" dirty="0">
                <a:solidFill>
                  <a:schemeClr val="bg1"/>
                </a:solidFill>
              </a:rPr>
              <a:t> Адже важливо було залучити до протестів якомога більше людей. Такі складові як страйки навчальних закладів чи вихід на акції цілих офісів забезпечували постійний </a:t>
            </a:r>
            <a:r>
              <a:rPr lang="uk-UA" sz="2400" dirty="0" err="1">
                <a:solidFill>
                  <a:schemeClr val="bg1"/>
                </a:solidFill>
              </a:rPr>
              <a:t>приток</a:t>
            </a:r>
            <a:r>
              <a:rPr lang="uk-UA" sz="2400" dirty="0">
                <a:solidFill>
                  <a:schemeClr val="bg1"/>
                </a:solidFill>
              </a:rPr>
              <a:t> киян.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Не менше важливо було організувати швидке й масове </a:t>
            </a:r>
            <a:r>
              <a:rPr lang="uk-UA" sz="2400" b="1" dirty="0" err="1">
                <a:solidFill>
                  <a:schemeClr val="bg1"/>
                </a:solidFill>
              </a:rPr>
              <a:t>довезення</a:t>
            </a:r>
            <a:r>
              <a:rPr lang="uk-UA" sz="2400" b="1" dirty="0">
                <a:solidFill>
                  <a:schemeClr val="bg1"/>
                </a:solidFill>
              </a:rPr>
              <a:t> всіх бажаючих до Києва і забезпечення їх хоч якимось дахом над головою.</a:t>
            </a:r>
            <a:endParaRPr lang="uk-UA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Постійна робота з киянами, які селили людей у своїх квартирах, офісах, кімнатах гуртожитків, підсобних приміщеннях не лише наводнювала столицю приїжджими демонстрантами, але й втягувала в орбіту революції все більше киян, які переймали приклад сусідів чи колег.</a:t>
            </a: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547" y="-105190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владою та правоохоронцями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2490297"/>
            <a:ext cx="10972800" cy="4177789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Приділялося велике значення залученню на свій бік або принаймні нейтралізації представників влади та правоохоронців. Заяви окремих службовців, депутатів, міліціонерів про відмову виконувати злочинні накази чи й пряму підтримку опозиції підтримували протест і деморалізували владу.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Міліціонерів </a:t>
            </a:r>
            <a:r>
              <a:rPr lang="uk-UA" sz="2800" dirty="0">
                <a:solidFill>
                  <a:schemeClr val="bg1"/>
                </a:solidFill>
              </a:rPr>
              <a:t>постійно агітували, </a:t>
            </a:r>
            <a:r>
              <a:rPr lang="uk-UA" sz="2800" dirty="0" err="1">
                <a:solidFill>
                  <a:schemeClr val="bg1"/>
                </a:solidFill>
              </a:rPr>
              <a:t>прагнучи</a:t>
            </a:r>
            <a:r>
              <a:rPr lang="uk-UA" sz="2800" dirty="0">
                <a:solidFill>
                  <a:schemeClr val="bg1"/>
                </a:solidFill>
              </a:rPr>
              <a:t> забезпечити їх нейтралітет. Водночас агресивні дії міліціонерів чи кримінальних елементів фіксувалися і протоколювалися, збиралися правові докази, щоб у майбутньому винуватці були покарані.</a:t>
            </a: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Динамічність акцій</a:t>
            </a:r>
            <a:endParaRPr lang="uk-UA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5022" y="3527476"/>
            <a:ext cx="10972800" cy="2732648"/>
          </a:xfrm>
          <a:solidFill>
            <a:schemeClr val="tx1">
              <a:alpha val="46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Для успіху багатоденної акції важливо, щоб вона розвивалася по висхідній, щоб зростав її масштаб і потужність. Саме так і було в 2004 – наростання числа людей у Києві, кількості і масштабу акцій у регіонах, інформаційного, політичного, фізичного тиску на владу.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66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0276" y="1871003"/>
            <a:ext cx="10972800" cy="3967089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400" i="1" dirty="0"/>
              <a:t>Було таке в нашій багатостраждальній історії. Недаремно існує стійкий і правдивий вислів про те , що революцію задумують мрійники, реалізовують фанатики, а </a:t>
            </a:r>
            <a:r>
              <a:rPr lang="uk-UA" sz="2400" i="1" dirty="0" err="1"/>
              <a:t>колистуються</a:t>
            </a:r>
            <a:r>
              <a:rPr lang="uk-UA" sz="2400" i="1" dirty="0"/>
              <a:t> її плодами негідники. В Українському вимірі він спрацював на всі сто. Ці події породили українську </a:t>
            </a:r>
            <a:r>
              <a:rPr lang="uk-UA" sz="2400" i="1" dirty="0" err="1"/>
              <a:t>псевломісію</a:t>
            </a:r>
            <a:r>
              <a:rPr lang="uk-UA" sz="2400" i="1" dirty="0"/>
              <a:t> Ющенка , який своєю манією величі </a:t>
            </a:r>
            <a:r>
              <a:rPr lang="uk-UA" sz="2400" i="1" dirty="0" smtClean="0"/>
              <a:t>вбив</a:t>
            </a:r>
            <a:r>
              <a:rPr lang="uk-UA" sz="2400" i="1" dirty="0" smtClean="0"/>
              <a:t> </a:t>
            </a:r>
            <a:r>
              <a:rPr lang="uk-UA" sz="2400" i="1" dirty="0"/>
              <a:t>собі, що мільйони "маленьких українців" вийшли на холодні майдани і вулиці в листопаді 2004 року за нього. Він помилився. Люди йшли за себе, за своє право на краще життя. Але були цинічно обмануті цим продажним юдою. Дуже шкода , що багато правди про цього </a:t>
            </a:r>
            <a:r>
              <a:rPr lang="uk-UA" sz="2400" i="1" dirty="0" err="1"/>
              <a:t>псевдомесію</a:t>
            </a:r>
            <a:r>
              <a:rPr lang="uk-UA" sz="2400" i="1" dirty="0"/>
              <a:t> стало доступно широкому загалу тільки тепер. Насправді це самозакоханий злодій і хабарник, якого судити треба. А за зраду виборців Бог йому суддя.</a:t>
            </a:r>
          </a:p>
        </p:txBody>
      </p:sp>
    </p:spTree>
    <p:extLst>
      <p:ext uri="{BB962C8B-B14F-4D97-AF65-F5344CB8AC3E}">
        <p14:creationId xmlns:p14="http://schemas.microsoft.com/office/powerpoint/2010/main" val="421753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331677"/>
              </p:ext>
            </p:extLst>
          </p:nvPr>
        </p:nvGraphicFramePr>
        <p:xfrm>
          <a:off x="1955409" y="528125"/>
          <a:ext cx="8075514" cy="29260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58461"/>
                <a:gridCol w="6317053"/>
              </a:tblGrid>
              <a:tr h="365760">
                <a:tc>
                  <a:txBody>
                    <a:bodyPr/>
                    <a:lstStyle/>
                    <a:p>
                      <a:pPr fontAlgn="t"/>
                      <a:r>
                        <a:rPr lang="uk-UA" sz="1800" dirty="0">
                          <a:effectLst/>
                        </a:rPr>
                        <a:t>Дата: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effectLst/>
                        </a:rPr>
                        <a:t>22 листопада</a:t>
                      </a:r>
                      <a:r>
                        <a:rPr lang="ru-RU" sz="1800" dirty="0">
                          <a:effectLst/>
                        </a:rPr>
                        <a:t> — </a:t>
                      </a:r>
                      <a:r>
                        <a:rPr lang="ru-RU" sz="1800" u="none" strike="noStrike" dirty="0">
                          <a:effectLst/>
                        </a:rPr>
                        <a:t>26 </a:t>
                      </a:r>
                      <a:r>
                        <a:rPr lang="ru-RU" sz="1800" u="none" strike="noStrike" dirty="0" err="1">
                          <a:effectLst/>
                        </a:rPr>
                        <a:t>грудня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effectLst/>
                        </a:rPr>
                        <a:t>2004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167533">
                <a:tc>
                  <a:txBody>
                    <a:bodyPr/>
                    <a:lstStyle/>
                    <a:p>
                      <a:pPr fontAlgn="t"/>
                      <a:r>
                        <a:rPr lang="uk-UA" sz="1800" dirty="0">
                          <a:effectLst/>
                        </a:rPr>
                        <a:t>Місце: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800" u="none" strike="noStrike" dirty="0">
                          <a:effectLst/>
                        </a:rPr>
                        <a:t>Україна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fontAlgn="t"/>
                      <a:r>
                        <a:rPr lang="uk-UA" sz="1800" dirty="0">
                          <a:effectLst/>
                        </a:rPr>
                        <a:t>Привід: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err="1">
                          <a:effectLst/>
                        </a:rPr>
                        <a:t>масові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фальсифікації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виборів</a:t>
                      </a:r>
                      <a:r>
                        <a:rPr lang="ru-RU" sz="1800" dirty="0">
                          <a:effectLst/>
                        </a:rPr>
                        <a:t> Президента </a:t>
                      </a:r>
                      <a:r>
                        <a:rPr lang="ru-RU" sz="1800" dirty="0" err="1">
                          <a:effectLst/>
                        </a:rPr>
                        <a:t>України</a:t>
                      </a:r>
                      <a:r>
                        <a:rPr lang="ru-RU" sz="1800" dirty="0">
                          <a:effectLst/>
                        </a:rPr>
                        <a:t> 2004 року, </a:t>
                      </a:r>
                      <a:r>
                        <a:rPr lang="ru-RU" sz="1800" dirty="0" err="1">
                          <a:effectLst/>
                        </a:rPr>
                        <a:t>що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призвели</a:t>
                      </a:r>
                      <a:r>
                        <a:rPr lang="ru-RU" sz="1800" dirty="0">
                          <a:effectLst/>
                        </a:rPr>
                        <a:t> до </a:t>
                      </a:r>
                      <a:r>
                        <a:rPr lang="ru-RU" sz="1800" dirty="0" err="1">
                          <a:effectLst/>
                        </a:rPr>
                        <a:t>обрання</a:t>
                      </a:r>
                      <a:r>
                        <a:rPr lang="ru-RU" sz="1800" dirty="0">
                          <a:effectLst/>
                        </a:rPr>
                        <a:t> Президентом </a:t>
                      </a:r>
                      <a:r>
                        <a:rPr lang="ru-RU" sz="1800" dirty="0" err="1" smtClean="0">
                          <a:effectLst/>
                        </a:rPr>
                        <a:t>України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Віктора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Януковича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uk-UA" sz="1800">
                          <a:effectLst/>
                        </a:rPr>
                        <a:t>Результат: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за результатами </a:t>
                      </a:r>
                      <a:r>
                        <a:rPr lang="ru-RU" sz="1800" dirty="0" err="1">
                          <a:effectLst/>
                        </a:rPr>
                        <a:t>перевиборів</a:t>
                      </a:r>
                      <a:r>
                        <a:rPr lang="ru-RU" sz="1800" dirty="0">
                          <a:effectLst/>
                        </a:rPr>
                        <a:t> Президентом </a:t>
                      </a:r>
                      <a:r>
                        <a:rPr lang="ru-RU" sz="1800" dirty="0" err="1">
                          <a:effectLst/>
                        </a:rPr>
                        <a:t>України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обрано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u="none" strike="noStrike" dirty="0" err="1">
                          <a:effectLst/>
                        </a:rPr>
                        <a:t>Віктора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Ющенка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fontAlgn="t"/>
                      <a:r>
                        <a:rPr lang="uk-UA" sz="1800" dirty="0">
                          <a:effectLst/>
                        </a:rPr>
                        <a:t>Політичні зміни: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ru-RU" sz="1800" dirty="0" err="1">
                          <a:effectLst/>
                        </a:rPr>
                        <a:t>влади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прийшла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колишня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опозиція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27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759656"/>
            <a:ext cx="10972800" cy="5598941"/>
          </a:xfrm>
          <a:solidFill>
            <a:schemeClr val="bg1">
              <a:alpha val="69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b="1" i="1" u="sng" dirty="0" smtClean="0"/>
              <a:t>У </a:t>
            </a:r>
            <a:r>
              <a:rPr lang="uk-UA" b="1" i="1" u="sng" dirty="0"/>
              <a:t>програмі В. Януковича багато уваги приділялося: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вирішенню </a:t>
            </a:r>
            <a:r>
              <a:rPr lang="uk-UA" dirty="0"/>
              <a:t>соціальних проблем;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прискоренню розвитку економіки та боротьбі з безробіттям;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підвищенню рівня заробітної платі та пенсій;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проведенню позитивної молодіжної політики, збільшенню прийому студентів на навчання за рахунок Державного бюджету, підвищенню якості освіти;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розширенню економічних культурних і політичних </a:t>
            </a:r>
            <a:r>
              <a:rPr lang="uk-UA" dirty="0" err="1"/>
              <a:t>зв’язків</a:t>
            </a:r>
            <a:r>
              <a:rPr lang="uk-UA" dirty="0"/>
              <a:t> з Росією, підвищенню статусу російської мови. У ході кампанії було оголошено, що вона стане другою державною мовою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5848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6759211"/>
          </a:xfrm>
          <a:solidFill>
            <a:schemeClr val="bg1">
              <a:alpha val="6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5720" indent="0">
              <a:buNone/>
            </a:pPr>
            <a:r>
              <a:rPr lang="uk-UA" b="1" i="1" u="sng" dirty="0"/>
              <a:t>Програма В. Ющенка у своїй основі мала план, що називався “Десять кроків назустріч людям”. Цими кроками повинні були стати:</a:t>
            </a:r>
            <a:br>
              <a:rPr lang="uk-UA" b="1" i="1" u="sng" dirty="0"/>
            </a:br>
            <a:r>
              <a:rPr lang="uk-UA" b="1" i="1" u="sng" dirty="0"/>
              <a:t/>
            </a:r>
            <a:br>
              <a:rPr lang="uk-UA" b="1" i="1" u="sng" dirty="0"/>
            </a:br>
            <a:r>
              <a:rPr lang="uk-UA" dirty="0"/>
              <a:t>створення п’яти мільйонів нових робочих місць;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забезпечення пріоритетного фінансування соціальних програм;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збільшення бюджету шляхом зменшення податків. Для цього необхідно вивести економіку з тіні;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рішуча боротьба з корупцією;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створення безпечних умов для життя людей;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захист сімейних цінностей і прав дітей;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сприяння зміцненню моральних цінностей і поверненню кращих традицій вітчизняної освіти;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надання допомоги українському селу;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підвищення боєздатності армії, перетворення її до 2010 року на професійну.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проведення зовнішньої політики в інтересах народу України.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6188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1808" y="1926877"/>
            <a:ext cx="7511355" cy="3235965"/>
          </a:xfrm>
          <a:solidFill>
            <a:schemeClr val="tx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" indent="0">
              <a:buNone/>
            </a:pPr>
            <a:r>
              <a:rPr lang="uk-UA" dirty="0">
                <a:solidFill>
                  <a:schemeClr val="bg1"/>
                </a:solidFill>
              </a:rPr>
              <a:t>Помаранчева революція була революцією цінностей. Ідея справедливого державного устрою тісно переплелася з поняттям європейського вибору України, яка мислила себе сучасною європейською державою. </a:t>
            </a:r>
          </a:p>
        </p:txBody>
      </p:sp>
    </p:spTree>
    <p:extLst>
      <p:ext uri="{BB962C8B-B14F-4D97-AF65-F5344CB8AC3E}">
        <p14:creationId xmlns:p14="http://schemas.microsoft.com/office/powerpoint/2010/main" val="38572619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252025"/>
            <a:ext cx="10972800" cy="4874139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sz="2800" dirty="0"/>
              <a:t>Особливу цікавість викликають поодинокі відгуки з боку незалежно мислячих російських інтелектуалів, сповнені глибокої симпатії до українських подій. В. </a:t>
            </a:r>
            <a:r>
              <a:rPr lang="uk-UA" sz="2800" dirty="0" err="1"/>
              <a:t>Панюшкін</a:t>
            </a:r>
            <a:r>
              <a:rPr lang="uk-UA" sz="2800" dirty="0"/>
              <a:t> у матеріалі з промовистою назвою "Слава Україні!" писав, що відчуває заздрість від того, що </a:t>
            </a:r>
            <a:r>
              <a:rPr lang="uk-UA" sz="2800" i="1" dirty="0"/>
              <a:t>довго не побачить нічого подібного у Москві, що в Києві люди моляться і виходять на Майдан не завдяки РИ-технологіям, а заради свободи, що тут бореться єдиний і вільний народ, що сам журналіст зараз допише статтю і вийде на Майдан, щоб перестати боятися. Майдан мав притягальну силу, туди виходили для пошуку відповідей на власні запитання. </a:t>
            </a:r>
            <a:r>
              <a:rPr lang="uk-UA" sz="2800" dirty="0"/>
              <a:t>  </a:t>
            </a:r>
          </a:p>
          <a:p>
            <a:pPr marL="4572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4269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1803" y="460718"/>
            <a:ext cx="10972800" cy="2957731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uk-UA" dirty="0"/>
              <a:t>Т. Харченко пише про те, що </a:t>
            </a:r>
            <a:r>
              <a:rPr lang="uk-UA" i="1" dirty="0"/>
              <a:t>на Майдан "підтягувалися" не лише українці, а й учасники з Грузії, Польщі, Білорусі, Росії, Німеччини та Нової Зеландії. Тут можна було зустріти американців і британців, також, несподівано для себе, - людей із найвіддаленіших країн.</a:t>
            </a:r>
            <a:br>
              <a:rPr lang="uk-UA" i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702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3785" y="3850386"/>
            <a:ext cx="12098215" cy="3007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chemeClr val="bg1"/>
                </a:solidFill>
              </a:rPr>
              <a:t>вобода </a:t>
            </a:r>
            <a:r>
              <a:rPr lang="uk-UA" dirty="0">
                <a:solidFill>
                  <a:schemeClr val="bg1"/>
                </a:solidFill>
              </a:rPr>
              <a:t>слова і доступ до різноманітної інформації становили її зміст як власне комунікативної революції. С. </a:t>
            </a:r>
            <a:r>
              <a:rPr lang="uk-UA" dirty="0" err="1">
                <a:solidFill>
                  <a:schemeClr val="bg1"/>
                </a:solidFill>
              </a:rPr>
              <a:t>Мамаєв</a:t>
            </a:r>
            <a:r>
              <a:rPr lang="uk-UA" dirty="0">
                <a:solidFill>
                  <a:schemeClr val="bg1"/>
                </a:solidFill>
              </a:rPr>
              <a:t> пише про "Помаранчеву інформаційну революцію". Він вважає, що </a:t>
            </a:r>
            <a:r>
              <a:rPr lang="uk-UA" i="1" dirty="0">
                <a:solidFill>
                  <a:schemeClr val="bg1"/>
                </a:solidFill>
              </a:rPr>
              <a:t>в Україні в ці дні відбулося народження громадянського інформаційного суспільства, а об'єктивна інформація відтепер має помаранчевий колір. </a:t>
            </a:r>
            <a:r>
              <a:rPr lang="uk-UA" dirty="0">
                <a:solidFill>
                  <a:schemeClr val="bg1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8576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</Template>
  <TotalTime>342</TotalTime>
  <Words>1019</Words>
  <Application>Microsoft Office PowerPoint</Application>
  <PresentationFormat>Широкий екран</PresentationFormat>
  <Paragraphs>50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Помаранчева            революція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Чіткість вимог і мети</vt:lpstr>
      <vt:lpstr>Єдність акції</vt:lpstr>
      <vt:lpstr>Єдиний символ</vt:lpstr>
      <vt:lpstr>Організаційне забезпечення</vt:lpstr>
      <vt:lpstr>Інформування людей і роздаткові матеріали</vt:lpstr>
      <vt:lpstr>Залучення людей</vt:lpstr>
      <vt:lpstr>Робота з владою та правоохоронцями</vt:lpstr>
      <vt:lpstr>Динамічність акцій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Коноваленко Юля</dc:creator>
  <cp:lastModifiedBy>Коноваленко Юля</cp:lastModifiedBy>
  <cp:revision>28</cp:revision>
  <dcterms:created xsi:type="dcterms:W3CDTF">2014-04-04T17:57:59Z</dcterms:created>
  <dcterms:modified xsi:type="dcterms:W3CDTF">2014-04-05T14:03:52Z</dcterms:modified>
</cp:coreProperties>
</file>