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10"/>
        <p:sld r:id="rId11"/>
        <p:sld r:id="rId12"/>
        <p:sld r:id="rId13"/>
        <p:sld r:id="rId9"/>
        <p:sld r:id="rId14"/>
        <p:sld r:id="rId15"/>
        <p:sld r:id="rId16"/>
        <p:sld r:id="rId17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C142F-647A-406D-BC2E-B91D7F953A26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0B9A-B7B1-4A77-8193-304F34BF4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22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0B9A-B7B1-4A77-8193-304F34BF4A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4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8F3BCB8-9E95-484B-B06C-24113CBBCC81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38F3B2-B302-44FD-9473-649FEB83D7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3773">
        <p14:flythrough/>
      </p:transition>
    </mc:Choice>
    <mc:Fallback xmlns="">
      <p:transition spd="slow" advClick="0" advTm="3773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777318" cy="1800200"/>
          </a:xfrm>
        </p:spPr>
        <p:txBody>
          <a:bodyPr/>
          <a:lstStyle/>
          <a:p>
            <a:r>
              <a:rPr lang="ru-RU" dirty="0" err="1" smtClean="0"/>
              <a:t>Трипільська</a:t>
            </a:r>
            <a:r>
              <a:rPr lang="ru-RU" dirty="0" smtClean="0"/>
              <a:t> культура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45024"/>
            <a:ext cx="46085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latin typeface="Monotype Corsiva" panose="03010101010201010101" pitchFamily="66" charset="0"/>
              </a:rPr>
              <a:t>Узагалі</a:t>
            </a:r>
            <a:r>
              <a:rPr lang="ru-RU" sz="2800" dirty="0">
                <a:latin typeface="Monotype Corsiva" panose="03010101010201010101" pitchFamily="66" charset="0"/>
              </a:rPr>
              <a:t>, головною </a:t>
            </a:r>
            <a:r>
              <a:rPr lang="ru-RU" sz="2800" dirty="0" err="1">
                <a:latin typeface="Monotype Corsiva" panose="03010101010201010101" pitchFamily="66" charset="0"/>
              </a:rPr>
              <a:t>прикметою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трипільської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культури</a:t>
            </a:r>
            <a:r>
              <a:rPr lang="ru-RU" sz="2800" dirty="0">
                <a:latin typeface="Monotype Corsiva" panose="03010101010201010101" pitchFamily="66" charset="0"/>
              </a:rPr>
              <a:t> є </a:t>
            </a:r>
            <a:r>
              <a:rPr lang="ru-RU" sz="2800" dirty="0" err="1">
                <a:latin typeface="Monotype Corsiva" panose="03010101010201010101" pitchFamily="66" charset="0"/>
              </a:rPr>
              <a:t>кераміка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Недаремно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трипільську</a:t>
            </a:r>
            <a:r>
              <a:rPr lang="ru-RU" sz="2800" dirty="0">
                <a:latin typeface="Monotype Corsiva" panose="03010101010201010101" pitchFamily="66" charset="0"/>
              </a:rPr>
              <a:t> культуру </a:t>
            </a:r>
            <a:r>
              <a:rPr lang="ru-RU" sz="2800" dirty="0" err="1">
                <a:latin typeface="Monotype Corsiva" panose="03010101010201010101" pitchFamily="66" charset="0"/>
              </a:rPr>
              <a:t>називають</a:t>
            </a:r>
            <a:r>
              <a:rPr lang="ru-RU" sz="2800" dirty="0">
                <a:latin typeface="Monotype Corsiva" panose="03010101010201010101" pitchFamily="66" charset="0"/>
              </a:rPr>
              <a:t> культурою </a:t>
            </a:r>
            <a:r>
              <a:rPr lang="ru-RU" sz="2800" dirty="0" err="1">
                <a:latin typeface="Monotype Corsiva" panose="03010101010201010101" pitchFamily="66" charset="0"/>
              </a:rPr>
              <a:t>мальованої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кераміки</a:t>
            </a:r>
            <a:r>
              <a:rPr lang="ru-RU" sz="2800" dirty="0">
                <a:latin typeface="Monotype Corsiva" panose="03010101010201010101" pitchFamily="66" charset="0"/>
              </a:rPr>
              <a:t>. Посуд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був</a:t>
            </a:r>
            <a:r>
              <a:rPr lang="ru-RU" sz="2800" dirty="0">
                <a:latin typeface="Monotype Corsiva" panose="03010101010201010101" pitchFamily="66" charset="0"/>
              </a:rPr>
              <a:t> як </a:t>
            </a:r>
            <a:r>
              <a:rPr lang="ru-RU" sz="2800" dirty="0" err="1">
                <a:latin typeface="Monotype Corsiva" panose="03010101010201010101" pitchFamily="66" charset="0"/>
              </a:rPr>
              <a:t>ліпний</a:t>
            </a:r>
            <a:r>
              <a:rPr lang="ru-RU" sz="2800" dirty="0">
                <a:latin typeface="Monotype Corsiva" panose="03010101010201010101" pitchFamily="66" charset="0"/>
              </a:rPr>
              <a:t>, так і </a:t>
            </a:r>
            <a:r>
              <a:rPr lang="ru-RU" sz="2800" dirty="0" err="1">
                <a:latin typeface="Monotype Corsiva" panose="03010101010201010101" pitchFamily="66" charset="0"/>
              </a:rPr>
              <a:t>гончарний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Його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випалювали</a:t>
            </a:r>
            <a:r>
              <a:rPr lang="ru-RU" sz="2800" dirty="0">
                <a:latin typeface="Monotype Corsiva" panose="03010101010201010101" pitchFamily="66" charset="0"/>
              </a:rPr>
              <a:t> в печах. Посуд </a:t>
            </a:r>
            <a:r>
              <a:rPr lang="ru-RU" sz="2800" dirty="0" err="1">
                <a:latin typeface="Monotype Corsiva" panose="03010101010201010101" pitchFamily="66" charset="0"/>
              </a:rPr>
              <a:t>виготовляли</a:t>
            </a:r>
            <a:r>
              <a:rPr lang="ru-RU" sz="2800" dirty="0">
                <a:latin typeface="Monotype Corsiva" panose="03010101010201010101" pitchFamily="66" charset="0"/>
              </a:rPr>
              <a:t> для кухонного, столового та </a:t>
            </a:r>
            <a:r>
              <a:rPr lang="ru-RU" sz="2800" dirty="0" err="1">
                <a:latin typeface="Monotype Corsiva" panose="03010101010201010101" pitchFamily="66" charset="0"/>
              </a:rPr>
              <a:t>релігійного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призначення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розфарбовували</a:t>
            </a:r>
            <a:r>
              <a:rPr lang="ru-RU" sz="2800" dirty="0">
                <a:latin typeface="Monotype Corsiva" panose="03010101010201010101" pitchFamily="66" charset="0"/>
              </a:rPr>
              <a:t> посуд </a:t>
            </a:r>
            <a:r>
              <a:rPr lang="ru-RU" sz="2800" dirty="0" err="1">
                <a:latin typeface="Monotype Corsiva" panose="03010101010201010101" pitchFamily="66" charset="0"/>
              </a:rPr>
              <a:t>переважно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трьома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кольорами</a:t>
            </a:r>
            <a:r>
              <a:rPr lang="ru-RU" sz="2800" dirty="0">
                <a:latin typeface="Monotype Corsiva" panose="03010101010201010101" pitchFamily="66" charset="0"/>
              </a:rPr>
              <a:t>: </a:t>
            </a:r>
            <a:r>
              <a:rPr lang="ru-RU" sz="2800" dirty="0" err="1">
                <a:latin typeface="Monotype Corsiva" panose="03010101010201010101" pitchFamily="66" charset="0"/>
              </a:rPr>
              <a:t>червоним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білим</a:t>
            </a:r>
            <a:r>
              <a:rPr lang="ru-RU" sz="2800" dirty="0">
                <a:latin typeface="Monotype Corsiva" panose="03010101010201010101" pitchFamily="66" charset="0"/>
              </a:rPr>
              <a:t> (</a:t>
            </a:r>
            <a:r>
              <a:rPr lang="ru-RU" sz="2800" dirty="0" err="1">
                <a:latin typeface="Monotype Corsiva" panose="03010101010201010101" pitchFamily="66" charset="0"/>
              </a:rPr>
              <a:t>уважалися</a:t>
            </a:r>
            <a:r>
              <a:rPr lang="ru-RU" sz="2800" dirty="0">
                <a:latin typeface="Monotype Corsiva" panose="03010101010201010101" pitchFamily="66" charset="0"/>
              </a:rPr>
              <a:t> символами </a:t>
            </a:r>
            <a:r>
              <a:rPr lang="ru-RU" sz="2800" dirty="0" err="1">
                <a:latin typeface="Monotype Corsiva" panose="03010101010201010101" pitchFamily="66" charset="0"/>
              </a:rPr>
              <a:t>вогню</a:t>
            </a:r>
            <a:r>
              <a:rPr lang="ru-RU" sz="2800" dirty="0">
                <a:latin typeface="Monotype Corsiva" panose="03010101010201010101" pitchFamily="66" charset="0"/>
              </a:rPr>
              <a:t>) та </a:t>
            </a:r>
            <a:r>
              <a:rPr lang="ru-RU" sz="2800" dirty="0" err="1">
                <a:latin typeface="Monotype Corsiva" panose="03010101010201010101" pitchFamily="66" charset="0"/>
              </a:rPr>
              <a:t>чорним</a:t>
            </a:r>
            <a:r>
              <a:rPr lang="ru-RU" sz="2800" dirty="0">
                <a:latin typeface="Monotype Corsiva" panose="03010101010201010101" pitchFamily="66" charset="0"/>
              </a:rPr>
              <a:t>. При </a:t>
            </a:r>
            <a:r>
              <a:rPr lang="ru-RU" sz="2800" dirty="0" err="1">
                <a:latin typeface="Monotype Corsiva" panose="03010101010201010101" pitchFamily="66" charset="0"/>
              </a:rPr>
              <a:t>цьому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кожна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місцевість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навіть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кожне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поселення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мали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свій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улюблений</a:t>
            </a:r>
            <a:r>
              <a:rPr lang="ru-RU" sz="2800" dirty="0">
                <a:latin typeface="Monotype Corsiva" panose="03010101010201010101" pitchFamily="66" charset="0"/>
              </a:rPr>
              <a:t> орнамент, </a:t>
            </a:r>
            <a:r>
              <a:rPr lang="ru-RU" sz="2800" dirty="0" err="1">
                <a:latin typeface="Monotype Corsiva" panose="03010101010201010101" pitchFamily="66" charset="0"/>
              </a:rPr>
              <a:t>притаманний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тільки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цій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місцевості</a:t>
            </a:r>
            <a:r>
              <a:rPr lang="ru-RU" sz="2800" dirty="0">
                <a:latin typeface="Monotype Corsiva" panose="03010101010201010101" pitchFamily="66" charset="0"/>
              </a:rPr>
              <a:t>. Типовою формою </a:t>
            </a:r>
            <a:r>
              <a:rPr lang="ru-RU" sz="2800" dirty="0" err="1">
                <a:latin typeface="Monotype Corsiva" panose="03010101010201010101" pitchFamily="66" charset="0"/>
              </a:rPr>
              <a:t>глечиків</a:t>
            </a:r>
            <a:r>
              <a:rPr lang="ru-RU" sz="2800" dirty="0">
                <a:latin typeface="Monotype Corsiva" panose="03010101010201010101" pitchFamily="66" charset="0"/>
              </a:rPr>
              <a:t> є груша, </a:t>
            </a:r>
            <a:r>
              <a:rPr lang="ru-RU" sz="2800" dirty="0" err="1">
                <a:latin typeface="Monotype Corsiva" panose="03010101010201010101" pitchFamily="66" charset="0"/>
              </a:rPr>
              <a:t>трапляються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глеки</a:t>
            </a:r>
            <a:r>
              <a:rPr lang="ru-RU" sz="2800" dirty="0">
                <a:latin typeface="Monotype Corsiva" panose="03010101010201010101" pitchFamily="66" charset="0"/>
              </a:rPr>
              <a:t> з </a:t>
            </a:r>
            <a:r>
              <a:rPr lang="ru-RU" sz="2800" dirty="0" err="1">
                <a:latin typeface="Monotype Corsiva" panose="03010101010201010101" pitchFamily="66" charset="0"/>
              </a:rPr>
              <a:t>вузеньким</a:t>
            </a:r>
            <a:r>
              <a:rPr lang="ru-RU" sz="2800" dirty="0">
                <a:latin typeface="Monotype Corsiva" panose="03010101010201010101" pitchFamily="66" charset="0"/>
              </a:rPr>
              <a:t> горлом, </a:t>
            </a:r>
            <a:r>
              <a:rPr lang="ru-RU" sz="2800" dirty="0" err="1">
                <a:latin typeface="Monotype Corsiva" panose="03010101010201010101" pitchFamily="66" charset="0"/>
              </a:rPr>
              <a:t>гострими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</a:rPr>
              <a:t>боками.Трипільці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обожували</a:t>
            </a:r>
            <a:r>
              <a:rPr lang="ru-RU" sz="2800" dirty="0">
                <a:latin typeface="Monotype Corsiva" panose="03010101010201010101" pitchFamily="66" charset="0"/>
              </a:rPr>
              <a:t> природу. </a:t>
            </a:r>
            <a:r>
              <a:rPr lang="ru-RU" sz="2800" dirty="0" err="1">
                <a:latin typeface="Monotype Corsiva" panose="03010101010201010101" pitchFamily="66" charset="0"/>
              </a:rPr>
              <a:t>Імена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їхніх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богів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невідомі</a:t>
            </a:r>
            <a:r>
              <a:rPr lang="ru-RU" sz="2800" dirty="0">
                <a:latin typeface="Monotype Corsiva" panose="03010101010201010101" pitchFamily="66" charset="0"/>
              </a:rPr>
              <a:t>, але ми </a:t>
            </a:r>
            <a:r>
              <a:rPr lang="ru-RU" sz="2800" dirty="0" err="1">
                <a:latin typeface="Monotype Corsiva" panose="03010101010201010101" pitchFamily="66" charset="0"/>
              </a:rPr>
              <a:t>знаємо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вони, як і </a:t>
            </a:r>
            <a:r>
              <a:rPr lang="ru-RU" sz="2800" dirty="0" err="1">
                <a:latin typeface="Monotype Corsiva" panose="03010101010201010101" pitchFamily="66" charset="0"/>
              </a:rPr>
              <a:t>всі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землеробські</a:t>
            </a:r>
            <a:r>
              <a:rPr lang="ru-RU" sz="2800" dirty="0">
                <a:latin typeface="Monotype Corsiva" panose="03010101010201010101" pitchFamily="66" charset="0"/>
              </a:rPr>
              <a:t> народи, </a:t>
            </a:r>
            <a:r>
              <a:rPr lang="ru-RU" sz="2800" dirty="0" err="1">
                <a:latin typeface="Monotype Corsiva" panose="03010101010201010101" pitchFamily="66" charset="0"/>
              </a:rPr>
              <a:t>найбільше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шанували</a:t>
            </a:r>
            <a:r>
              <a:rPr lang="ru-RU" sz="2800" dirty="0">
                <a:latin typeface="Monotype Corsiva" panose="03010101010201010101" pitchFamily="66" charset="0"/>
              </a:rPr>
              <a:t> божества </a:t>
            </a:r>
            <a:r>
              <a:rPr lang="ru-RU" sz="2800" dirty="0" err="1">
                <a:latin typeface="Monotype Corsiva" panose="03010101010201010101" pitchFamily="66" charset="0"/>
              </a:rPr>
              <a:t>родючості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богів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сонця</a:t>
            </a:r>
            <a:r>
              <a:rPr lang="ru-RU" sz="2800" dirty="0"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latin typeface="Monotype Corsiva" panose="03010101010201010101" pitchFamily="66" charset="0"/>
              </a:rPr>
              <a:t>місяця</a:t>
            </a:r>
            <a:r>
              <a:rPr lang="ru-RU" sz="2800" dirty="0">
                <a:latin typeface="Monotype Corsiva" panose="03010101010201010101" pitchFamily="66" charset="0"/>
              </a:rPr>
              <a:t>, а </a:t>
            </a:r>
            <a:r>
              <a:rPr lang="ru-RU" sz="2800" dirty="0" err="1">
                <a:latin typeface="Monotype Corsiva" panose="03010101010201010101" pitchFamily="66" charset="0"/>
              </a:rPr>
              <a:t>також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богів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які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були</a:t>
            </a:r>
            <a:r>
              <a:rPr lang="ru-RU" sz="2800" dirty="0">
                <a:latin typeface="Monotype Corsiva" panose="03010101010201010101" pitchFamily="66" charset="0"/>
              </a:rPr>
              <a:t> покровителями </a:t>
            </a:r>
            <a:r>
              <a:rPr lang="ru-RU" sz="2800" dirty="0" err="1">
                <a:latin typeface="Monotype Corsiva" panose="03010101010201010101" pitchFamily="66" charset="0"/>
              </a:rPr>
              <a:t>худоби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391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96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На </a:t>
            </a:r>
            <a:r>
              <a:rPr lang="ru-RU" sz="2800" dirty="0" err="1">
                <a:latin typeface="Monotype Corsiva" panose="03010101010201010101" pitchFamily="66" charset="0"/>
              </a:rPr>
              <a:t>посуді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найчастіше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зображували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Матір</a:t>
            </a:r>
            <a:r>
              <a:rPr lang="ru-RU" sz="2800" dirty="0">
                <a:latin typeface="Monotype Corsiva" panose="03010101010201010101" pitchFamily="66" charset="0"/>
              </a:rPr>
              <a:t>-Землю — </a:t>
            </a:r>
            <a:r>
              <a:rPr lang="ru-RU" sz="2800" dirty="0" err="1">
                <a:latin typeface="Monotype Corsiva" panose="03010101010201010101" pitchFamily="66" charset="0"/>
              </a:rPr>
              <a:t>найшанованішу</a:t>
            </a:r>
            <a:r>
              <a:rPr lang="ru-RU" sz="2800" dirty="0">
                <a:latin typeface="Monotype Corsiva" panose="03010101010201010101" pitchFamily="66" charset="0"/>
              </a:rPr>
              <a:t> богиню. </a:t>
            </a:r>
            <a:r>
              <a:rPr lang="ru-RU" sz="2800" dirty="0" err="1">
                <a:latin typeface="Monotype Corsiva" panose="03010101010201010101" pitchFamily="66" charset="0"/>
              </a:rPr>
              <a:t>Досить</a:t>
            </a:r>
            <a:r>
              <a:rPr lang="ru-RU" sz="2800" dirty="0">
                <a:latin typeface="Monotype Corsiva" panose="03010101010201010101" pitchFamily="66" charset="0"/>
              </a:rPr>
              <a:t> часто на </a:t>
            </a:r>
            <a:r>
              <a:rPr lang="ru-RU" sz="2800" dirty="0" err="1">
                <a:latin typeface="Monotype Corsiva" panose="03010101010201010101" pitchFamily="66" charset="0"/>
              </a:rPr>
              <a:t>посуді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трапляється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зображення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змія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який</a:t>
            </a:r>
            <a:r>
              <a:rPr lang="ru-RU" sz="2800" dirty="0">
                <a:latin typeface="Monotype Corsiva" panose="03010101010201010101" pitchFamily="66" charset="0"/>
              </a:rPr>
              <a:t> є символом </a:t>
            </a:r>
            <a:r>
              <a:rPr lang="ru-RU" sz="2800" dirty="0" err="1">
                <a:latin typeface="Monotype Corsiva" panose="03010101010201010101" pitchFamily="66" charset="0"/>
              </a:rPr>
              <a:t>весни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Мабуть</a:t>
            </a:r>
            <a:r>
              <a:rPr lang="ru-RU" sz="2800" dirty="0">
                <a:latin typeface="Monotype Corsiva" panose="03010101010201010101" pitchFamily="66" charset="0"/>
              </a:rPr>
              <a:t>, тому </a:t>
            </a:r>
            <a:r>
              <a:rPr lang="ru-RU" sz="2800" dirty="0" err="1">
                <a:latin typeface="Monotype Corsiva" panose="03010101010201010101" pitchFamily="66" charset="0"/>
              </a:rPr>
              <a:t>спіраль</a:t>
            </a:r>
            <a:r>
              <a:rPr lang="ru-RU" sz="2800" dirty="0">
                <a:latin typeface="Monotype Corsiva" panose="03010101010201010101" pitchFamily="66" charset="0"/>
              </a:rPr>
              <a:t>, у яку </a:t>
            </a:r>
            <a:r>
              <a:rPr lang="ru-RU" sz="2800" dirty="0" err="1">
                <a:latin typeface="Monotype Corsiva" panose="03010101010201010101" pitchFamily="66" charset="0"/>
              </a:rPr>
              <a:t>згортається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змія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була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також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поширеним</a:t>
            </a:r>
            <a:r>
              <a:rPr lang="ru-RU" sz="2800" dirty="0">
                <a:latin typeface="Monotype Corsiva" panose="03010101010201010101" pitchFamily="66" charset="0"/>
              </a:rPr>
              <a:t> символом. </a:t>
            </a:r>
            <a:r>
              <a:rPr lang="ru-RU" sz="2800" dirty="0" err="1">
                <a:latin typeface="Monotype Corsiva" panose="03010101010201010101" pitchFamily="66" charset="0"/>
              </a:rPr>
              <a:t>Якби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перенеслися</a:t>
            </a:r>
            <a:r>
              <a:rPr lang="ru-RU" sz="2800" dirty="0"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</a:rPr>
              <a:t>минуле</a:t>
            </a:r>
            <a:r>
              <a:rPr lang="ru-RU" sz="2800" dirty="0">
                <a:latin typeface="Monotype Corsiva" panose="03010101010201010101" pitchFamily="66" charset="0"/>
              </a:rPr>
              <a:t> й </a:t>
            </a:r>
            <a:r>
              <a:rPr lang="ru-RU" sz="2800" dirty="0" err="1">
                <a:latin typeface="Monotype Corsiva" panose="03010101010201010101" pitchFamily="66" charset="0"/>
              </a:rPr>
              <a:t>подивилися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трипільське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поселення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згори</a:t>
            </a:r>
            <a:r>
              <a:rPr lang="ru-RU" sz="2800" dirty="0">
                <a:latin typeface="Monotype Corsiva" panose="03010101010201010101" pitchFamily="66" charset="0"/>
              </a:rPr>
              <a:t>, то за планом </a:t>
            </a:r>
            <a:r>
              <a:rPr lang="ru-RU" sz="2800" dirty="0" err="1">
                <a:latin typeface="Monotype Corsiva" panose="03010101010201010101" pitchFamily="66" charset="0"/>
              </a:rPr>
              <a:t>воно</a:t>
            </a:r>
            <a:r>
              <a:rPr lang="ru-RU" sz="2800" dirty="0">
                <a:latin typeface="Monotype Corsiva" panose="03010101010201010101" pitchFamily="66" charset="0"/>
              </a:rPr>
              <a:t> нагадало б вам ту саму </a:t>
            </a:r>
            <a:r>
              <a:rPr lang="ru-RU" sz="2800" dirty="0" err="1">
                <a:latin typeface="Monotype Corsiva" panose="03010101010201010101" pitchFamily="66" charset="0"/>
              </a:rPr>
              <a:t>спіраль</a:t>
            </a:r>
            <a:r>
              <a:rPr lang="ru-RU" sz="2800" dirty="0">
                <a:latin typeface="Monotype Corsiva" panose="03010101010201010101" pitchFamily="66" charset="0"/>
              </a:rPr>
              <a:t>. Вона для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с</a:t>
            </a:r>
          </a:p>
          <a:p>
            <a:pPr marL="0" indent="0">
              <a:buNone/>
            </a:pPr>
            <a:r>
              <a:rPr lang="ru-RU" sz="2800" dirty="0" err="1" smtClean="0">
                <a:latin typeface="Monotype Corsiva" panose="03010101010201010101" pitchFamily="66" charset="0"/>
              </a:rPr>
              <a:t>имволом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>
                <a:latin typeface="Monotype Corsiva" panose="03010101010201010101" pitchFamily="66" charset="0"/>
              </a:rPr>
              <a:t>того, </a:t>
            </a:r>
            <a:r>
              <a:rPr lang="ru-RU" sz="2800" dirty="0" err="1">
                <a:latin typeface="Monotype Corsiva" panose="03010101010201010101" pitchFamily="66" charset="0"/>
              </a:rPr>
              <a:t>чому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слід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поклонятися</a:t>
            </a:r>
            <a:r>
              <a:rPr lang="ru-RU" sz="2800" dirty="0">
                <a:latin typeface="Monotype Corsiva" panose="03010101010201010101" pitchFamily="66" charset="0"/>
              </a:rPr>
              <a:t>, а </a:t>
            </a:r>
            <a:r>
              <a:rPr lang="ru-RU" sz="2800" dirty="0" err="1">
                <a:latin typeface="Monotype Corsiva" panose="03010101010201010101" pitchFamily="66" charset="0"/>
              </a:rPr>
              <a:t>можливо</a:t>
            </a:r>
            <a:r>
              <a:rPr lang="ru-RU" sz="2800" dirty="0">
                <a:latin typeface="Monotype Corsiva" panose="03010101010201010101" pitchFamily="66" charset="0"/>
              </a:rPr>
              <a:t>, і </a:t>
            </a:r>
            <a:r>
              <a:rPr lang="ru-RU" sz="2800" dirty="0" err="1" smtClean="0">
                <a:latin typeface="Monotype Corsiva" panose="03010101010201010101" pitchFamily="66" charset="0"/>
              </a:rPr>
              <a:t>боятися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endParaRPr lang="ru-RU" sz="2800" dirty="0" smtClean="0">
              <a:latin typeface="Monotype Corsiva" panose="03010101010201010101" pitchFamily="66" charset="0"/>
            </a:endParaRPr>
          </a:p>
        </p:txBody>
      </p:sp>
      <p:pic>
        <p:nvPicPr>
          <p:cNvPr id="5124" name="Picture 4" descr="http://upload.wikimedia.org/wikipedia/commons/thumb/0/07/RzhyshchivSculpture_Square_in_Trypillya_4.jpg/1024px-RzhyshchivSculpture_Square_in_Trypillya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5544616" cy="271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644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387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latin typeface="Monotype Corsiva" panose="03010101010201010101" pitchFamily="66" charset="0"/>
              </a:rPr>
              <a:t>Предмети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домашнього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вжитку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релігійного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призначення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прикрашали</a:t>
            </a:r>
            <a:r>
              <a:rPr lang="ru-RU" sz="2800" dirty="0">
                <a:latin typeface="Monotype Corsiva" panose="03010101010201010101" pitchFamily="66" charset="0"/>
              </a:rPr>
              <a:t> символами </a:t>
            </a:r>
            <a:r>
              <a:rPr lang="ru-RU" sz="2800" dirty="0" err="1">
                <a:latin typeface="Monotype Corsiva" panose="03010101010201010101" pitchFamily="66" charset="0"/>
              </a:rPr>
              <a:t>родючості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життя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сонця</a:t>
            </a:r>
            <a:r>
              <a:rPr lang="ru-RU" sz="2800" dirty="0">
                <a:latin typeface="Monotype Corsiva" panose="03010101010201010101" pitchFamily="66" charset="0"/>
              </a:rPr>
              <a:t>, особливо вони </a:t>
            </a:r>
            <a:r>
              <a:rPr lang="ru-RU" sz="2800" dirty="0" err="1">
                <a:latin typeface="Monotype Corsiva" panose="03010101010201010101" pitchFamily="66" charset="0"/>
              </a:rPr>
              <a:t>шанувалия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сім'ю</a:t>
            </a:r>
            <a:r>
              <a:rPr lang="ru-RU" sz="2800" dirty="0"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latin typeface="Monotype Corsiva" panose="03010101010201010101" pitchFamily="66" charset="0"/>
              </a:rPr>
              <a:t>рід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Пам'ятки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мистецтва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предмети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домашнього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вжитку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одяг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способи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розфарбовування</a:t>
            </a:r>
            <a:r>
              <a:rPr lang="ru-RU" sz="2800" dirty="0">
                <a:latin typeface="Monotype Corsiva" panose="03010101010201010101" pitchFamily="66" charset="0"/>
              </a:rPr>
              <a:t> посуду </a:t>
            </a:r>
            <a:r>
              <a:rPr lang="ru-RU" sz="2800" dirty="0" err="1">
                <a:latin typeface="Monotype Corsiva" panose="03010101010201010101" pitchFamily="66" charset="0"/>
              </a:rPr>
              <a:t>свідчать</a:t>
            </a:r>
            <a:r>
              <a:rPr lang="ru-RU" sz="2800" dirty="0">
                <a:latin typeface="Monotype Corsiva" panose="03010101010201010101" pitchFamily="66" charset="0"/>
              </a:rPr>
              <a:t> про те,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трипільська</a:t>
            </a:r>
            <a:r>
              <a:rPr lang="ru-RU" sz="2800" dirty="0">
                <a:latin typeface="Monotype Corsiva" panose="03010101010201010101" pitchFamily="66" charset="0"/>
              </a:rPr>
              <a:t> культура </a:t>
            </a:r>
            <a:r>
              <a:rPr lang="ru-RU" sz="2800" dirty="0" err="1">
                <a:latin typeface="Monotype Corsiva" panose="03010101010201010101" pitchFamily="66" charset="0"/>
              </a:rPr>
              <a:t>була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світлою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життєрадісною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привабливою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любили природу і </a:t>
            </a:r>
            <a:r>
              <a:rPr lang="ru-RU" sz="2800" dirty="0" err="1">
                <a:latin typeface="Monotype Corsiva" panose="03010101010201010101" pitchFamily="66" charset="0"/>
              </a:rPr>
              <a:t>бажали</a:t>
            </a:r>
            <a:r>
              <a:rPr lang="ru-RU" sz="2800" dirty="0">
                <a:latin typeface="Monotype Corsiva" panose="03010101010201010101" pitchFamily="66" charset="0"/>
              </a:rPr>
              <a:t> добра </a:t>
            </a:r>
            <a:r>
              <a:rPr lang="ru-RU" sz="2800" dirty="0" err="1">
                <a:latin typeface="Monotype Corsiva" panose="03010101010201010101" pitchFamily="66" charset="0"/>
              </a:rPr>
              <a:t>всім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навколо</a:t>
            </a:r>
            <a:r>
              <a:rPr lang="ru-RU" sz="2800" dirty="0">
                <a:latin typeface="Monotype Corsiva" panose="03010101010201010101" pitchFamily="66" charset="0"/>
              </a:rPr>
              <a:t> себе. Культура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трипільців</a:t>
            </a:r>
            <a:r>
              <a:rPr lang="ru-RU" sz="2800" dirty="0">
                <a:latin typeface="Monotype Corsiva" panose="03010101010201010101" pitchFamily="66" charset="0"/>
              </a:rPr>
              <a:t>, як </a:t>
            </a:r>
            <a:r>
              <a:rPr lang="ru-RU" sz="2800" dirty="0" err="1"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latin typeface="Monotype Corsiva" panose="03010101010201010101" pitchFamily="66" charset="0"/>
              </a:rPr>
              <a:t> не раз </a:t>
            </a:r>
            <a:r>
              <a:rPr lang="ru-RU" sz="2800" dirty="0" err="1">
                <a:latin typeface="Monotype Corsiva" panose="03010101010201010101" pitchFamily="66" charset="0"/>
              </a:rPr>
              <a:t>бувало</a:t>
            </a:r>
            <a:r>
              <a:rPr lang="ru-RU" sz="2800" dirty="0"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</a:rPr>
              <a:t>історії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людства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поступово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згасла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наприкінці</a:t>
            </a:r>
            <a:r>
              <a:rPr lang="ru-RU" sz="2800" dirty="0">
                <a:latin typeface="Monotype Corsiva" panose="03010101010201010101" pitchFamily="66" charset="0"/>
              </a:rPr>
              <a:t> II тис. до н. є. Причини </a:t>
            </a:r>
            <a:r>
              <a:rPr lang="ru-RU" sz="2800" dirty="0" err="1">
                <a:latin typeface="Monotype Corsiva" panose="03010101010201010101" pitchFamily="66" charset="0"/>
              </a:rPr>
              <a:t>її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зникнення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нині</a:t>
            </a:r>
            <a:r>
              <a:rPr lang="ru-RU" sz="2800" dirty="0">
                <a:latin typeface="Monotype Corsiva" panose="03010101010201010101" pitchFamily="66" charset="0"/>
              </a:rPr>
              <a:t> не </a:t>
            </a:r>
            <a:r>
              <a:rPr lang="ru-RU" sz="2800" dirty="0" err="1">
                <a:latin typeface="Monotype Corsiva" panose="03010101010201010101" pitchFamily="66" charset="0"/>
              </a:rPr>
              <a:t>з'ясовані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4098" name="Picture 2" descr="http://ovsex.ru/wp-content/uploads/2010-11-17/tripolskaya-kultur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5574"/>
            <a:ext cx="5904656" cy="2054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3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708920"/>
            <a:ext cx="7745505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Monotype Corsiva" panose="03010101010201010101" pitchFamily="66" charset="0"/>
              </a:rPr>
              <a:t>Високий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розвиток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землеробства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скотарства</a:t>
            </a:r>
            <a:r>
              <a:rPr lang="ru-RU" dirty="0">
                <a:latin typeface="Monotype Corsiva" panose="03010101010201010101" pitchFamily="66" charset="0"/>
              </a:rPr>
              <a:t>, зачатки ремесел привели до </a:t>
            </a:r>
            <a:r>
              <a:rPr lang="ru-RU" dirty="0" err="1">
                <a:latin typeface="Monotype Corsiva" panose="03010101010201010101" pitchFamily="66" charset="0"/>
              </a:rPr>
              <a:t>соціальної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диференціації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суспільства.Важливо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сказати</a:t>
            </a:r>
            <a:r>
              <a:rPr lang="ru-RU" dirty="0">
                <a:latin typeface="Monotype Corsiva" panose="03010101010201010101" pitchFamily="66" charset="0"/>
              </a:rPr>
              <a:t> про </a:t>
            </a:r>
            <a:r>
              <a:rPr lang="ru-RU" dirty="0" err="1">
                <a:latin typeface="Monotype Corsiva" panose="03010101010201010101" pitchFamily="66" charset="0"/>
              </a:rPr>
              <a:t>структеризацію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праці</a:t>
            </a:r>
            <a:r>
              <a:rPr lang="ru-RU" dirty="0">
                <a:latin typeface="Monotype Corsiva" panose="03010101010201010101" pitchFamily="66" charset="0"/>
              </a:rPr>
              <a:t>, про </a:t>
            </a:r>
            <a:r>
              <a:rPr lang="ru-RU" dirty="0" err="1">
                <a:latin typeface="Monotype Corsiva" panose="03010101010201010101" pitchFamily="66" charset="0"/>
              </a:rPr>
              <a:t>що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свідчить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наявність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трипільців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що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займалися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суто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малярством</a:t>
            </a:r>
            <a:r>
              <a:rPr lang="ru-RU" dirty="0">
                <a:latin typeface="Monotype Corsiva" panose="03010101010201010101" pitchFamily="66" charset="0"/>
              </a:rPr>
              <a:t>, а особливо </a:t>
            </a:r>
            <a:r>
              <a:rPr lang="ru-RU" dirty="0" err="1">
                <a:latin typeface="Monotype Corsiva" panose="03010101010201010101" pitchFamily="66" charset="0"/>
              </a:rPr>
              <a:t>виникнення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поселень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малярів.Наявність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скарбів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свідчить</a:t>
            </a:r>
            <a:r>
              <a:rPr lang="ru-RU" dirty="0">
                <a:latin typeface="Monotype Corsiva" panose="03010101010201010101" pitchFamily="66" charset="0"/>
              </a:rPr>
              <a:t> про </a:t>
            </a:r>
            <a:r>
              <a:rPr lang="ru-RU" dirty="0" err="1">
                <a:latin typeface="Monotype Corsiva" panose="03010101010201010101" pitchFamily="66" charset="0"/>
              </a:rPr>
              <a:t>нагромадження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багатства</a:t>
            </a:r>
            <a:r>
              <a:rPr lang="ru-RU" dirty="0">
                <a:latin typeface="Monotype Corsiva" panose="03010101010201010101" pitchFamily="66" charset="0"/>
              </a:rPr>
              <a:t> в руках </a:t>
            </a:r>
            <a:r>
              <a:rPr lang="ru-RU" dirty="0" err="1">
                <a:latin typeface="Monotype Corsiva" panose="03010101010201010101" pitchFamily="66" charset="0"/>
              </a:rPr>
              <a:t>окремих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індивідумів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latin typeface="Monotype Corsiva" panose="03010101010201010101" pitchFamily="66" charset="0"/>
              </a:rPr>
              <a:t>Отже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проаналізувавши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попередній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матеріал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можна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сказати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що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трипільькі</a:t>
            </a:r>
            <a:r>
              <a:rPr lang="ru-RU" dirty="0">
                <a:latin typeface="Monotype Corsiva" panose="03010101010201010101" pitchFamily="66" charset="0"/>
              </a:rPr>
              <a:t> племена </a:t>
            </a:r>
            <a:r>
              <a:rPr lang="ru-RU" dirty="0" err="1">
                <a:latin typeface="Monotype Corsiva" panose="03010101010201010101" pitchFamily="66" charset="0"/>
              </a:rPr>
              <a:t>були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доволі</a:t>
            </a:r>
            <a:r>
              <a:rPr lang="ru-RU" dirty="0">
                <a:latin typeface="Monotype Corsiva" panose="03010101010201010101" pitchFamily="66" charset="0"/>
              </a:rPr>
              <a:t> сильно </a:t>
            </a:r>
            <a:r>
              <a:rPr lang="ru-RU" dirty="0" err="1">
                <a:latin typeface="Monotype Corsiva" panose="03010101010201010101" pitchFamily="66" charset="0"/>
              </a:rPr>
              <a:t>розвинутими</a:t>
            </a:r>
            <a:r>
              <a:rPr lang="ru-RU" dirty="0">
                <a:latin typeface="Monotype Corsiva" panose="03010101010201010101" pitchFamily="66" charset="0"/>
              </a:rPr>
              <a:t> у культурному, </a:t>
            </a:r>
            <a:r>
              <a:rPr lang="ru-RU" dirty="0" err="1">
                <a:latin typeface="Monotype Corsiva" panose="03010101010201010101" pitchFamily="66" charset="0"/>
              </a:rPr>
              <a:t>соціальному</a:t>
            </a:r>
            <a:r>
              <a:rPr lang="ru-RU" dirty="0">
                <a:latin typeface="Monotype Corsiva" panose="03010101010201010101" pitchFamily="66" charset="0"/>
              </a:rPr>
              <a:t> та </a:t>
            </a:r>
            <a:r>
              <a:rPr lang="ru-RU" dirty="0" err="1">
                <a:latin typeface="Monotype Corsiva" panose="03010101010201010101" pitchFamily="66" charset="0"/>
              </a:rPr>
              <a:t>економічному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плані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враховуючи</a:t>
            </a:r>
            <a:r>
              <a:rPr lang="ru-RU" dirty="0">
                <a:latin typeface="Monotype Corsiva" panose="03010101010201010101" pitchFamily="66" charset="0"/>
              </a:rPr>
              <a:t> час у </a:t>
            </a:r>
            <a:r>
              <a:rPr lang="ru-RU" dirty="0" err="1">
                <a:latin typeface="Monotype Corsiva" panose="03010101010201010101" pitchFamily="66" charset="0"/>
              </a:rPr>
              <a:t>який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існували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трипільські</a:t>
            </a:r>
            <a:r>
              <a:rPr lang="ru-RU" dirty="0">
                <a:latin typeface="Monotype Corsiva" panose="03010101010201010101" pitchFamily="66" charset="0"/>
              </a:rPr>
              <a:t> племена.</a:t>
            </a:r>
          </a:p>
        </p:txBody>
      </p:sp>
      <p:pic>
        <p:nvPicPr>
          <p:cNvPr id="6146" name="Picture 2" descr="http://content.foto.mail.ru/mail/varudex/_blogs/i-1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868"/>
            <a:ext cx="756084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5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6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32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4536504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Виконали</a:t>
            </a:r>
            <a:r>
              <a:rPr lang="ru-RU" sz="2800" dirty="0" smtClean="0"/>
              <a:t> </a:t>
            </a:r>
            <a:r>
              <a:rPr lang="ru-RU" sz="2800" dirty="0" err="1" smtClean="0"/>
              <a:t>учениці</a:t>
            </a:r>
            <a:r>
              <a:rPr lang="ru-RU" sz="2800" dirty="0" smtClean="0"/>
              <a:t> 10 </a:t>
            </a:r>
            <a:r>
              <a:rPr lang="ru-RU" sz="2800" dirty="0" err="1" smtClean="0"/>
              <a:t>класу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Левіна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Вероніка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Бухарська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333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640960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>
                <a:latin typeface="Monotype Corsiva" panose="03010101010201010101" pitchFamily="66" charset="0"/>
              </a:rPr>
              <a:t>Археологічна</a:t>
            </a:r>
            <a:r>
              <a:rPr lang="ru-RU" sz="3200" b="1" dirty="0">
                <a:latin typeface="Monotype Corsiva" panose="03010101010201010101" pitchFamily="66" charset="0"/>
              </a:rPr>
              <a:t> культура </a:t>
            </a:r>
            <a:r>
              <a:rPr lang="ru-RU" sz="3200" dirty="0">
                <a:latin typeface="Monotype Corsiva" panose="03010101010201010101" pitchFamily="66" charset="0"/>
              </a:rPr>
              <a:t>- таким </a:t>
            </a:r>
            <a:r>
              <a:rPr lang="ru-RU" sz="3200" dirty="0" err="1">
                <a:latin typeface="Monotype Corsiva" panose="03010101010201010101" pitchFamily="66" charset="0"/>
              </a:rPr>
              <a:t>поняттям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історики</a:t>
            </a:r>
            <a:r>
              <a:rPr lang="ru-RU" sz="3200" dirty="0">
                <a:latin typeface="Monotype Corsiva" panose="03010101010201010101" pitchFamily="66" charset="0"/>
              </a:rPr>
              <a:t> та археологи </a:t>
            </a:r>
            <a:r>
              <a:rPr lang="ru-RU" sz="3200" dirty="0" err="1">
                <a:latin typeface="Monotype Corsiva" panose="03010101010201010101" pitchFamily="66" charset="0"/>
              </a:rPr>
              <a:t>називають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згуртуван</a:t>
            </a:r>
            <a:r>
              <a:rPr lang="ru-RU" sz="3200" dirty="0" err="1">
                <a:latin typeface="Monotype Corsiva" panose="03010101010201010101" pitchFamily="66" charset="0"/>
              </a:rPr>
              <a:t>ня</a:t>
            </a:r>
            <a:r>
              <a:rPr lang="ru-RU" sz="3200" dirty="0">
                <a:latin typeface="Monotype Corsiva" panose="03010101010201010101" pitchFamily="66" charset="0"/>
              </a:rPr>
              <a:t> племен, </a:t>
            </a:r>
            <a:r>
              <a:rPr lang="ru-RU" sz="3200" dirty="0" err="1">
                <a:latin typeface="Monotype Corsiva" panose="03010101010201010101" pitchFamily="66" charset="0"/>
              </a:rPr>
              <a:t>які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ще</a:t>
            </a:r>
            <a:r>
              <a:rPr lang="ru-RU" sz="3200" dirty="0">
                <a:latin typeface="Monotype Corsiva" panose="03010101010201010101" pitchFamily="66" charset="0"/>
              </a:rPr>
              <a:t> не знали </a:t>
            </a:r>
            <a:r>
              <a:rPr lang="ru-RU" sz="3200" dirty="0" err="1">
                <a:latin typeface="Monotype Corsiva" panose="03010101010201010101" pitchFamily="66" charset="0"/>
              </a:rPr>
              <a:t>державності</a:t>
            </a:r>
            <a:r>
              <a:rPr lang="ru-RU" sz="3200" dirty="0">
                <a:latin typeface="Monotype Corsiva" panose="03010101010201010101" pitchFamily="66" charset="0"/>
              </a:rPr>
              <a:t>, але </a:t>
            </a:r>
            <a:r>
              <a:rPr lang="ru-RU" sz="3200" dirty="0" err="1">
                <a:latin typeface="Monotype Corsiva" panose="03010101010201010101" pitchFamily="66" charset="0"/>
              </a:rPr>
              <a:t>були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поєднані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господарчими</a:t>
            </a:r>
            <a:r>
              <a:rPr lang="ru-RU" sz="3200" dirty="0">
                <a:latin typeface="Monotype Corsiva" panose="03010101010201010101" pitchFamily="66" charset="0"/>
              </a:rPr>
              <a:t> та </a:t>
            </a:r>
            <a:r>
              <a:rPr lang="ru-RU" sz="3200" dirty="0" err="1">
                <a:latin typeface="Monotype Corsiva" panose="03010101010201010101" pitchFamily="66" charset="0"/>
              </a:rPr>
              <a:t>культурними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зв'язками</a:t>
            </a:r>
            <a:r>
              <a:rPr lang="ru-RU" sz="3200" dirty="0">
                <a:latin typeface="Monotype Corsiva" panose="03010101010201010101" pitchFamily="66" charset="0"/>
              </a:rPr>
              <a:t>. На </a:t>
            </a:r>
            <a:r>
              <a:rPr lang="ru-RU" sz="3200" dirty="0" err="1">
                <a:latin typeface="Monotype Corsiva" panose="03010101010201010101" pitchFamily="66" charset="0"/>
              </a:rPr>
              <a:t>території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певної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археологічної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культури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під</a:t>
            </a:r>
            <a:r>
              <a:rPr lang="ru-RU" sz="3200" dirty="0">
                <a:latin typeface="Monotype Corsiva" panose="03010101010201010101" pitchFamily="66" charset="0"/>
              </a:rPr>
              <a:t> час </a:t>
            </a:r>
            <a:r>
              <a:rPr lang="ru-RU" sz="3200" dirty="0" err="1">
                <a:latin typeface="Monotype Corsiva" panose="03010101010201010101" pitchFamily="66" charset="0"/>
              </a:rPr>
              <a:t>розкопок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знаходять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речові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пам'ятки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схожі</a:t>
            </a:r>
            <a:r>
              <a:rPr lang="ru-RU" sz="3200" dirty="0">
                <a:latin typeface="Monotype Corsiva" panose="03010101010201010101" pitchFamily="66" charset="0"/>
              </a:rPr>
              <a:t> одна на одну способом </a:t>
            </a:r>
            <a:r>
              <a:rPr lang="ru-RU" sz="3200" dirty="0" err="1">
                <a:latin typeface="Monotype Corsiva" panose="03010101010201010101" pitchFamily="66" charset="0"/>
              </a:rPr>
              <a:t>виготовлення</a:t>
            </a:r>
            <a:r>
              <a:rPr lang="ru-RU" sz="3200" dirty="0">
                <a:latin typeface="Monotype Corsiva" panose="03010101010201010101" pitchFamily="66" charset="0"/>
              </a:rPr>
              <a:t> та </a:t>
            </a:r>
            <a:r>
              <a:rPr lang="ru-RU" sz="3200" dirty="0" err="1">
                <a:latin typeface="Monotype Corsiva" panose="03010101010201010101" pitchFamily="66" charset="0"/>
              </a:rPr>
              <a:t>оформленням</a:t>
            </a:r>
            <a:r>
              <a:rPr lang="ru-RU" sz="3200" dirty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Археологічна</a:t>
            </a:r>
            <a:r>
              <a:rPr lang="ru-RU" sz="3200" dirty="0">
                <a:latin typeface="Monotype Corsiva" panose="03010101010201010101" pitchFamily="66" charset="0"/>
              </a:rPr>
              <a:t> культура </a:t>
            </a:r>
            <a:r>
              <a:rPr lang="ru-RU" sz="3200" dirty="0" err="1">
                <a:latin typeface="Monotype Corsiva" panose="03010101010201010101" pitchFamily="66" charset="0"/>
              </a:rPr>
              <a:t>має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визначену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територію</a:t>
            </a:r>
            <a:r>
              <a:rPr lang="ru-RU" sz="3200" dirty="0">
                <a:latin typeface="Monotype Corsiva" panose="03010101010201010101" pitchFamily="66" charset="0"/>
              </a:rPr>
              <a:t> та час </a:t>
            </a:r>
            <a:r>
              <a:rPr lang="ru-RU" sz="3200" dirty="0" err="1">
                <a:latin typeface="Monotype Corsiva" panose="03010101010201010101" pitchFamily="66" charset="0"/>
              </a:rPr>
              <a:t>існування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8" y="188640"/>
            <a:ext cx="835292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560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88640"/>
            <a:ext cx="8640959" cy="4276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Monotype Corsiva" panose="03010101010201010101" pitchFamily="66" charset="0"/>
              </a:rPr>
              <a:t>У 1893 р. </a:t>
            </a:r>
            <a:r>
              <a:rPr lang="ru-RU" sz="2800" dirty="0" err="1">
                <a:latin typeface="Monotype Corsiva" panose="03010101010201010101" pitchFamily="66" charset="0"/>
              </a:rPr>
              <a:t>експедиція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археологів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якою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керував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Вікентій</a:t>
            </a:r>
            <a:r>
              <a:rPr lang="ru-RU" sz="2800" dirty="0">
                <a:latin typeface="Monotype Corsiva" panose="03010101010201010101" pitchFamily="66" charset="0"/>
              </a:rPr>
              <a:t> Хвойка, </a:t>
            </a:r>
            <a:r>
              <a:rPr lang="ru-RU" sz="2800" dirty="0" err="1">
                <a:latin typeface="Monotype Corsiva" panose="03010101010201010101" pitchFamily="66" charset="0"/>
              </a:rPr>
              <a:t>уперше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знайшла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сліди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поселення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цих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трударів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поблизу</a:t>
            </a:r>
            <a:r>
              <a:rPr lang="ru-RU" sz="2800" dirty="0">
                <a:latin typeface="Monotype Corsiva" panose="03010101010201010101" pitchFamily="66" charset="0"/>
              </a:rPr>
              <a:t> села </a:t>
            </a:r>
            <a:r>
              <a:rPr lang="ru-RU" sz="2800" dirty="0" err="1">
                <a:latin typeface="Monotype Corsiva" panose="03010101010201010101" pitchFamily="66" charset="0"/>
              </a:rPr>
              <a:t>Трипілля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Обухівського</a:t>
            </a:r>
            <a:r>
              <a:rPr lang="ru-RU" sz="2800" dirty="0">
                <a:latin typeface="Monotype Corsiva" panose="03010101010201010101" pitchFamily="66" charset="0"/>
              </a:rPr>
              <a:t> району,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Київщині</a:t>
            </a:r>
            <a:r>
              <a:rPr lang="ru-RU" sz="2800" dirty="0">
                <a:latin typeface="Monotype Corsiva" panose="03010101010201010101" pitchFamily="66" charset="0"/>
              </a:rPr>
              <a:t>. За </a:t>
            </a:r>
            <a:r>
              <a:rPr lang="ru-RU" sz="2800" dirty="0" err="1">
                <a:latin typeface="Monotype Corsiva" panose="03010101010201010101" pitchFamily="66" charset="0"/>
              </a:rPr>
              <a:t>науковою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традицією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цю</a:t>
            </a:r>
            <a:r>
              <a:rPr lang="ru-RU" sz="2800" dirty="0">
                <a:latin typeface="Monotype Corsiva" panose="03010101010201010101" pitchFamily="66" charset="0"/>
              </a:rPr>
              <a:t> культуру назвали </a:t>
            </a:r>
            <a:r>
              <a:rPr lang="ru-RU" sz="2800" dirty="0" err="1">
                <a:latin typeface="Monotype Corsiva" panose="03010101010201010101" pitchFamily="66" charset="0"/>
              </a:rPr>
              <a:t>трипільською</a:t>
            </a:r>
            <a:r>
              <a:rPr lang="ru-RU" sz="2800" dirty="0">
                <a:latin typeface="Monotype Corsiva" panose="03010101010201010101" pitchFamily="66" charset="0"/>
              </a:rPr>
              <a:t> за </a:t>
            </a:r>
            <a:r>
              <a:rPr lang="ru-RU" sz="2800" dirty="0" err="1">
                <a:latin typeface="Monotype Corsiva" panose="03010101010201010101" pitchFamily="66" charset="0"/>
              </a:rPr>
              <a:t>місцем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першої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знахідки</a:t>
            </a:r>
            <a:r>
              <a:rPr lang="ru-RU" sz="2800" dirty="0">
                <a:latin typeface="Monotype Corsiva" panose="03010101010201010101" pitchFamily="66" charset="0"/>
              </a:rPr>
              <a:t>. Час </a:t>
            </a:r>
            <a:r>
              <a:rPr lang="ru-RU" sz="2800" dirty="0" err="1">
                <a:latin typeface="Monotype Corsiva" panose="03010101010201010101" pitchFamily="66" charset="0"/>
              </a:rPr>
              <a:t>її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існування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припадає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період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від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en-US" sz="2800" dirty="0">
                <a:latin typeface="Monotype Corsiva" panose="03010101010201010101" pitchFamily="66" charset="0"/>
              </a:rPr>
              <a:t>IV </a:t>
            </a:r>
            <a:r>
              <a:rPr lang="ru-RU" sz="2800" dirty="0">
                <a:latin typeface="Monotype Corsiva" panose="03010101010201010101" pitchFamily="66" charset="0"/>
              </a:rPr>
              <a:t>до </a:t>
            </a:r>
            <a:r>
              <a:rPr lang="ru-RU" sz="2800" dirty="0" err="1">
                <a:latin typeface="Monotype Corsiva" panose="03010101010201010101" pitchFamily="66" charset="0"/>
              </a:rPr>
              <a:t>середини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en-US" sz="2800" dirty="0">
                <a:latin typeface="Monotype Corsiva" panose="03010101010201010101" pitchFamily="66" charset="0"/>
              </a:rPr>
              <a:t>II </a:t>
            </a:r>
            <a:r>
              <a:rPr lang="ru-RU" sz="2800" dirty="0">
                <a:latin typeface="Monotype Corsiva" panose="03010101010201010101" pitchFamily="66" charset="0"/>
              </a:rPr>
              <a:t>тис. до н. е. 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 err="1">
                <a:latin typeface="Monotype Corsiva" panose="03010101010201010101" pitchFamily="66" charset="0"/>
              </a:rPr>
              <a:t>Історики</a:t>
            </a:r>
            <a:r>
              <a:rPr lang="ru-RU" sz="2800" dirty="0">
                <a:latin typeface="Monotype Corsiva" panose="03010101010201010101" pitchFamily="66" charset="0"/>
              </a:rPr>
              <a:t> не </a:t>
            </a:r>
            <a:r>
              <a:rPr lang="ru-RU" sz="2800" dirty="0" err="1">
                <a:latin typeface="Monotype Corsiva" panose="03010101010201010101" pitchFamily="66" charset="0"/>
              </a:rPr>
              <a:t>можуть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пояснити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витоки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цієї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культури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Одні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вважають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— </a:t>
            </a:r>
            <a:r>
              <a:rPr lang="ru-RU" sz="2800" dirty="0" err="1"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місцеві</a:t>
            </a:r>
            <a:r>
              <a:rPr lang="ru-RU" sz="2800" dirty="0">
                <a:latin typeface="Monotype Corsiva" panose="03010101010201010101" pitchFamily="66" charset="0"/>
              </a:rPr>
              <a:t> племена </a:t>
            </a:r>
            <a:r>
              <a:rPr lang="ru-RU" sz="2800" dirty="0" err="1">
                <a:latin typeface="Monotype Corsiva" panose="03010101010201010101" pitchFamily="66" charset="0"/>
              </a:rPr>
              <a:t>хліборобів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скотарів</a:t>
            </a:r>
            <a:r>
              <a:rPr lang="ru-RU" sz="2800" dirty="0">
                <a:latin typeface="Monotype Corsiva" panose="03010101010201010101" pitchFamily="66" charset="0"/>
              </a:rPr>
              <a:t> — </a:t>
            </a:r>
            <a:r>
              <a:rPr lang="ru-RU" sz="2800" dirty="0" err="1">
                <a:latin typeface="Monotype Corsiva" panose="03010101010201010101" pitchFamily="66" charset="0"/>
              </a:rPr>
              <a:t>Наддніпрянщини</a:t>
            </a:r>
            <a:r>
              <a:rPr lang="ru-RU" sz="2800" dirty="0"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latin typeface="Monotype Corsiva" panose="03010101010201010101" pitchFamily="66" charset="0"/>
              </a:rPr>
              <a:t>Наддністрянщини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інші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стверджують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прийшли</a:t>
            </a:r>
            <a:r>
              <a:rPr lang="ru-RU" sz="2800" dirty="0">
                <a:latin typeface="Monotype Corsiva" panose="03010101010201010101" pitchFamily="66" charset="0"/>
              </a:rPr>
              <a:t> до нас </a:t>
            </a:r>
            <a:r>
              <a:rPr lang="ru-RU" sz="2800" dirty="0" err="1">
                <a:latin typeface="Monotype Corsiva" panose="03010101010201010101" pitchFamily="66" charset="0"/>
              </a:rPr>
              <a:t>із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Молдови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чи</a:t>
            </a:r>
            <a:r>
              <a:rPr lang="ru-RU" sz="2800" dirty="0">
                <a:latin typeface="Monotype Corsiva" panose="03010101010201010101" pitchFamily="66" charset="0"/>
              </a:rPr>
              <a:t> Балкан. </a:t>
            </a:r>
            <a:r>
              <a:rPr lang="ru-RU" sz="2800" dirty="0" err="1">
                <a:latin typeface="Monotype Corsiva" panose="03010101010201010101" pitchFamily="66" charset="0"/>
              </a:rPr>
              <a:t>Треті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доводять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носіями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культури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кілька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народів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6638925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latin typeface="Monotype Corsiva" panose="03010101010201010101" pitchFamily="66" charset="0"/>
              </a:rPr>
              <a:t>Чисельність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постійно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зростала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оскільки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землеробство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забезпечувало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їх</a:t>
            </a:r>
            <a:r>
              <a:rPr lang="ru-RU" sz="2800" dirty="0">
                <a:latin typeface="Monotype Corsiva" panose="03010101010201010101" pitchFamily="66" charset="0"/>
              </a:rPr>
              <a:t> продуктами </a:t>
            </a:r>
            <a:r>
              <a:rPr lang="ru-RU" sz="2800" dirty="0" err="1">
                <a:latin typeface="Monotype Corsiva" panose="03010101010201010101" pitchFamily="66" charset="0"/>
              </a:rPr>
              <a:t>харчування</a:t>
            </a:r>
            <a:r>
              <a:rPr lang="ru-RU" sz="2800" dirty="0">
                <a:latin typeface="Monotype Corsiva" panose="03010101010201010101" pitchFamily="66" charset="0"/>
              </a:rPr>
              <a:t> в </a:t>
            </a:r>
            <a:r>
              <a:rPr lang="ru-RU" sz="2800" dirty="0" err="1">
                <a:latin typeface="Monotype Corsiva" panose="03010101010201010101" pitchFamily="66" charset="0"/>
              </a:rPr>
              <a:t>достатній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кількості</a:t>
            </a:r>
            <a:r>
              <a:rPr lang="ru-RU" sz="2800" dirty="0">
                <a:latin typeface="Monotype Corsiva" panose="03010101010201010101" pitchFamily="66" charset="0"/>
              </a:rPr>
              <a:t>. Тому в III тис. до н. є. </a:t>
            </a:r>
            <a:r>
              <a:rPr lang="ru-RU" sz="2800" dirty="0" err="1">
                <a:latin typeface="Monotype Corsiva" panose="03010101010201010101" pitchFamily="66" charset="0"/>
              </a:rPr>
              <a:t>збільшується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територія</a:t>
            </a:r>
            <a:r>
              <a:rPr lang="ru-RU" sz="2800" dirty="0">
                <a:latin typeface="Monotype Corsiva" panose="03010101010201010101" pitchFamily="66" charset="0"/>
              </a:rPr>
              <a:t>, на </a:t>
            </a:r>
            <a:r>
              <a:rPr lang="ru-RU" sz="2800" dirty="0" err="1">
                <a:latin typeface="Monotype Corsiva" panose="03010101010201010101" pitchFamily="66" charset="0"/>
              </a:rPr>
              <a:t>якій</a:t>
            </a:r>
            <a:r>
              <a:rPr lang="ru-RU" sz="2800" dirty="0">
                <a:latin typeface="Monotype Corsiva" panose="03010101010201010101" pitchFamily="66" charset="0"/>
              </a:rPr>
              <a:t> вони мешкали. </a:t>
            </a:r>
            <a:r>
              <a:rPr lang="ru-RU" sz="2800" dirty="0" err="1">
                <a:latin typeface="Monotype Corsiva" panose="03010101010201010101" pitchFamily="66" charset="0"/>
              </a:rPr>
              <a:t>Зростають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розміри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окремих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поселень</a:t>
            </a:r>
            <a:r>
              <a:rPr lang="ru-RU" sz="2800" dirty="0">
                <a:latin typeface="Monotype Corsiva" panose="03010101010201010101" pitchFamily="66" charset="0"/>
              </a:rPr>
              <a:t>. Вони </a:t>
            </a:r>
            <a:r>
              <a:rPr lang="ru-RU" sz="2800" dirty="0" err="1">
                <a:latin typeface="Monotype Corsiva" panose="03010101010201010101" pitchFamily="66" charset="0"/>
              </a:rPr>
              <a:t>сягають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площі</a:t>
            </a:r>
            <a:r>
              <a:rPr lang="ru-RU" sz="2800" dirty="0">
                <a:latin typeface="Monotype Corsiva" panose="03010101010201010101" pitchFamily="66" charset="0"/>
              </a:rPr>
              <a:t> 250-400 га, </a:t>
            </a:r>
            <a:r>
              <a:rPr lang="ru-RU" sz="2800" dirty="0" err="1">
                <a:latin typeface="Monotype Corsiva" panose="03010101010201010101" pitchFamily="66" charset="0"/>
              </a:rPr>
              <a:t>тобто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стають</a:t>
            </a:r>
            <a:r>
              <a:rPr lang="ru-RU" sz="2800" dirty="0">
                <a:latin typeface="Monotype Corsiva" panose="03010101010201010101" pitchFamily="66" charset="0"/>
              </a:rPr>
              <a:t> схожими за </a:t>
            </a:r>
            <a:r>
              <a:rPr lang="ru-RU" sz="2800" dirty="0" err="1">
                <a:latin typeface="Monotype Corsiva" panose="03010101010201010101" pitchFamily="66" charset="0"/>
              </a:rPr>
              <a:t>своїми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розмірами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міста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 err="1">
                <a:latin typeface="Monotype Corsiva" panose="03010101010201010101" pitchFamily="66" charset="0"/>
              </a:rPr>
              <a:t>Відомо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окремі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невеликі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поселення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гуртувалися</a:t>
            </a:r>
            <a:r>
              <a:rPr lang="ru-RU" sz="2800" dirty="0">
                <a:latin typeface="Monotype Corsiva" panose="03010101010201010101" pitchFamily="66" charset="0"/>
              </a:rPr>
              <a:t>, як правило, </a:t>
            </a:r>
            <a:r>
              <a:rPr lang="ru-RU" sz="2800" dirty="0" err="1">
                <a:latin typeface="Monotype Corsiva" panose="03010101010201010101" pitchFamily="66" charset="0"/>
              </a:rPr>
              <a:t>навколо</a:t>
            </a:r>
            <a:r>
              <a:rPr lang="ru-RU" sz="2800" dirty="0">
                <a:latin typeface="Monotype Corsiva" panose="03010101010201010101" pitchFamily="66" charset="0"/>
              </a:rPr>
              <a:t> одного великого.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Господарство,побут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і </a:t>
            </a: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духовне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життя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носіїв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трипільської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культури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531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311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856983" cy="655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Monotype Corsiva" panose="03010101010201010101" pitchFamily="66" charset="0"/>
              </a:rPr>
              <a:t>Самі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поселення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мали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незвичайне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планування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Вулиці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утворювали</a:t>
            </a:r>
            <a:r>
              <a:rPr lang="ru-RU" sz="2800" dirty="0">
                <a:latin typeface="Monotype Corsiva" panose="03010101010201010101" pitchFamily="66" charset="0"/>
              </a:rPr>
              <a:t> форму </a:t>
            </a:r>
            <a:r>
              <a:rPr lang="ru-RU" sz="2800" dirty="0" err="1">
                <a:latin typeface="Monotype Corsiva" panose="03010101010201010101" pitchFamily="66" charset="0"/>
              </a:rPr>
              <a:t>кілець</a:t>
            </a:r>
            <a:r>
              <a:rPr lang="ru-RU" sz="2800" dirty="0">
                <a:latin typeface="Monotype Corsiva" panose="03010101010201010101" pitchFamily="66" charset="0"/>
              </a:rPr>
              <a:t>, одна </a:t>
            </a:r>
            <a:r>
              <a:rPr lang="ru-RU" sz="2800" dirty="0" err="1">
                <a:latin typeface="Monotype Corsiva" panose="03010101010201010101" pitchFamily="66" charset="0"/>
              </a:rPr>
              <a:t>всередині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іншої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Від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центральної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площі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вулиці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також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розходилися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променями</a:t>
            </a:r>
            <a:r>
              <a:rPr lang="ru-RU" sz="2800" dirty="0">
                <a:latin typeface="Monotype Corsiva" panose="03010101010201010101" pitchFamily="66" charset="0"/>
              </a:rPr>
              <a:t>. У </a:t>
            </a:r>
            <a:r>
              <a:rPr lang="ru-RU" sz="2800" dirty="0" err="1">
                <a:latin typeface="Monotype Corsiva" panose="03010101010201010101" pitchFamily="66" charset="0"/>
              </a:rPr>
              <a:t>середині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en-US" sz="2800" dirty="0">
                <a:latin typeface="Monotype Corsiva" panose="03010101010201010101" pitchFamily="66" charset="0"/>
              </a:rPr>
              <a:t>II </a:t>
            </a:r>
            <a:r>
              <a:rPr lang="ru-RU" sz="2800" dirty="0">
                <a:latin typeface="Monotype Corsiva" panose="03010101010201010101" pitchFamily="66" charset="0"/>
              </a:rPr>
              <a:t>тис. до н. є. </a:t>
            </a:r>
            <a:r>
              <a:rPr lang="ru-RU" sz="2800" dirty="0" err="1">
                <a:latin typeface="Monotype Corsiva" panose="03010101010201010101" pitchFamily="66" charset="0"/>
              </a:rPr>
              <a:t>такі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поселення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оточені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захисними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укріпленнями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Поселення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починають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будувати</a:t>
            </a:r>
            <a:r>
              <a:rPr lang="ru-RU" sz="2800" dirty="0">
                <a:latin typeface="Monotype Corsiva" panose="03010101010201010101" pitchFamily="66" charset="0"/>
              </a:rPr>
              <a:t> у </a:t>
            </a:r>
            <a:r>
              <a:rPr lang="ru-RU" sz="2800" dirty="0" err="1">
                <a:latin typeface="Monotype Corsiva" panose="03010101010201010101" pitchFamily="66" charset="0"/>
              </a:rPr>
              <a:t>важкодоступних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місцях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Monotype Corsiva" panose="03010101010201010101" pitchFamily="66" charset="0"/>
              </a:rPr>
              <a:t>Житла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розміщували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кількома</a:t>
            </a:r>
            <a:r>
              <a:rPr lang="ru-RU" sz="2800" dirty="0">
                <a:latin typeface="Monotype Corsiva" panose="03010101010201010101" pitchFamily="66" charset="0"/>
              </a:rPr>
              <a:t> колами </a:t>
            </a:r>
            <a:r>
              <a:rPr lang="ru-RU" sz="2800" dirty="0" err="1">
                <a:latin typeface="Monotype Corsiva" panose="03010101010201010101" pitchFamily="66" charset="0"/>
              </a:rPr>
              <a:t>навколо</a:t>
            </a:r>
            <a:r>
              <a:rPr lang="ru-RU" sz="2800" dirty="0">
                <a:latin typeface="Monotype Corsiva" panose="03010101010201010101" pitchFamily="66" charset="0"/>
              </a:rPr>
              <a:t> великого майдану. </a:t>
            </a:r>
            <a:r>
              <a:rPr lang="ru-RU" sz="2800" dirty="0" err="1">
                <a:latin typeface="Monotype Corsiva" panose="03010101010201010101" pitchFamily="66" charset="0"/>
              </a:rPr>
              <a:t>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майдани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використовували</a:t>
            </a:r>
            <a:r>
              <a:rPr lang="ru-RU" sz="2800" dirty="0">
                <a:latin typeface="Monotype Corsiva" panose="03010101010201010101" pitchFamily="66" charset="0"/>
              </a:rPr>
              <a:t> як загони для </a:t>
            </a:r>
            <a:r>
              <a:rPr lang="ru-RU" sz="2800" dirty="0" err="1">
                <a:latin typeface="Monotype Corsiva" panose="03010101010201010101" pitchFamily="66" charset="0"/>
              </a:rPr>
              <a:t>худоби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Стіни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приміщень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будували</a:t>
            </a:r>
            <a:r>
              <a:rPr lang="ru-RU" sz="2800" dirty="0">
                <a:latin typeface="Monotype Corsiva" panose="03010101010201010101" pitchFamily="66" charset="0"/>
              </a:rPr>
              <a:t> з плетеного </a:t>
            </a:r>
            <a:r>
              <a:rPr lang="ru-RU" sz="2800" dirty="0" err="1">
                <a:latin typeface="Monotype Corsiva" panose="03010101010201010101" pitchFamily="66" charset="0"/>
              </a:rPr>
              <a:t>верболозу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який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потім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обмазували</a:t>
            </a:r>
            <a:r>
              <a:rPr lang="ru-RU" sz="2800" dirty="0">
                <a:latin typeface="Monotype Corsiva" panose="03010101010201010101" pitchFamily="66" charset="0"/>
              </a:rPr>
              <a:t> глиною. </a:t>
            </a:r>
            <a:r>
              <a:rPr lang="ru-RU" sz="2800" dirty="0" err="1">
                <a:latin typeface="Monotype Corsiva" panose="03010101010201010101" pitchFamily="66" charset="0"/>
              </a:rPr>
              <a:t>Цікаво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була</a:t>
            </a:r>
            <a:r>
              <a:rPr lang="ru-RU" sz="2800" dirty="0">
                <a:latin typeface="Monotype Corsiva" panose="03010101010201010101" pitchFamily="66" charset="0"/>
              </a:rPr>
              <a:t> настелена </a:t>
            </a:r>
            <a:r>
              <a:rPr lang="ru-RU" sz="2800" dirty="0" err="1">
                <a:latin typeface="Monotype Corsiva" panose="03010101010201010101" pitchFamily="66" charset="0"/>
              </a:rPr>
              <a:t>підлога</a:t>
            </a:r>
            <a:r>
              <a:rPr lang="ru-RU" sz="2800" dirty="0">
                <a:latin typeface="Monotype Corsiva" panose="03010101010201010101" pitchFamily="66" charset="0"/>
              </a:rPr>
              <a:t> — на низ клали дерев </a:t>
            </a:r>
            <a:r>
              <a:rPr lang="ru-RU" sz="2800" dirty="0" err="1">
                <a:latin typeface="Monotype Corsiva" panose="03010101010201010101" pitchFamily="66" charset="0"/>
              </a:rPr>
              <a:t>янии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поміст</a:t>
            </a:r>
            <a:r>
              <a:rPr lang="ru-RU" sz="2800" dirty="0">
                <a:latin typeface="Monotype Corsiva" panose="03010101010201010101" pitchFamily="66" charset="0"/>
              </a:rPr>
              <a:t>, а </a:t>
            </a:r>
            <a:r>
              <a:rPr lang="ru-RU" sz="2800" dirty="0" err="1">
                <a:latin typeface="Monotype Corsiva" panose="03010101010201010101" pitchFamily="66" charset="0"/>
              </a:rPr>
              <a:t>зверху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вкривали</a:t>
            </a:r>
            <a:r>
              <a:rPr lang="ru-RU" sz="2800" dirty="0">
                <a:latin typeface="Monotype Corsiva" panose="03010101010201010101" pitchFamily="66" charset="0"/>
              </a:rPr>
              <a:t> глиною. </a:t>
            </a:r>
            <a:r>
              <a:rPr lang="ru-RU" sz="2800" dirty="0" err="1">
                <a:latin typeface="Monotype Corsiva" panose="03010101010201010101" pitchFamily="66" charset="0"/>
              </a:rPr>
              <a:t>Дах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двосхилий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покритий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солом'яними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або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очеретяними</a:t>
            </a:r>
            <a:r>
              <a:rPr lang="ru-RU" sz="2800" dirty="0">
                <a:latin typeface="Monotype Corsiva" panose="03010101010201010101" pitchFamily="66" charset="0"/>
              </a:rPr>
              <a:t> снопами. </a:t>
            </a:r>
            <a:r>
              <a:rPr lang="ru-RU" sz="2800" dirty="0" err="1">
                <a:latin typeface="Monotype Corsiva" panose="03010101010201010101" pitchFamily="66" charset="0"/>
              </a:rPr>
              <a:t>Такі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житла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мали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невеликі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округлі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вікна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89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8784976" cy="655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06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На </a:t>
            </a:r>
            <a:r>
              <a:rPr lang="ru-RU" sz="2800" dirty="0" err="1">
                <a:latin typeface="Monotype Corsiva" panose="03010101010201010101" pitchFamily="66" charset="0"/>
              </a:rPr>
              <a:t>сьогодні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знайдено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сліди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близько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кількохсот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поселень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Тепер</a:t>
            </a:r>
            <a:r>
              <a:rPr lang="ru-RU" sz="2800" dirty="0">
                <a:latin typeface="Monotype Corsiva" panose="03010101010201010101" pitchFamily="66" charset="0"/>
              </a:rPr>
              <a:t> ми </a:t>
            </a:r>
            <a:r>
              <a:rPr lang="ru-RU" sz="2800" dirty="0" err="1">
                <a:latin typeface="Monotype Corsiva" panose="03010101010201010101" pitchFamily="66" charset="0"/>
              </a:rPr>
              <a:t>знаємо</a:t>
            </a:r>
            <a:r>
              <a:rPr lang="ru-RU" sz="2800" dirty="0">
                <a:latin typeface="Monotype Corsiva" panose="03010101010201010101" pitchFamily="66" charset="0"/>
              </a:rPr>
              <a:t> про </a:t>
            </a:r>
            <a:r>
              <a:rPr lang="ru-RU" sz="2800" dirty="0" err="1">
                <a:latin typeface="Monotype Corsiva" panose="03010101010201010101" pitchFamily="66" charset="0"/>
              </a:rPr>
              <a:t>такі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поселення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трипільців</a:t>
            </a:r>
            <a:r>
              <a:rPr lang="ru-RU" sz="2800" dirty="0">
                <a:latin typeface="Monotype Corsiva" panose="03010101010201010101" pitchFamily="66" charset="0"/>
              </a:rPr>
              <a:t>, як </a:t>
            </a:r>
            <a:r>
              <a:rPr lang="ru-RU" sz="2800" dirty="0" err="1">
                <a:latin typeface="Monotype Corsiva" panose="03010101010201010101" pitchFamily="66" charset="0"/>
              </a:rPr>
              <a:t>Майданецьке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Доброводи</a:t>
            </a:r>
            <a:r>
              <a:rPr lang="ru-RU" sz="2800" dirty="0">
                <a:latin typeface="Monotype Corsiva" panose="03010101010201010101" pitchFamily="66" charset="0"/>
              </a:rPr>
              <a:t>, Тальянки </a:t>
            </a:r>
            <a:r>
              <a:rPr lang="ru-RU" sz="2800" dirty="0" err="1">
                <a:latin typeface="Monotype Corsiva" panose="03010101010201010101" pitchFamily="66" charset="0"/>
              </a:rPr>
              <a:t>тощо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сучасні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назви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поселень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біля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яких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знайдено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пам'ятки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трипільців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Деякі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міста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існували</a:t>
            </a:r>
            <a:r>
              <a:rPr lang="ru-RU" sz="2800" dirty="0">
                <a:latin typeface="Monotype Corsiva" panose="03010101010201010101" pitchFamily="66" charset="0"/>
              </a:rPr>
              <a:t> до 80 </a:t>
            </a:r>
            <a:r>
              <a:rPr lang="ru-RU" sz="2800" dirty="0" err="1">
                <a:latin typeface="Monotype Corsiva" panose="03010101010201010101" pitchFamily="66" charset="0"/>
              </a:rPr>
              <a:t>років</a:t>
            </a:r>
            <a:r>
              <a:rPr lang="ru-RU" sz="2800" dirty="0">
                <a:latin typeface="Monotype Corsiva" panose="03010101010201010101" pitchFamily="66" charset="0"/>
              </a:rPr>
              <a:t>, а </a:t>
            </a:r>
            <a:r>
              <a:rPr lang="ru-RU" sz="2800" dirty="0" err="1">
                <a:latin typeface="Monotype Corsiva" panose="03010101010201010101" pitchFamily="66" charset="0"/>
              </a:rPr>
              <a:t>потім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спалювали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старі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будинки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будували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нові</a:t>
            </a:r>
            <a:r>
              <a:rPr lang="ru-RU" sz="2800" dirty="0">
                <a:latin typeface="Monotype Corsiva" panose="03010101010201010101" pitchFamily="66" charset="0"/>
              </a:rPr>
              <a:t>. Як </a:t>
            </a:r>
            <a:r>
              <a:rPr lang="ru-RU" sz="2800" dirty="0" err="1">
                <a:latin typeface="Monotype Corsiva" panose="03010101010201010101" pitchFamily="66" charset="0"/>
              </a:rPr>
              <a:t>відомо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не </a:t>
            </a:r>
            <a:r>
              <a:rPr lang="ru-RU" sz="2800" dirty="0" err="1">
                <a:latin typeface="Monotype Corsiva" panose="03010101010201010101" pitchFamily="66" charset="0"/>
              </a:rPr>
              <a:t>були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войовничим</a:t>
            </a:r>
            <a:r>
              <a:rPr lang="ru-RU" sz="2800" dirty="0">
                <a:latin typeface="Monotype Corsiva" panose="03010101010201010101" pitchFamily="66" charset="0"/>
              </a:rPr>
              <a:t> народом. Напевно, </a:t>
            </a:r>
            <a:r>
              <a:rPr lang="ru-RU" sz="2800" dirty="0" err="1">
                <a:latin typeface="Monotype Corsiva" panose="03010101010201010101" pitchFamily="66" charset="0"/>
              </a:rPr>
              <a:t>їм</a:t>
            </a:r>
            <a:r>
              <a:rPr lang="ru-RU" sz="2800" dirty="0">
                <a:latin typeface="Monotype Corsiva" panose="03010101010201010101" pitchFamily="66" charset="0"/>
              </a:rPr>
              <a:t> самим стали </a:t>
            </a:r>
            <a:r>
              <a:rPr lang="ru-RU" sz="2800" dirty="0" err="1">
                <a:latin typeface="Monotype Corsiva" panose="03010101010201010101" pitchFamily="66" charset="0"/>
              </a:rPr>
              <a:t>загрожувати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войовничі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сусіди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вміли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виготовляти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знаряддя</a:t>
            </a:r>
            <a:r>
              <a:rPr lang="ru-RU" sz="2800" dirty="0">
                <a:latin typeface="Monotype Corsiva" panose="03010101010201010101" pitchFamily="66" charset="0"/>
              </a:rPr>
              <a:t> не </a:t>
            </a:r>
            <a:r>
              <a:rPr lang="ru-RU" sz="2800" dirty="0" err="1">
                <a:latin typeface="Monotype Corsiva" panose="03010101010201010101" pitchFamily="66" charset="0"/>
              </a:rPr>
              <a:t>лише</a:t>
            </a:r>
            <a:r>
              <a:rPr lang="ru-RU" sz="2800" dirty="0">
                <a:latin typeface="Monotype Corsiva" panose="03010101010201010101" pitchFamily="66" charset="0"/>
              </a:rPr>
              <a:t> з </a:t>
            </a:r>
            <a:r>
              <a:rPr lang="ru-RU" sz="2800" dirty="0" err="1">
                <a:latin typeface="Monotype Corsiva" panose="03010101010201010101" pitchFamily="66" charset="0"/>
              </a:rPr>
              <a:t>каменя</a:t>
            </a:r>
            <a:r>
              <a:rPr lang="ru-RU" sz="2800" dirty="0">
                <a:latin typeface="Monotype Corsiva" panose="03010101010201010101" pitchFamily="66" charset="0"/>
              </a:rPr>
              <a:t>, а й з </a:t>
            </a:r>
            <a:r>
              <a:rPr lang="ru-RU" sz="2800" dirty="0" err="1">
                <a:latin typeface="Monotype Corsiva" panose="03010101010201010101" pitchFamily="66" charset="0"/>
              </a:rPr>
              <a:t>міді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які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побутували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одночасно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Це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було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типовим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явищем</a:t>
            </a:r>
            <a:r>
              <a:rPr lang="ru-RU" sz="2800" dirty="0">
                <a:latin typeface="Monotype Corsiva" panose="03010101010201010101" pitchFamily="66" charset="0"/>
              </a:rPr>
              <a:t> для </a:t>
            </a:r>
            <a:r>
              <a:rPr lang="ru-RU" sz="2800" dirty="0" err="1">
                <a:latin typeface="Monotype Corsiva" panose="03010101010201010101" pitchFamily="66" charset="0"/>
              </a:rPr>
              <a:t>середини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неоліту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Відомо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крім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великої</a:t>
            </a:r>
            <a:r>
              <a:rPr lang="ru-RU" sz="2800" dirty="0"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latin typeface="Monotype Corsiva" panose="03010101010201010101" pitchFamily="66" charset="0"/>
              </a:rPr>
              <a:t>малої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рогатої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худоби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почали </a:t>
            </a:r>
            <a:r>
              <a:rPr lang="ru-RU" sz="2800" dirty="0" err="1">
                <a:latin typeface="Monotype Corsiva" panose="03010101010201010101" pitchFamily="66" charset="0"/>
              </a:rPr>
              <a:t>розводити</a:t>
            </a:r>
            <a:r>
              <a:rPr lang="ru-RU" sz="2800" dirty="0">
                <a:latin typeface="Monotype Corsiva" panose="03010101010201010101" pitchFamily="66" charset="0"/>
              </a:rPr>
              <a:t> коней. </a:t>
            </a:r>
          </a:p>
          <a:p>
            <a:pPr marL="0" indent="0">
              <a:buNone/>
            </a:pPr>
            <a:r>
              <a:rPr lang="ru-RU" sz="2800" dirty="0" err="1">
                <a:latin typeface="Monotype Corsiva" panose="03010101010201010101" pitchFamily="66" charset="0"/>
              </a:rPr>
              <a:t>Археологічні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дослідження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надали</a:t>
            </a:r>
            <a:r>
              <a:rPr lang="ru-RU" sz="2800" dirty="0">
                <a:latin typeface="Monotype Corsiva" panose="03010101010201010101" pitchFamily="66" charset="0"/>
              </a:rPr>
              <a:t> в руки </a:t>
            </a:r>
            <a:r>
              <a:rPr lang="ru-RU" sz="2800" dirty="0" err="1">
                <a:latin typeface="Monotype Corsiva" panose="03010101010201010101" pitchFamily="66" charset="0"/>
              </a:rPr>
              <a:t>істориків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численні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зразки</a:t>
            </a:r>
            <a:r>
              <a:rPr lang="ru-RU" sz="2800" dirty="0">
                <a:latin typeface="Monotype Corsiva" panose="03010101010201010101" pitchFamily="66" charset="0"/>
              </a:rPr>
              <a:t> гончарного, </a:t>
            </a:r>
            <a:r>
              <a:rPr lang="ru-RU" sz="2800" dirty="0" err="1">
                <a:latin typeface="Monotype Corsiva" panose="03010101010201010101" pitchFamily="66" charset="0"/>
              </a:rPr>
              <a:t>або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керамічного</a:t>
            </a:r>
            <a:r>
              <a:rPr lang="ru-RU" sz="2800" dirty="0">
                <a:latin typeface="Monotype Corsiva" panose="03010101010201010101" pitchFamily="66" charset="0"/>
              </a:rPr>
              <a:t>, посуду, </a:t>
            </a:r>
            <a:r>
              <a:rPr lang="ru-RU" sz="2800" dirty="0" err="1">
                <a:latin typeface="Monotype Corsiva" panose="03010101010201010101" pitchFamily="66" charset="0"/>
              </a:rPr>
              <a:t>тобто</a:t>
            </a:r>
            <a:r>
              <a:rPr lang="ru-RU" sz="2800" dirty="0">
                <a:latin typeface="Monotype Corsiva" panose="03010101010201010101" pitchFamily="66" charset="0"/>
              </a:rPr>
              <a:t> посуду з </a:t>
            </a:r>
            <a:r>
              <a:rPr lang="ru-RU" sz="2800" dirty="0" err="1">
                <a:latin typeface="Monotype Corsiva" panose="03010101010201010101" pitchFamily="66" charset="0"/>
              </a:rPr>
              <a:t>випаленої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глини</a:t>
            </a:r>
            <a:r>
              <a:rPr lang="ru-RU" sz="2800" dirty="0">
                <a:latin typeface="Monotype Corsiva" panose="03010101010201010101" pitchFamily="66" charset="0"/>
              </a:rPr>
              <a:t>. </a:t>
            </a:r>
            <a:r>
              <a:rPr lang="ru-RU" sz="2800" dirty="0" err="1">
                <a:latin typeface="Monotype Corsiva" panose="03010101010201010101" pitchFamily="66" charset="0"/>
              </a:rPr>
              <a:t>Трипільці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виготовляли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кілька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різновидів</a:t>
            </a:r>
            <a:r>
              <a:rPr lang="ru-RU" sz="2800" dirty="0">
                <a:latin typeface="Monotype Corsiva" panose="03010101010201010101" pitchFamily="66" charset="0"/>
              </a:rPr>
              <a:t> гончарного посуду.</a:t>
            </a:r>
          </a:p>
        </p:txBody>
      </p:sp>
    </p:spTree>
    <p:extLst>
      <p:ext uri="{BB962C8B-B14F-4D97-AF65-F5344CB8AC3E}">
        <p14:creationId xmlns:p14="http://schemas.microsoft.com/office/powerpoint/2010/main" val="11371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8784976" cy="655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939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265</TotalTime>
  <Words>807</Words>
  <Application>Microsoft Office PowerPoint</Application>
  <PresentationFormat>Экран (4:3)</PresentationFormat>
  <Paragraphs>17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  <vt:variant>
        <vt:lpstr>Произвольные показы</vt:lpstr>
      </vt:variant>
      <vt:variant>
        <vt:i4>1</vt:i4>
      </vt:variant>
    </vt:vector>
  </HeadingPairs>
  <TitlesOfParts>
    <vt:vector size="18" baseType="lpstr">
      <vt:lpstr>Твердый переплет</vt:lpstr>
      <vt:lpstr>Трипільська культура  </vt:lpstr>
      <vt:lpstr>Презентация PowerPoint</vt:lpstr>
      <vt:lpstr>Презентация PowerPoint</vt:lpstr>
      <vt:lpstr> Господарство,побут і духовне життя носіїв трипільської культури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Виконали учениці 10 класу Левіна Вероніка та Бухарська Діана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Трипільська культура</dc:title>
  <dc:creator>Пользователь Windows</dc:creator>
  <cp:lastModifiedBy>Пользователь Windows</cp:lastModifiedBy>
  <cp:revision>21</cp:revision>
  <dcterms:created xsi:type="dcterms:W3CDTF">2013-10-30T04:35:54Z</dcterms:created>
  <dcterms:modified xsi:type="dcterms:W3CDTF">2013-10-31T00:32:36Z</dcterms:modified>
</cp:coreProperties>
</file>