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2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cxnSp>
        <p:nvCxnSpPr>
          <p:cNvPr id="8" name="Пряма сполучна ліні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 сполучна ліні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Місце для дати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B430-288C-48AB-95AF-16E76FF829D3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C01AA0-14C5-467B-A0FA-27A73D533965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B430-288C-48AB-95AF-16E76FF829D3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1AA0-14C5-467B-A0FA-27A73D53396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B430-288C-48AB-95AF-16E76FF829D3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1AA0-14C5-467B-A0FA-27A73D53396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Місце для вмісту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09AB430-288C-48AB-95AF-16E76FF829D3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15" name="Місце для номера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3C01AA0-14C5-467B-A0FA-27A73D533965}" type="slidenum">
              <a:rPr lang="uk-UA" smtClean="0"/>
              <a:t>‹№›</a:t>
            </a:fld>
            <a:endParaRPr lang="uk-UA"/>
          </a:p>
        </p:txBody>
      </p:sp>
      <p:sp>
        <p:nvSpPr>
          <p:cNvPr id="16" name="Місце для нижнього колонтитула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B430-288C-48AB-95AF-16E76FF829D3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1AA0-14C5-467B-A0FA-27A73D533965}" type="slidenum">
              <a:rPr lang="uk-UA" smtClean="0"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cxnSp>
        <p:nvCxnSpPr>
          <p:cNvPr id="7" name="Пряма сполучна ліні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B430-288C-48AB-95AF-16E76FF829D3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1AA0-14C5-467B-A0FA-27A73D533965}" type="slidenum">
              <a:rPr lang="uk-UA" smtClean="0"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1AA0-14C5-467B-A0FA-27A73D533965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B430-288C-48AB-95AF-16E76FF829D3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32" name="Місце для вмісту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34" name="Місце для вмісту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тексту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cxnSp>
        <p:nvCxnSpPr>
          <p:cNvPr id="10" name="Пряма сполучна ліні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 сполучна ліні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B430-288C-48AB-95AF-16E76FF829D3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1AA0-14C5-467B-A0FA-27A73D533965}" type="slidenum">
              <a:rPr lang="uk-UA" smtClean="0"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B430-288C-48AB-95AF-16E76FF829D3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1AA0-14C5-467B-A0FA-27A73D53396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Місце для вмісту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Місце для дати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09AB430-288C-48AB-95AF-16E76FF829D3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3C01AA0-14C5-467B-A0FA-27A73D533965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8" name="Місце для дати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B430-288C-48AB-95AF-16E76FF829D3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C01AA0-14C5-467B-A0FA-27A73D533965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Місце для тексту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24" name="Місце для дати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09AB430-288C-48AB-95AF-16E76FF829D3}" type="datetimeFigureOut">
              <a:rPr lang="uk-UA" smtClean="0"/>
              <a:t>07.12.2014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Місце для номера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3C01AA0-14C5-467B-A0FA-27A73D533965}" type="slidenum">
              <a:rPr lang="uk-UA" smtClean="0"/>
              <a:t>‹№›</a:t>
            </a:fld>
            <a:endParaRPr lang="uk-UA"/>
          </a:p>
        </p:txBody>
      </p:sp>
      <p:sp>
        <p:nvSpPr>
          <p:cNvPr id="5" name="Місце для заголовка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mc:AlternateContent xmlns:mc="http://schemas.openxmlformats.org/markup-compatibility/2006">
    <mc:Choice xmlns:p14="http://schemas.microsoft.com/office/powerpoint/2010/main" Requires="p14">
      <p:transition spd="slow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971600" y="2420888"/>
            <a:ext cx="7376864" cy="3654896"/>
          </a:xfrm>
        </p:spPr>
        <p:txBody>
          <a:bodyPr>
            <a:normAutofit fontScale="92500" lnSpcReduction="20000"/>
          </a:bodyPr>
          <a:lstStyle/>
          <a:p>
            <a:pPr indent="0" algn="r">
              <a:lnSpc>
                <a:spcPct val="100000"/>
              </a:lnSpc>
              <a:buNone/>
            </a:pPr>
            <a:endParaRPr lang="ru-RU" dirty="0" smtClean="0"/>
          </a:p>
          <a:p>
            <a:pPr indent="0" algn="r">
              <a:lnSpc>
                <a:spcPct val="100000"/>
              </a:lnSpc>
              <a:buNone/>
            </a:pPr>
            <a:endParaRPr lang="ru-RU" dirty="0"/>
          </a:p>
          <a:p>
            <a:pPr indent="0" algn="r">
              <a:lnSpc>
                <a:spcPct val="100000"/>
              </a:lnSpc>
              <a:buNone/>
            </a:pPr>
            <a:endParaRPr lang="ru-RU" dirty="0" smtClean="0"/>
          </a:p>
          <a:p>
            <a:pPr indent="0" algn="r">
              <a:lnSpc>
                <a:spcPct val="100000"/>
              </a:lnSpc>
              <a:buNone/>
            </a:pPr>
            <a:endParaRPr lang="ru-RU" dirty="0"/>
          </a:p>
          <a:p>
            <a:pPr indent="0" algn="r">
              <a:lnSpc>
                <a:spcPct val="100000"/>
              </a:lnSpc>
              <a:buNone/>
            </a:pPr>
            <a:endParaRPr lang="ru-RU" dirty="0" smtClean="0"/>
          </a:p>
          <a:p>
            <a:pPr indent="0" algn="r">
              <a:lnSpc>
                <a:spcPct val="100000"/>
              </a:lnSpc>
              <a:buNone/>
            </a:pPr>
            <a:r>
              <a:rPr lang="ru-RU" dirty="0" smtClean="0"/>
              <a:t>П</a:t>
            </a:r>
            <a:r>
              <a:rPr lang="uk-UA" dirty="0" err="1" smtClean="0"/>
              <a:t>ідготувала</a:t>
            </a:r>
            <a:endParaRPr lang="uk-UA" dirty="0" smtClean="0"/>
          </a:p>
          <a:p>
            <a:pPr indent="0" algn="r">
              <a:lnSpc>
                <a:spcPct val="100000"/>
              </a:lnSpc>
              <a:buNone/>
            </a:pPr>
            <a:r>
              <a:rPr lang="uk-UA" dirty="0"/>
              <a:t>с</a:t>
            </a:r>
            <a:r>
              <a:rPr lang="uk-UA" dirty="0" smtClean="0"/>
              <a:t>тудентка 1 курсу 5 групи</a:t>
            </a:r>
          </a:p>
          <a:p>
            <a:pPr indent="0" algn="r">
              <a:lnSpc>
                <a:spcPct val="100000"/>
              </a:lnSpc>
              <a:buNone/>
            </a:pPr>
            <a:r>
              <a:rPr lang="uk-UA" dirty="0" smtClean="0"/>
              <a:t>економічного факультету</a:t>
            </a:r>
          </a:p>
          <a:p>
            <a:pPr indent="0" algn="r">
              <a:lnSpc>
                <a:spcPct val="100000"/>
              </a:lnSpc>
              <a:buNone/>
            </a:pPr>
            <a:r>
              <a:rPr lang="uk-UA" dirty="0" smtClean="0"/>
              <a:t>Данько Любов</a:t>
            </a:r>
          </a:p>
          <a:p>
            <a:pPr indent="0" algn="r">
              <a:buNone/>
            </a:pPr>
            <a:endParaRPr lang="uk-UA" dirty="0" smtClean="0"/>
          </a:p>
          <a:p>
            <a:pPr indent="0" algn="r">
              <a:buNone/>
            </a:pP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Голодомор 1932-33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років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Україні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72816"/>
            <a:ext cx="5184576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9040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20688"/>
            <a:ext cx="3672408" cy="4746556"/>
          </a:xfrm>
        </p:spPr>
      </p:pic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283968" y="620688"/>
            <a:ext cx="4482080" cy="4713312"/>
          </a:xfrm>
        </p:spPr>
        <p:txBody>
          <a:bodyPr>
            <a:normAutofit/>
          </a:bodyPr>
          <a:lstStyle/>
          <a:p>
            <a:r>
              <a:rPr lang="ru-RU" sz="2000" b="1" dirty="0"/>
              <a:t>За </a:t>
            </a:r>
            <a:r>
              <a:rPr lang="ru-RU" sz="2000" b="1" dirty="0" err="1"/>
              <a:t>антиукраїнською</a:t>
            </a:r>
            <a:r>
              <a:rPr lang="ru-RU" sz="2000" b="1" dirty="0"/>
              <a:t> </a:t>
            </a:r>
            <a:r>
              <a:rPr lang="ru-RU" sz="2000" b="1" dirty="0" err="1"/>
              <a:t>спрямованістю</a:t>
            </a:r>
            <a:r>
              <a:rPr lang="ru-RU" sz="2000" b="1" dirty="0"/>
              <a:t> та </a:t>
            </a:r>
            <a:r>
              <a:rPr lang="ru-RU" sz="2000" b="1" dirty="0" err="1"/>
              <a:t>масштабністю</a:t>
            </a:r>
            <a:r>
              <a:rPr lang="ru-RU" sz="2000" b="1" dirty="0"/>
              <a:t> </a:t>
            </a:r>
            <a:r>
              <a:rPr lang="ru-RU" sz="2000" b="1" dirty="0" err="1"/>
              <a:t>застосування</a:t>
            </a:r>
            <a:r>
              <a:rPr lang="ru-RU" sz="2000" b="1" dirty="0"/>
              <a:t>, голод 1932-33 </a:t>
            </a:r>
            <a:r>
              <a:rPr lang="ru-RU" sz="2000" b="1" dirty="0" err="1"/>
              <a:t>рр</a:t>
            </a:r>
            <a:r>
              <a:rPr lang="ru-RU" sz="2000" b="1" dirty="0"/>
              <a:t>. </a:t>
            </a:r>
            <a:r>
              <a:rPr lang="ru-RU" sz="2000" b="1" dirty="0" err="1"/>
              <a:t>виявився</a:t>
            </a:r>
            <a:r>
              <a:rPr lang="ru-RU" sz="2000" b="1" dirty="0"/>
              <a:t> </a:t>
            </a:r>
            <a:r>
              <a:rPr lang="ru-RU" sz="2000" b="1" dirty="0" err="1"/>
              <a:t>найжахливішою</a:t>
            </a:r>
            <a:r>
              <a:rPr lang="ru-RU" sz="2000" b="1" dirty="0"/>
              <a:t> </a:t>
            </a:r>
            <a:r>
              <a:rPr lang="ru-RU" sz="2000" b="1" dirty="0" err="1"/>
              <a:t>зброєю</a:t>
            </a:r>
            <a:r>
              <a:rPr lang="ru-RU" sz="2000" b="1" dirty="0"/>
              <a:t> </a:t>
            </a:r>
            <a:r>
              <a:rPr lang="ru-RU" sz="2000" b="1" dirty="0" err="1"/>
              <a:t>масового</a:t>
            </a:r>
            <a:r>
              <a:rPr lang="ru-RU" sz="2000" b="1" dirty="0"/>
              <a:t> </a:t>
            </a:r>
            <a:r>
              <a:rPr lang="ru-RU" sz="2000" b="1" dirty="0" err="1"/>
              <a:t>знищення</a:t>
            </a:r>
            <a:r>
              <a:rPr lang="ru-RU" sz="2000" b="1" dirty="0"/>
              <a:t> та </a:t>
            </a:r>
            <a:r>
              <a:rPr lang="ru-RU" sz="2000" b="1" dirty="0" err="1"/>
              <a:t>соціального</a:t>
            </a:r>
            <a:r>
              <a:rPr lang="ru-RU" sz="2000" b="1" dirty="0"/>
              <a:t> </a:t>
            </a:r>
            <a:r>
              <a:rPr lang="ru-RU" sz="2000" b="1" dirty="0" err="1"/>
              <a:t>поневолення</a:t>
            </a:r>
            <a:r>
              <a:rPr lang="ru-RU" sz="2000" b="1" dirty="0"/>
              <a:t> селянства, </a:t>
            </a:r>
            <a:r>
              <a:rPr lang="ru-RU" sz="2000" b="1" dirty="0" err="1"/>
              <a:t>якою</a:t>
            </a:r>
            <a:r>
              <a:rPr lang="ru-RU" sz="2000" b="1" dirty="0"/>
              <a:t> </a:t>
            </a:r>
            <a:r>
              <a:rPr lang="ru-RU" sz="2000" b="1" dirty="0" err="1"/>
              <a:t>скористався</a:t>
            </a:r>
            <a:r>
              <a:rPr lang="ru-RU" sz="2000" b="1" dirty="0"/>
              <a:t> </a:t>
            </a:r>
            <a:r>
              <a:rPr lang="ru-RU" sz="2000" b="1" dirty="0" err="1"/>
              <a:t>тоталітарний</a:t>
            </a:r>
            <a:r>
              <a:rPr lang="ru-RU" sz="2000" b="1" dirty="0"/>
              <a:t> режим в </a:t>
            </a:r>
            <a:r>
              <a:rPr lang="ru-RU" sz="2000" b="1" dirty="0" err="1"/>
              <a:t>Україні</a:t>
            </a:r>
            <a:r>
              <a:rPr lang="ru-RU" sz="2000" b="1" dirty="0"/>
              <a:t>.</a:t>
            </a:r>
            <a:endParaRPr lang="uk-UA" sz="2000" b="1" dirty="0"/>
          </a:p>
          <a:p>
            <a:endParaRPr lang="uk-UA" sz="20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909544"/>
            <a:ext cx="4439394" cy="2362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61163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heel spokes="1"/>
      </p:transition>
    </mc:Choice>
    <mc:Fallback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Місце для вмісту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068960"/>
            <a:ext cx="6984776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67544" y="332656"/>
            <a:ext cx="8676456" cy="6120680"/>
          </a:xfrm>
        </p:spPr>
        <p:txBody>
          <a:bodyPr>
            <a:noAutofit/>
          </a:bodyPr>
          <a:lstStyle/>
          <a:p>
            <a:r>
              <a:rPr lang="ru-RU" sz="2000" b="1" dirty="0"/>
              <a:t>Без </a:t>
            </a:r>
            <a:r>
              <a:rPr lang="ru-RU" sz="2000" b="1" dirty="0" err="1"/>
              <a:t>належної</a:t>
            </a:r>
            <a:r>
              <a:rPr lang="ru-RU" sz="2000" b="1" dirty="0"/>
              <a:t> </a:t>
            </a:r>
            <a:r>
              <a:rPr lang="ru-RU" sz="2000" b="1" dirty="0" err="1"/>
              <a:t>оцінки</a:t>
            </a:r>
            <a:r>
              <a:rPr lang="ru-RU" sz="2000" b="1" dirty="0"/>
              <a:t> Голодомору 1932-1933 </a:t>
            </a:r>
            <a:r>
              <a:rPr lang="ru-RU" sz="2000" b="1" dirty="0" err="1"/>
              <a:t>рр</a:t>
            </a:r>
            <a:r>
              <a:rPr lang="ru-RU" sz="2000" b="1" dirty="0"/>
              <a:t>. в </a:t>
            </a:r>
            <a:r>
              <a:rPr lang="ru-RU" sz="2000" b="1" dirty="0" err="1"/>
              <a:t>Україні</a:t>
            </a:r>
            <a:r>
              <a:rPr lang="ru-RU" sz="2000" b="1" dirty="0"/>
              <a:t> - </a:t>
            </a:r>
            <a:r>
              <a:rPr lang="ru-RU" sz="2000" b="1" dirty="0" err="1"/>
              <a:t>цієї</a:t>
            </a:r>
            <a:r>
              <a:rPr lang="ru-RU" sz="2000" b="1" dirty="0"/>
              <a:t> </a:t>
            </a:r>
            <a:r>
              <a:rPr lang="ru-RU" sz="2000" b="1" dirty="0" err="1"/>
              <a:t>найбільш</a:t>
            </a:r>
            <a:r>
              <a:rPr lang="ru-RU" sz="2000" b="1" dirty="0"/>
              <a:t> </a:t>
            </a:r>
            <a:r>
              <a:rPr lang="ru-RU" sz="2000" b="1" dirty="0" err="1"/>
              <a:t>цинічної</a:t>
            </a:r>
            <a:r>
              <a:rPr lang="ru-RU" sz="2000" b="1" dirty="0"/>
              <a:t> </a:t>
            </a:r>
            <a:r>
              <a:rPr lang="ru-RU" sz="2000" b="1" dirty="0" err="1"/>
              <a:t>форми</a:t>
            </a:r>
            <a:r>
              <a:rPr lang="ru-RU" sz="2000" b="1" dirty="0"/>
              <a:t> </a:t>
            </a:r>
            <a:r>
              <a:rPr lang="ru-RU" sz="2000" b="1" dirty="0" err="1"/>
              <a:t>політичного</a:t>
            </a:r>
            <a:r>
              <a:rPr lang="ru-RU" sz="2000" b="1" dirty="0"/>
              <a:t> </a:t>
            </a:r>
            <a:r>
              <a:rPr lang="ru-RU" sz="2000" b="1" dirty="0" err="1"/>
              <a:t>терору</a:t>
            </a:r>
            <a:r>
              <a:rPr lang="ru-RU" sz="2000" b="1" dirty="0"/>
              <a:t> в </a:t>
            </a:r>
            <a:r>
              <a:rPr lang="ru-RU" sz="2000" b="1" dirty="0" err="1"/>
              <a:t>історичному</a:t>
            </a:r>
            <a:r>
              <a:rPr lang="ru-RU" sz="2000" b="1" dirty="0"/>
              <a:t>, </a:t>
            </a:r>
            <a:r>
              <a:rPr lang="ru-RU" sz="2000" b="1" dirty="0" err="1"/>
              <a:t>соціологічному</a:t>
            </a:r>
            <a:r>
              <a:rPr lang="ru-RU" sz="2000" b="1" dirty="0"/>
              <a:t>, правовому і </a:t>
            </a:r>
            <a:r>
              <a:rPr lang="ru-RU" sz="2000" b="1" dirty="0" err="1"/>
              <a:t>політичному</a:t>
            </a:r>
            <a:r>
              <a:rPr lang="ru-RU" sz="2000" b="1" dirty="0"/>
              <a:t> аспектах, </a:t>
            </a:r>
            <a:r>
              <a:rPr lang="ru-RU" sz="2000" b="1" dirty="0" err="1"/>
              <a:t>неможливо</a:t>
            </a:r>
            <a:r>
              <a:rPr lang="ru-RU" sz="2000" b="1" dirty="0"/>
              <a:t> </a:t>
            </a:r>
            <a:r>
              <a:rPr lang="ru-RU" sz="2000" b="1" dirty="0" err="1"/>
              <a:t>сьогодні</a:t>
            </a:r>
            <a:r>
              <a:rPr lang="ru-RU" sz="2000" b="1" dirty="0"/>
              <a:t> </a:t>
            </a:r>
            <a:r>
              <a:rPr lang="ru-RU" sz="2000" b="1" dirty="0" err="1"/>
              <a:t>уявити</a:t>
            </a:r>
            <a:r>
              <a:rPr lang="ru-RU" sz="2000" b="1" dirty="0"/>
              <a:t> </a:t>
            </a:r>
            <a:r>
              <a:rPr lang="ru-RU" sz="2000" b="1" dirty="0" err="1"/>
              <a:t>історію</a:t>
            </a:r>
            <a:r>
              <a:rPr lang="ru-RU" sz="2000" b="1" dirty="0"/>
              <a:t> </a:t>
            </a:r>
            <a:r>
              <a:rPr lang="ru-RU" sz="2000" b="1" dirty="0" err="1"/>
              <a:t>Європи</a:t>
            </a:r>
            <a:r>
              <a:rPr lang="ru-RU" sz="2000" b="1" dirty="0"/>
              <a:t> ХХ ст., </a:t>
            </a:r>
            <a:r>
              <a:rPr lang="ru-RU" sz="2000" b="1" dirty="0" err="1"/>
              <a:t>збагнути</a:t>
            </a:r>
            <a:r>
              <a:rPr lang="ru-RU" sz="2000" b="1" dirty="0"/>
              <a:t> саму суть </a:t>
            </a:r>
            <a:r>
              <a:rPr lang="ru-RU" sz="2000" b="1" dirty="0" err="1"/>
              <a:t>тоталітаризму</a:t>
            </a:r>
            <a:r>
              <a:rPr lang="ru-RU" sz="2000" b="1" dirty="0"/>
              <a:t>. </a:t>
            </a:r>
            <a:r>
              <a:rPr lang="ru-RU" sz="2000" b="1" dirty="0" err="1"/>
              <a:t>Слід</a:t>
            </a:r>
            <a:r>
              <a:rPr lang="ru-RU" sz="2000" b="1" dirty="0"/>
              <a:t> з </a:t>
            </a:r>
            <a:r>
              <a:rPr lang="ru-RU" sz="2000" b="1" dirty="0" err="1"/>
              <a:t>повною</a:t>
            </a:r>
            <a:r>
              <a:rPr lang="ru-RU" sz="2000" b="1" dirty="0"/>
              <a:t> </a:t>
            </a:r>
            <a:r>
              <a:rPr lang="ru-RU" sz="2000" b="1" dirty="0" err="1"/>
              <a:t>підставою</a:t>
            </a:r>
            <a:r>
              <a:rPr lang="ru-RU" sz="2000" b="1" dirty="0"/>
              <a:t> </a:t>
            </a:r>
            <a:r>
              <a:rPr lang="ru-RU" sz="2000" b="1" dirty="0" err="1"/>
              <a:t>говорити</a:t>
            </a:r>
            <a:r>
              <a:rPr lang="ru-RU" sz="2000" b="1" dirty="0"/>
              <a:t> про </a:t>
            </a:r>
            <a:r>
              <a:rPr lang="ru-RU" sz="2000" b="1" dirty="0" err="1"/>
              <a:t>глобальну</a:t>
            </a:r>
            <a:r>
              <a:rPr lang="ru-RU" sz="2000" b="1" dirty="0"/>
              <a:t> </a:t>
            </a:r>
            <a:r>
              <a:rPr lang="ru-RU" sz="2000" b="1" dirty="0" err="1"/>
              <a:t>соціо-гуманітарну</a:t>
            </a:r>
            <a:r>
              <a:rPr lang="ru-RU" sz="2000" b="1" dirty="0"/>
              <a:t> катастрофу в </a:t>
            </a:r>
            <a:r>
              <a:rPr lang="ru-RU" sz="2000" b="1" dirty="0" err="1"/>
              <a:t>історії</a:t>
            </a:r>
            <a:r>
              <a:rPr lang="ru-RU" sz="2000" b="1" dirty="0"/>
              <a:t> </a:t>
            </a:r>
            <a:r>
              <a:rPr lang="ru-RU" sz="2000" b="1" dirty="0" err="1"/>
              <a:t>людства</a:t>
            </a:r>
            <a:r>
              <a:rPr lang="ru-RU" sz="2000" b="1" dirty="0"/>
              <a:t>, а не </a:t>
            </a:r>
            <a:r>
              <a:rPr lang="ru-RU" sz="2000" b="1" dirty="0" err="1"/>
              <a:t>лише</a:t>
            </a:r>
            <a:r>
              <a:rPr lang="ru-RU" sz="2000" b="1" dirty="0"/>
              <a:t> </a:t>
            </a:r>
            <a:r>
              <a:rPr lang="ru-RU" sz="2000" b="1" dirty="0" err="1"/>
              <a:t>українства</a:t>
            </a:r>
            <a:r>
              <a:rPr lang="ru-RU" sz="2000" b="1" dirty="0"/>
              <a:t>.</a:t>
            </a:r>
            <a:endParaRPr lang="uk-UA" sz="2000" b="1" dirty="0"/>
          </a:p>
          <a:p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1482752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8680"/>
            <a:ext cx="3467100" cy="31337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3923928" y="404664"/>
            <a:ext cx="4842120" cy="4929336"/>
          </a:xfrm>
        </p:spPr>
        <p:txBody>
          <a:bodyPr/>
          <a:lstStyle/>
          <a:p>
            <a:r>
              <a:rPr lang="ru-RU" b="1" dirty="0" err="1"/>
              <a:t>Голодне</a:t>
            </a:r>
            <a:r>
              <a:rPr lang="ru-RU" b="1" dirty="0"/>
              <a:t> </a:t>
            </a:r>
            <a:r>
              <a:rPr lang="ru-RU" b="1" dirty="0" err="1"/>
              <a:t>лихоліття</a:t>
            </a:r>
            <a:r>
              <a:rPr lang="ru-RU" b="1" dirty="0"/>
              <a:t> 33-го – не просто </a:t>
            </a:r>
            <a:r>
              <a:rPr lang="ru-RU" b="1" dirty="0" err="1"/>
              <a:t>історична</a:t>
            </a:r>
            <a:r>
              <a:rPr lang="ru-RU" b="1" dirty="0"/>
              <a:t> </a:t>
            </a:r>
            <a:r>
              <a:rPr lang="ru-RU" b="1" dirty="0" err="1"/>
              <a:t>минувшина</a:t>
            </a:r>
            <a:r>
              <a:rPr lang="ru-RU" b="1" dirty="0"/>
              <a:t>, а </a:t>
            </a:r>
            <a:r>
              <a:rPr lang="ru-RU" b="1" dirty="0" err="1"/>
              <a:t>незагойна</a:t>
            </a:r>
            <a:r>
              <a:rPr lang="ru-RU" b="1" dirty="0"/>
              <a:t> </a:t>
            </a:r>
            <a:r>
              <a:rPr lang="ru-RU" b="1" dirty="0" err="1"/>
              <a:t>фізична</a:t>
            </a:r>
            <a:r>
              <a:rPr lang="ru-RU" b="1" dirty="0"/>
              <a:t> і духовна рана </a:t>
            </a:r>
            <a:r>
              <a:rPr lang="ru-RU" b="1" dirty="0" err="1"/>
              <a:t>українського</a:t>
            </a:r>
            <a:r>
              <a:rPr lang="ru-RU" b="1" dirty="0"/>
              <a:t> народу, яка </a:t>
            </a:r>
            <a:r>
              <a:rPr lang="ru-RU" b="1" dirty="0" err="1"/>
              <a:t>пекучим</a:t>
            </a:r>
            <a:r>
              <a:rPr lang="ru-RU" b="1" dirty="0"/>
              <a:t> </a:t>
            </a:r>
            <a:r>
              <a:rPr lang="ru-RU" b="1" dirty="0" err="1"/>
              <a:t>болем</a:t>
            </a:r>
            <a:r>
              <a:rPr lang="ru-RU" b="1" dirty="0"/>
              <a:t> </a:t>
            </a:r>
            <a:r>
              <a:rPr lang="ru-RU" b="1" dirty="0" err="1"/>
              <a:t>пронизує</a:t>
            </a:r>
            <a:r>
              <a:rPr lang="ru-RU" b="1" dirty="0"/>
              <a:t> </a:t>
            </a:r>
            <a:r>
              <a:rPr lang="ru-RU" b="1" dirty="0" err="1"/>
              <a:t>пам’ять</a:t>
            </a:r>
            <a:r>
              <a:rPr lang="ru-RU" b="1" dirty="0"/>
              <a:t> </a:t>
            </a:r>
            <a:r>
              <a:rPr lang="ru-RU" b="1" dirty="0" err="1"/>
              <a:t>багатьох</a:t>
            </a:r>
            <a:r>
              <a:rPr lang="ru-RU" b="1" dirty="0"/>
              <a:t> </a:t>
            </a:r>
            <a:r>
              <a:rPr lang="ru-RU" b="1" dirty="0" err="1"/>
              <a:t>поколінь</a:t>
            </a:r>
            <a:r>
              <a:rPr lang="ru-RU" b="1" dirty="0"/>
              <a:t>. </a:t>
            </a:r>
            <a:r>
              <a:rPr lang="ru-RU" b="1" dirty="0" err="1"/>
              <a:t>Сьогодні</a:t>
            </a:r>
            <a:r>
              <a:rPr lang="ru-RU" b="1" dirty="0"/>
              <a:t> треба </a:t>
            </a:r>
            <a:r>
              <a:rPr lang="ru-RU" b="1" dirty="0" err="1"/>
              <a:t>говорити</a:t>
            </a:r>
            <a:r>
              <a:rPr lang="ru-RU" b="1" dirty="0"/>
              <a:t> про </a:t>
            </a:r>
            <a:r>
              <a:rPr lang="ru-RU" b="1" dirty="0" err="1"/>
              <a:t>минуле</a:t>
            </a:r>
            <a:r>
              <a:rPr lang="ru-RU" b="1" dirty="0"/>
              <a:t> </a:t>
            </a:r>
            <a:r>
              <a:rPr lang="ru-RU" b="1" dirty="0" err="1"/>
              <a:t>задля</a:t>
            </a:r>
            <a:r>
              <a:rPr lang="ru-RU" b="1" dirty="0"/>
              <a:t> </a:t>
            </a:r>
            <a:r>
              <a:rPr lang="ru-RU" b="1" dirty="0" err="1"/>
              <a:t>майбутнього</a:t>
            </a:r>
            <a:r>
              <a:rPr lang="ru-RU" b="1" dirty="0"/>
              <a:t>, </a:t>
            </a:r>
            <a:r>
              <a:rPr lang="ru-RU" b="1" dirty="0" err="1"/>
              <a:t>адже</a:t>
            </a:r>
            <a:r>
              <a:rPr lang="ru-RU" b="1" dirty="0"/>
              <a:t> </a:t>
            </a:r>
            <a:r>
              <a:rPr lang="ru-RU" b="1" dirty="0" err="1"/>
              <a:t>безпам’ятність</a:t>
            </a:r>
            <a:r>
              <a:rPr lang="ru-RU" b="1" dirty="0"/>
              <a:t> </a:t>
            </a:r>
            <a:r>
              <a:rPr lang="ru-RU" b="1" dirty="0" err="1"/>
              <a:t>породжує</a:t>
            </a:r>
            <a:r>
              <a:rPr lang="ru-RU" b="1" dirty="0"/>
              <a:t> </a:t>
            </a:r>
            <a:r>
              <a:rPr lang="ru-RU" b="1" dirty="0" err="1"/>
              <a:t>бездуховність</a:t>
            </a:r>
            <a:r>
              <a:rPr lang="ru-RU" b="1" dirty="0"/>
              <a:t>, </a:t>
            </a:r>
            <a:r>
              <a:rPr lang="ru-RU" b="1" dirty="0" err="1"/>
              <a:t>котра</a:t>
            </a:r>
            <a:r>
              <a:rPr lang="ru-RU" b="1" dirty="0"/>
              <a:t>, </a:t>
            </a:r>
            <a:r>
              <a:rPr lang="ru-RU" b="1" dirty="0" err="1"/>
              <a:t>наче</a:t>
            </a:r>
            <a:r>
              <a:rPr lang="ru-RU" b="1" dirty="0"/>
              <a:t> </a:t>
            </a:r>
            <a:r>
              <a:rPr lang="ru-RU" b="1" dirty="0" err="1"/>
              <a:t>ракова</a:t>
            </a:r>
            <a:r>
              <a:rPr lang="ru-RU" b="1" dirty="0"/>
              <a:t> </a:t>
            </a:r>
            <a:r>
              <a:rPr lang="ru-RU" b="1" dirty="0" err="1"/>
              <a:t>пухлина</a:t>
            </a:r>
            <a:r>
              <a:rPr lang="ru-RU" b="1" dirty="0"/>
              <a:t>, </a:t>
            </a:r>
            <a:r>
              <a:rPr lang="ru-RU" b="1" dirty="0" err="1"/>
              <a:t>роз’їдає</a:t>
            </a:r>
            <a:r>
              <a:rPr lang="ru-RU" b="1" dirty="0"/>
              <a:t> </a:t>
            </a:r>
            <a:r>
              <a:rPr lang="ru-RU" b="1" dirty="0" err="1"/>
              <a:t>тіло</a:t>
            </a:r>
            <a:r>
              <a:rPr lang="ru-RU" b="1" dirty="0"/>
              <a:t> й душу </a:t>
            </a:r>
            <a:r>
              <a:rPr lang="ru-RU" b="1" dirty="0" err="1"/>
              <a:t>нації</a:t>
            </a:r>
            <a:r>
              <a:rPr lang="ru-RU" b="1" dirty="0"/>
              <a:t> – </a:t>
            </a:r>
            <a:r>
              <a:rPr lang="ru-RU" b="1" dirty="0" err="1"/>
              <a:t>перекреслює</a:t>
            </a:r>
            <a:r>
              <a:rPr lang="ru-RU" b="1" dirty="0"/>
              <a:t> </a:t>
            </a:r>
            <a:r>
              <a:rPr lang="ru-RU" b="1" dirty="0" err="1"/>
              <a:t>її</a:t>
            </a:r>
            <a:r>
              <a:rPr lang="ru-RU" b="1" dirty="0"/>
              <a:t> </a:t>
            </a:r>
            <a:r>
              <a:rPr lang="ru-RU" b="1" dirty="0" err="1"/>
              <a:t>історію</a:t>
            </a:r>
            <a:r>
              <a:rPr lang="ru-RU" b="1" dirty="0"/>
              <a:t>, </a:t>
            </a:r>
            <a:r>
              <a:rPr lang="ru-RU" b="1" dirty="0" err="1"/>
              <a:t>паплюжить</a:t>
            </a:r>
            <a:r>
              <a:rPr lang="ru-RU" b="1" dirty="0"/>
              <a:t> </a:t>
            </a:r>
            <a:r>
              <a:rPr lang="ru-RU" b="1" dirty="0" err="1"/>
              <a:t>традиції</a:t>
            </a:r>
            <a:r>
              <a:rPr lang="ru-RU" b="1" dirty="0"/>
              <a:t> й </a:t>
            </a:r>
            <a:r>
              <a:rPr lang="ru-RU" b="1" dirty="0" err="1"/>
              <a:t>руйнує</a:t>
            </a:r>
            <a:r>
              <a:rPr lang="ru-RU" b="1" dirty="0"/>
              <a:t> </a:t>
            </a:r>
            <a:r>
              <a:rPr lang="ru-RU" b="1" dirty="0" err="1"/>
              <a:t>соціокультурну</a:t>
            </a:r>
            <a:r>
              <a:rPr lang="ru-RU" b="1" dirty="0"/>
              <a:t> </a:t>
            </a:r>
            <a:r>
              <a:rPr lang="ru-RU" b="1" dirty="0" err="1"/>
              <a:t>самобутність</a:t>
            </a:r>
            <a:r>
              <a:rPr lang="ru-RU" b="1" dirty="0"/>
              <a:t> народу.</a:t>
            </a:r>
            <a:endParaRPr lang="uk-UA" b="1" dirty="0"/>
          </a:p>
          <a:p>
            <a:endParaRPr lang="uk-UA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717032"/>
            <a:ext cx="4713312" cy="27454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63343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57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Місце для вмісту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dirty="0"/>
              <a:t>Перший </a:t>
            </a:r>
            <a:r>
              <a:rPr lang="ru-RU" dirty="0" err="1"/>
              <a:t>масовий</a:t>
            </a:r>
            <a:r>
              <a:rPr lang="ru-RU" dirty="0"/>
              <a:t> голод,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розпочався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/>
              <a:t> ж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громадянської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та </a:t>
            </a:r>
            <a:r>
              <a:rPr lang="ru-RU" dirty="0" err="1"/>
              <a:t>придушення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революції</a:t>
            </a:r>
            <a:r>
              <a:rPr lang="ru-RU" dirty="0"/>
              <a:t>, </a:t>
            </a:r>
            <a:r>
              <a:rPr lang="ru-RU" dirty="0" err="1"/>
              <a:t>охопив</a:t>
            </a:r>
            <a:r>
              <a:rPr lang="ru-RU" dirty="0"/>
              <a:t> </a:t>
            </a:r>
            <a:r>
              <a:rPr lang="ru-RU" dirty="0" err="1"/>
              <a:t>значну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: </a:t>
            </a:r>
            <a:r>
              <a:rPr lang="ru-RU" dirty="0" err="1"/>
              <a:t>Запорізьку</a:t>
            </a:r>
            <a:r>
              <a:rPr lang="ru-RU" dirty="0"/>
              <a:t>, </a:t>
            </a:r>
            <a:r>
              <a:rPr lang="ru-RU" dirty="0" err="1"/>
              <a:t>Донецьку</a:t>
            </a:r>
            <a:r>
              <a:rPr lang="ru-RU" dirty="0"/>
              <a:t>, </a:t>
            </a:r>
            <a:r>
              <a:rPr lang="ru-RU" dirty="0" err="1"/>
              <a:t>Катеринославську</a:t>
            </a:r>
            <a:r>
              <a:rPr lang="ru-RU" dirty="0"/>
              <a:t>, </a:t>
            </a:r>
            <a:r>
              <a:rPr lang="ru-RU" dirty="0" err="1"/>
              <a:t>Миколаївську</a:t>
            </a:r>
            <a:r>
              <a:rPr lang="ru-RU" dirty="0"/>
              <a:t>, </a:t>
            </a:r>
            <a:r>
              <a:rPr lang="ru-RU" dirty="0" err="1"/>
              <a:t>Одеську</a:t>
            </a:r>
            <a:r>
              <a:rPr lang="ru-RU" dirty="0"/>
              <a:t> </a:t>
            </a:r>
            <a:r>
              <a:rPr lang="ru-RU" dirty="0" err="1"/>
              <a:t>губернії</a:t>
            </a:r>
            <a:r>
              <a:rPr lang="ru-RU" dirty="0"/>
              <a:t>. Причини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об'єктивний</a:t>
            </a:r>
            <a:r>
              <a:rPr lang="ru-RU" dirty="0"/>
              <a:t> характер - </a:t>
            </a:r>
            <a:r>
              <a:rPr lang="ru-RU" dirty="0" err="1"/>
              <a:t>посуха</a:t>
            </a:r>
            <a:r>
              <a:rPr lang="ru-RU" dirty="0"/>
              <a:t> 1921 року, </a:t>
            </a:r>
            <a:r>
              <a:rPr lang="ru-RU" dirty="0" err="1"/>
              <a:t>економічні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та </a:t>
            </a:r>
            <a:r>
              <a:rPr lang="ru-RU" dirty="0" err="1"/>
              <a:t>громадянської</a:t>
            </a:r>
            <a:r>
              <a:rPr lang="ru-RU" dirty="0"/>
              <a:t> </a:t>
            </a:r>
            <a:r>
              <a:rPr lang="ru-RU" dirty="0" err="1"/>
              <a:t>воєн</a:t>
            </a:r>
            <a:r>
              <a:rPr lang="ru-RU" dirty="0"/>
              <a:t>. Але </a:t>
            </a:r>
            <a:r>
              <a:rPr lang="ru-RU" dirty="0" err="1"/>
              <a:t>найголовнішими</a:t>
            </a:r>
            <a:r>
              <a:rPr lang="ru-RU" dirty="0"/>
              <a:t> </a:t>
            </a:r>
            <a:r>
              <a:rPr lang="ru-RU" dirty="0" err="1"/>
              <a:t>чинниками</a:t>
            </a:r>
            <a:r>
              <a:rPr lang="ru-RU" dirty="0"/>
              <a:t> стали: крах </a:t>
            </a:r>
            <a:r>
              <a:rPr lang="ru-RU" dirty="0" err="1"/>
              <a:t>сільськогосподарської</a:t>
            </a:r>
            <a:r>
              <a:rPr lang="ru-RU" dirty="0"/>
              <a:t> практики </a:t>
            </a:r>
            <a:r>
              <a:rPr lang="ru-RU" dirty="0" err="1"/>
              <a:t>тодішнього</a:t>
            </a:r>
            <a:r>
              <a:rPr lang="ru-RU" dirty="0"/>
              <a:t> режиму,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посівних</a:t>
            </a:r>
            <a:r>
              <a:rPr lang="ru-RU" dirty="0"/>
              <a:t> </a:t>
            </a:r>
            <a:r>
              <a:rPr lang="ru-RU" dirty="0" err="1"/>
              <a:t>площ</a:t>
            </a:r>
            <a:r>
              <a:rPr lang="ru-RU" dirty="0"/>
              <a:t> у </a:t>
            </a:r>
            <a:r>
              <a:rPr lang="ru-RU" dirty="0" err="1"/>
              <a:t>колишніх</a:t>
            </a:r>
            <a:r>
              <a:rPr lang="ru-RU" dirty="0"/>
              <a:t> </a:t>
            </a:r>
            <a:r>
              <a:rPr lang="ru-RU" dirty="0" err="1"/>
              <a:t>хлібородних</a:t>
            </a:r>
            <a:r>
              <a:rPr lang="ru-RU" dirty="0"/>
              <a:t> районах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воєнного</a:t>
            </a:r>
            <a:r>
              <a:rPr lang="ru-RU" dirty="0"/>
              <a:t> </a:t>
            </a:r>
            <a:r>
              <a:rPr lang="ru-RU" dirty="0" err="1"/>
              <a:t>комунізму</a:t>
            </a:r>
            <a:r>
              <a:rPr lang="ru-RU" dirty="0"/>
              <a:t>, </a:t>
            </a:r>
            <a:r>
              <a:rPr lang="ru-RU" dirty="0" err="1"/>
              <a:t>директивні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компартійного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, яке </a:t>
            </a:r>
            <a:r>
              <a:rPr lang="ru-RU" dirty="0" err="1"/>
              <a:t>розподіляло</a:t>
            </a:r>
            <a:r>
              <a:rPr lang="ru-RU" dirty="0"/>
              <a:t> </a:t>
            </a:r>
            <a:r>
              <a:rPr lang="ru-RU" dirty="0" err="1"/>
              <a:t>наявні</a:t>
            </a:r>
            <a:r>
              <a:rPr lang="ru-RU" dirty="0"/>
              <a:t> </a:t>
            </a:r>
            <a:r>
              <a:rPr lang="ru-RU" dirty="0" err="1"/>
              <a:t>продресурси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промислових</a:t>
            </a:r>
            <a:r>
              <a:rPr lang="ru-RU" dirty="0"/>
              <a:t> </a:t>
            </a:r>
            <a:r>
              <a:rPr lang="ru-RU" dirty="0" err="1"/>
              <a:t>центрів</a:t>
            </a:r>
            <a:r>
              <a:rPr lang="ru-RU" dirty="0"/>
              <a:t>, </a:t>
            </a:r>
            <a:r>
              <a:rPr lang="ru-RU" dirty="0" err="1"/>
              <a:t>передусім</a:t>
            </a:r>
            <a:r>
              <a:rPr lang="ru-RU" dirty="0"/>
              <a:t> тих,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знаходилися</a:t>
            </a:r>
            <a:r>
              <a:rPr lang="ru-RU" dirty="0"/>
              <a:t> поза межами </a:t>
            </a:r>
            <a:r>
              <a:rPr lang="ru-RU" dirty="0" err="1"/>
              <a:t>України</a:t>
            </a:r>
            <a:r>
              <a:rPr lang="ru-RU" dirty="0"/>
              <a:t>. </a:t>
            </a:r>
            <a:endParaRPr lang="uk-UA" dirty="0"/>
          </a:p>
          <a:p>
            <a:pPr marL="45720" indent="0">
              <a:buNone/>
            </a:pPr>
            <a:endParaRPr lang="uk-UA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Перші згадки про голодомор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10532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вмісту 4"/>
          <p:cNvSpPr>
            <a:spLocks noGrp="1"/>
          </p:cNvSpPr>
          <p:nvPr>
            <p:ph sz="quarter" idx="1"/>
          </p:nvPr>
        </p:nvSpPr>
        <p:spPr>
          <a:xfrm>
            <a:off x="609600" y="304800"/>
            <a:ext cx="8282880" cy="585311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200" b="1" dirty="0"/>
              <a:t>Голод 1932-33 </a:t>
            </a:r>
            <a:r>
              <a:rPr lang="ru-RU" sz="2200" b="1" dirty="0" err="1"/>
              <a:t>років</a:t>
            </a:r>
            <a:r>
              <a:rPr lang="ru-RU" sz="2200" b="1" dirty="0"/>
              <a:t> </a:t>
            </a:r>
            <a:r>
              <a:rPr lang="ru-RU" sz="2200" b="1" dirty="0" err="1"/>
              <a:t>охопив</a:t>
            </a:r>
            <a:r>
              <a:rPr lang="ru-RU" sz="2200" b="1" dirty="0"/>
              <a:t> </a:t>
            </a:r>
            <a:r>
              <a:rPr lang="ru-RU" sz="2200" b="1" dirty="0" err="1"/>
              <a:t>ті</a:t>
            </a:r>
            <a:r>
              <a:rPr lang="ru-RU" sz="2200" b="1" dirty="0"/>
              <a:t> ж </a:t>
            </a:r>
            <a:r>
              <a:rPr lang="ru-RU" sz="2200" b="1" dirty="0" err="1"/>
              <a:t>самі</a:t>
            </a:r>
            <a:r>
              <a:rPr lang="ru-RU" sz="2200" b="1" dirty="0"/>
              <a:t> </a:t>
            </a:r>
            <a:r>
              <a:rPr lang="ru-RU" sz="2200" b="1" dirty="0" err="1"/>
              <a:t>регіони</a:t>
            </a:r>
            <a:r>
              <a:rPr lang="ru-RU" sz="2200" b="1" dirty="0"/>
              <a:t> </a:t>
            </a:r>
            <a:r>
              <a:rPr lang="ru-RU" sz="2200" b="1" dirty="0" err="1"/>
              <a:t>України</a:t>
            </a:r>
            <a:r>
              <a:rPr lang="ru-RU" sz="2200" b="1" dirty="0"/>
              <a:t>, але </a:t>
            </a:r>
            <a:r>
              <a:rPr lang="ru-RU" sz="2200" b="1" dirty="0" err="1"/>
              <a:t>цього</a:t>
            </a:r>
            <a:r>
              <a:rPr lang="ru-RU" sz="2200" b="1" dirty="0"/>
              <a:t> разу  </a:t>
            </a:r>
            <a:r>
              <a:rPr lang="ru-RU" sz="2200" b="1" dirty="0" err="1"/>
              <a:t>його</a:t>
            </a:r>
            <a:r>
              <a:rPr lang="ru-RU" sz="2200" b="1" dirty="0"/>
              <a:t> </a:t>
            </a:r>
            <a:r>
              <a:rPr lang="ru-RU" sz="2200" b="1" dirty="0" err="1"/>
              <a:t>спричинили,насамперед</a:t>
            </a:r>
            <a:r>
              <a:rPr lang="ru-RU" sz="2200" b="1" dirty="0"/>
              <a:t>, </a:t>
            </a:r>
            <a:r>
              <a:rPr lang="ru-RU" sz="2200" b="1" dirty="0" err="1"/>
              <a:t>політичні</a:t>
            </a:r>
            <a:r>
              <a:rPr lang="ru-RU" sz="2200" b="1" dirty="0"/>
              <a:t> </a:t>
            </a:r>
            <a:r>
              <a:rPr lang="ru-RU" sz="2200" b="1" dirty="0" err="1"/>
              <a:t>чинники</a:t>
            </a:r>
            <a:r>
              <a:rPr lang="ru-RU" sz="2200" b="1" dirty="0"/>
              <a:t>. Голодомор 1932-1933 </a:t>
            </a:r>
            <a:r>
              <a:rPr lang="ru-RU" sz="2200" b="1" dirty="0" err="1"/>
              <a:t>рр</a:t>
            </a:r>
            <a:r>
              <a:rPr lang="ru-RU" sz="2200" b="1" dirty="0"/>
              <a:t>. </a:t>
            </a:r>
            <a:r>
              <a:rPr lang="ru-RU" sz="2200" b="1" dirty="0" err="1"/>
              <a:t>був</a:t>
            </a:r>
            <a:r>
              <a:rPr lang="ru-RU" sz="2200" b="1" dirty="0"/>
              <a:t> не </a:t>
            </a:r>
            <a:r>
              <a:rPr lang="ru-RU" sz="2200" b="1" dirty="0" err="1"/>
              <a:t>випадковим</a:t>
            </a:r>
            <a:r>
              <a:rPr lang="ru-RU" sz="2200" b="1" dirty="0"/>
              <a:t> </a:t>
            </a:r>
            <a:r>
              <a:rPr lang="ru-RU" sz="2200" b="1" dirty="0" err="1"/>
              <a:t>явищем</a:t>
            </a:r>
            <a:r>
              <a:rPr lang="ru-RU" sz="2200" b="1" dirty="0"/>
              <a:t> природного </a:t>
            </a:r>
            <a:r>
              <a:rPr lang="ru-RU" sz="2200" b="1" dirty="0" err="1"/>
              <a:t>чи</a:t>
            </a:r>
            <a:r>
              <a:rPr lang="ru-RU" sz="2200" b="1" dirty="0"/>
              <a:t> </a:t>
            </a:r>
            <a:r>
              <a:rPr lang="ru-RU" sz="2200" b="1" dirty="0" err="1"/>
              <a:t>соціального</a:t>
            </a:r>
            <a:r>
              <a:rPr lang="ru-RU" sz="2200" b="1" dirty="0"/>
              <a:t> </a:t>
            </a:r>
            <a:r>
              <a:rPr lang="ru-RU" sz="2200" b="1" dirty="0" err="1"/>
              <a:t>походження</a:t>
            </a:r>
            <a:r>
              <a:rPr lang="ru-RU" sz="2200" b="1" dirty="0"/>
              <a:t>, а </a:t>
            </a:r>
            <a:r>
              <a:rPr lang="ru-RU" sz="2200" b="1" dirty="0" err="1"/>
              <a:t>наслідком</a:t>
            </a:r>
            <a:r>
              <a:rPr lang="ru-RU" sz="2200" b="1" dirty="0"/>
              <a:t> </a:t>
            </a:r>
            <a:r>
              <a:rPr lang="ru-RU" sz="2200" b="1" dirty="0" err="1"/>
              <a:t>цілеспрямовано</a:t>
            </a:r>
            <a:r>
              <a:rPr lang="ru-RU" sz="2200" b="1" dirty="0"/>
              <a:t> </a:t>
            </a:r>
            <a:r>
              <a:rPr lang="ru-RU" sz="2200" b="1" dirty="0" err="1"/>
              <a:t>застосованого</a:t>
            </a:r>
            <a:r>
              <a:rPr lang="ru-RU" sz="2200" b="1" dirty="0"/>
              <a:t> </a:t>
            </a:r>
            <a:r>
              <a:rPr lang="ru-RU" sz="2200" b="1" dirty="0" err="1"/>
              <a:t>тоталітарною</a:t>
            </a:r>
            <a:r>
              <a:rPr lang="ru-RU" sz="2200" b="1" dirty="0"/>
              <a:t> </a:t>
            </a:r>
            <a:r>
              <a:rPr lang="ru-RU" sz="2200" b="1" dirty="0" err="1"/>
              <a:t>владою</a:t>
            </a:r>
            <a:r>
              <a:rPr lang="ru-RU" sz="2200" b="1" dirty="0"/>
              <a:t> </a:t>
            </a:r>
            <a:r>
              <a:rPr lang="ru-RU" sz="2200" b="1" dirty="0" err="1"/>
              <a:t>терору</a:t>
            </a:r>
            <a:r>
              <a:rPr lang="ru-RU" sz="2200" b="1" dirty="0"/>
              <a:t> голодом, </a:t>
            </a:r>
            <a:r>
              <a:rPr lang="ru-RU" sz="2200" b="1" dirty="0" err="1"/>
              <a:t>тобто</a:t>
            </a:r>
            <a:r>
              <a:rPr lang="ru-RU" sz="2200" b="1" dirty="0"/>
              <a:t> геноцидом.</a:t>
            </a:r>
            <a:endParaRPr lang="uk-UA" sz="2200" b="1" dirty="0"/>
          </a:p>
          <a:p>
            <a:endParaRPr lang="uk-UA" sz="22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248" y="2420888"/>
            <a:ext cx="7327273" cy="41044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63031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Місце для вмісту 8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92696"/>
            <a:ext cx="3178175" cy="5362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Місце для тексту 6"/>
          <p:cNvSpPr>
            <a:spLocks noGrp="1"/>
          </p:cNvSpPr>
          <p:nvPr>
            <p:ph type="body" idx="2"/>
          </p:nvPr>
        </p:nvSpPr>
        <p:spPr>
          <a:xfrm>
            <a:off x="3707904" y="548680"/>
            <a:ext cx="5058144" cy="4785320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Масове</a:t>
            </a:r>
            <a:r>
              <a:rPr lang="ru-RU" sz="1800" dirty="0" smtClean="0"/>
              <a:t> </a:t>
            </a:r>
            <a:r>
              <a:rPr lang="ru-RU" sz="1800" dirty="0" err="1" smtClean="0"/>
              <a:t>фізичне</a:t>
            </a:r>
            <a:r>
              <a:rPr lang="ru-RU" sz="1800" dirty="0" smtClean="0"/>
              <a:t> </a:t>
            </a:r>
            <a:r>
              <a:rPr lang="ru-RU" sz="1800" dirty="0" err="1" smtClean="0"/>
              <a:t>винищення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хліборобів</a:t>
            </a:r>
            <a:r>
              <a:rPr lang="ru-RU" sz="1800" dirty="0" smtClean="0"/>
              <a:t> </a:t>
            </a:r>
            <a:r>
              <a:rPr lang="ru-RU" sz="1800" dirty="0" err="1" smtClean="0"/>
              <a:t>штучним</a:t>
            </a:r>
            <a:r>
              <a:rPr lang="ru-RU" sz="1800" dirty="0" smtClean="0"/>
              <a:t> голодом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свідомим</a:t>
            </a:r>
            <a:r>
              <a:rPr lang="ru-RU" sz="1800" dirty="0" smtClean="0"/>
              <a:t> </a:t>
            </a:r>
            <a:r>
              <a:rPr lang="ru-RU" sz="1800" dirty="0" err="1" smtClean="0"/>
              <a:t>терористичним</a:t>
            </a:r>
            <a:r>
              <a:rPr lang="ru-RU" sz="1800" dirty="0" smtClean="0"/>
              <a:t> актом </a:t>
            </a:r>
            <a:r>
              <a:rPr lang="ru-RU" sz="1800" dirty="0" err="1" smtClean="0"/>
              <a:t>сталінської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політичної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системи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проти</a:t>
            </a:r>
            <a:r>
              <a:rPr lang="ru-RU" sz="1800" dirty="0" smtClean="0"/>
              <a:t> </a:t>
            </a:r>
            <a:r>
              <a:rPr lang="ru-RU" sz="1800" dirty="0" err="1" smtClean="0"/>
              <a:t>мирних</a:t>
            </a:r>
            <a:r>
              <a:rPr lang="ru-RU" sz="1800" dirty="0" smtClean="0"/>
              <a:t> людей, </a:t>
            </a:r>
            <a:r>
              <a:rPr lang="ru-RU" sz="1800" dirty="0" err="1" smtClean="0"/>
              <a:t>проти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українців</a:t>
            </a:r>
            <a:r>
              <a:rPr lang="ru-RU" sz="1800" dirty="0" smtClean="0"/>
              <a:t> як </a:t>
            </a:r>
            <a:r>
              <a:rPr lang="ru-RU" sz="1800" dirty="0" err="1" smtClean="0"/>
              <a:t>нації</a:t>
            </a:r>
            <a:r>
              <a:rPr lang="ru-RU" sz="1800" dirty="0" smtClean="0"/>
              <a:t> і, </a:t>
            </a:r>
            <a:r>
              <a:rPr lang="ru-RU" sz="1800" dirty="0" err="1" smtClean="0"/>
              <a:t>зокрема</a:t>
            </a:r>
            <a:r>
              <a:rPr lang="ru-RU" sz="1800" dirty="0" smtClean="0"/>
              <a:t>, </a:t>
            </a:r>
            <a:r>
              <a:rPr lang="ru-RU" sz="1800" dirty="0" err="1" smtClean="0"/>
              <a:t>проти</a:t>
            </a:r>
            <a:r>
              <a:rPr lang="ru-RU" sz="1800" dirty="0" smtClean="0"/>
              <a:t> селян як </a:t>
            </a:r>
            <a:r>
              <a:rPr lang="ru-RU" sz="1800" dirty="0" err="1" smtClean="0"/>
              <a:t>класу</a:t>
            </a:r>
            <a:r>
              <a:rPr lang="ru-RU" sz="1800" dirty="0" smtClean="0"/>
              <a:t>. </a:t>
            </a:r>
            <a:r>
              <a:rPr lang="ru-RU" sz="1800" dirty="0" err="1" smtClean="0"/>
              <a:t>Внаслідок</a:t>
            </a:r>
            <a:r>
              <a:rPr lang="ru-RU" sz="1800" dirty="0" smtClean="0"/>
              <a:t> </a:t>
            </a:r>
            <a:r>
              <a:rPr lang="ru-RU" sz="1800" dirty="0" err="1" smtClean="0"/>
              <a:t>чого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зник</a:t>
            </a:r>
            <a:r>
              <a:rPr lang="ru-RU" sz="1800" dirty="0" smtClean="0"/>
              <a:t> не </a:t>
            </a:r>
            <a:r>
              <a:rPr lang="ru-RU" sz="1800" dirty="0" err="1" smtClean="0"/>
              <a:t>тільки</a:t>
            </a:r>
            <a:r>
              <a:rPr lang="ru-RU" sz="1800" dirty="0" smtClean="0"/>
              <a:t> </a:t>
            </a:r>
            <a:r>
              <a:rPr lang="ru-RU" sz="1800" dirty="0" err="1" smtClean="0"/>
              <a:t>численний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прошарок</a:t>
            </a:r>
            <a:r>
              <a:rPr lang="ru-RU" sz="1800" dirty="0" smtClean="0"/>
              <a:t> </a:t>
            </a:r>
            <a:r>
              <a:rPr lang="ru-RU" sz="1800" dirty="0" err="1" smtClean="0"/>
              <a:t>заможних</a:t>
            </a:r>
            <a:r>
              <a:rPr lang="ru-RU" sz="1800" dirty="0" smtClean="0"/>
              <a:t> і </a:t>
            </a:r>
            <a:r>
              <a:rPr lang="ru-RU" sz="1800" dirty="0" err="1" smtClean="0"/>
              <a:t>незалежних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держави</a:t>
            </a:r>
            <a:r>
              <a:rPr lang="ru-RU" sz="1800" dirty="0" smtClean="0"/>
              <a:t> селян-</a:t>
            </a:r>
            <a:r>
              <a:rPr lang="ru-RU" sz="1800" dirty="0" err="1" smtClean="0"/>
              <a:t>підприємців</a:t>
            </a:r>
            <a:r>
              <a:rPr lang="ru-RU" sz="1800" dirty="0" smtClean="0"/>
              <a:t>, але й </a:t>
            </a:r>
            <a:r>
              <a:rPr lang="ru-RU" sz="1800" dirty="0" err="1" smtClean="0"/>
              <a:t>цілі</a:t>
            </a:r>
            <a:r>
              <a:rPr lang="ru-RU" sz="1800" dirty="0" smtClean="0"/>
              <a:t> </a:t>
            </a:r>
            <a:r>
              <a:rPr lang="ru-RU" sz="1800" dirty="0" err="1" smtClean="0"/>
              <a:t>покоління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землеробського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населення</a:t>
            </a:r>
            <a:r>
              <a:rPr lang="ru-RU" sz="1800" dirty="0" smtClean="0"/>
              <a:t>.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підірвано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основи</a:t>
            </a:r>
            <a:r>
              <a:rPr lang="ru-RU" sz="1800" dirty="0" smtClean="0"/>
              <a:t> </a:t>
            </a:r>
            <a:r>
              <a:rPr lang="ru-RU" sz="1800" dirty="0" err="1" smtClean="0"/>
              <a:t>нації</a:t>
            </a:r>
            <a:r>
              <a:rPr lang="ru-RU" sz="1800" dirty="0" smtClean="0"/>
              <a:t>, </a:t>
            </a:r>
            <a:r>
              <a:rPr lang="ru-RU" sz="1800" dirty="0" err="1" smtClean="0"/>
              <a:t>її</a:t>
            </a:r>
            <a:r>
              <a:rPr lang="ru-RU" sz="1800" dirty="0" smtClean="0"/>
              <a:t> </a:t>
            </a:r>
            <a:r>
              <a:rPr lang="ru-RU" sz="1800" dirty="0" err="1" smtClean="0"/>
              <a:t>традиції</a:t>
            </a:r>
            <a:r>
              <a:rPr lang="ru-RU" sz="1800" dirty="0" smtClean="0"/>
              <a:t>, </a:t>
            </a:r>
            <a:r>
              <a:rPr lang="ru-RU" sz="1800" dirty="0" err="1" smtClean="0"/>
              <a:t>духовну</a:t>
            </a:r>
            <a:r>
              <a:rPr lang="ru-RU" sz="1800" dirty="0" smtClean="0"/>
              <a:t> культуру та </a:t>
            </a:r>
            <a:r>
              <a:rPr lang="ru-RU" sz="1800" dirty="0" err="1" smtClean="0"/>
              <a:t>самобутність</a:t>
            </a:r>
            <a:r>
              <a:rPr lang="ru-RU" sz="1800" dirty="0" smtClean="0"/>
              <a:t>. Головною метою </a:t>
            </a:r>
            <a:r>
              <a:rPr lang="ru-RU" sz="1800" dirty="0" err="1" smtClean="0"/>
              <a:t>організації</a:t>
            </a:r>
            <a:r>
              <a:rPr lang="ru-RU" sz="1800" dirty="0" smtClean="0"/>
              <a:t> штучного голоду </a:t>
            </a:r>
            <a:r>
              <a:rPr lang="ru-RU" sz="1800" dirty="0" err="1" smtClean="0"/>
              <a:t>був</a:t>
            </a:r>
            <a:r>
              <a:rPr lang="ru-RU" sz="1800" dirty="0" smtClean="0"/>
              <a:t> </a:t>
            </a:r>
            <a:r>
              <a:rPr lang="ru-RU" sz="1800" dirty="0" err="1" smtClean="0"/>
              <a:t>підрив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бази</a:t>
            </a:r>
            <a:r>
              <a:rPr lang="ru-RU" sz="1800" dirty="0" smtClean="0"/>
              <a:t> опору </a:t>
            </a:r>
            <a:r>
              <a:rPr lang="ru-RU" sz="1800" dirty="0" err="1" smtClean="0"/>
              <a:t>українців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проти</a:t>
            </a:r>
            <a:r>
              <a:rPr lang="ru-RU" sz="1800" dirty="0" smtClean="0"/>
              <a:t> </a:t>
            </a:r>
            <a:r>
              <a:rPr lang="ru-RU" sz="1800" dirty="0" err="1" smtClean="0"/>
              <a:t>комуністичної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влади</a:t>
            </a:r>
            <a:r>
              <a:rPr lang="ru-RU" sz="1800" dirty="0" smtClean="0"/>
              <a:t> та </a:t>
            </a:r>
            <a:r>
              <a:rPr lang="ru-RU" sz="1800" dirty="0" err="1" smtClean="0"/>
              <a:t>забезпечення</a:t>
            </a:r>
            <a:r>
              <a:rPr lang="ru-RU" sz="1800" dirty="0" smtClean="0"/>
              <a:t> тотального контролю з боку </a:t>
            </a:r>
            <a:r>
              <a:rPr lang="ru-RU" sz="1800" dirty="0" err="1" smtClean="0"/>
              <a:t>держави</a:t>
            </a:r>
            <a:r>
              <a:rPr lang="ru-RU" sz="1800" dirty="0" smtClean="0"/>
              <a:t> за </a:t>
            </a:r>
            <a:r>
              <a:rPr lang="ru-RU" sz="1800" dirty="0" err="1" smtClean="0"/>
              <a:t>всіма</a:t>
            </a:r>
            <a:r>
              <a:rPr lang="ru-RU" sz="1800" dirty="0" smtClean="0"/>
              <a:t> </a:t>
            </a:r>
            <a:r>
              <a:rPr lang="ru-RU" sz="1800" dirty="0" err="1" smtClean="0"/>
              <a:t>верствами</a:t>
            </a:r>
            <a:r>
              <a:rPr lang="ru-RU" sz="1800" dirty="0" smtClean="0"/>
              <a:t> </a:t>
            </a:r>
            <a:r>
              <a:rPr lang="ru-RU" sz="1800" dirty="0" err="1" smtClean="0"/>
              <a:t>населення</a:t>
            </a:r>
            <a:r>
              <a:rPr lang="ru-RU" sz="1800" dirty="0" smtClean="0"/>
              <a:t>.</a:t>
            </a:r>
            <a:endParaRPr lang="uk-UA" sz="1800" dirty="0" smtClean="0"/>
          </a:p>
          <a:p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2794586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Місце для вмісту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556792"/>
            <a:ext cx="2661890" cy="3733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395536" y="476672"/>
            <a:ext cx="5832648" cy="5832648"/>
          </a:xfrm>
        </p:spPr>
        <p:txBody>
          <a:bodyPr>
            <a:noAutofit/>
          </a:bodyPr>
          <a:lstStyle/>
          <a:p>
            <a:r>
              <a:rPr lang="ru-RU" sz="2000" dirty="0"/>
              <a:t>За </a:t>
            </a:r>
            <a:r>
              <a:rPr lang="ru-RU" sz="2000" dirty="0" err="1"/>
              <a:t>розпорядженнями</a:t>
            </a:r>
            <a:r>
              <a:rPr lang="ru-RU" sz="2000" dirty="0"/>
              <a:t> уряду, </a:t>
            </a:r>
            <a:r>
              <a:rPr lang="ru-RU" sz="2000" dirty="0" err="1"/>
              <a:t>заборонялась</a:t>
            </a:r>
            <a:r>
              <a:rPr lang="ru-RU" sz="2000" dirty="0"/>
              <a:t> будь-яка </a:t>
            </a:r>
            <a:r>
              <a:rPr lang="ru-RU" sz="2000" dirty="0" err="1"/>
              <a:t>торгівля</a:t>
            </a:r>
            <a:r>
              <a:rPr lang="ru-RU" sz="2000" dirty="0"/>
              <a:t> в </a:t>
            </a:r>
            <a:r>
              <a:rPr lang="ru-RU" sz="2000" dirty="0" err="1"/>
              <a:t>сільській</a:t>
            </a:r>
            <a:r>
              <a:rPr lang="ru-RU" sz="2000" dirty="0"/>
              <a:t> </a:t>
            </a:r>
            <a:r>
              <a:rPr lang="ru-RU" sz="2000" dirty="0" err="1"/>
              <a:t>місцевості</a:t>
            </a:r>
            <a:r>
              <a:rPr lang="ru-RU" sz="2000" dirty="0"/>
              <a:t>, </a:t>
            </a:r>
            <a:r>
              <a:rPr lang="ru-RU" sz="2000" dirty="0" err="1"/>
              <a:t>призупинялося</a:t>
            </a:r>
            <a:r>
              <a:rPr lang="ru-RU" sz="2000" dirty="0"/>
              <a:t> </a:t>
            </a:r>
            <a:r>
              <a:rPr lang="ru-RU" sz="2000" dirty="0" err="1"/>
              <a:t>продовольче</a:t>
            </a:r>
            <a:r>
              <a:rPr lang="ru-RU" sz="2000" dirty="0"/>
              <a:t> </a:t>
            </a:r>
            <a:r>
              <a:rPr lang="ru-RU" sz="2000" dirty="0" err="1"/>
              <a:t>постачання</a:t>
            </a:r>
            <a:r>
              <a:rPr lang="ru-RU" sz="2000" dirty="0"/>
              <a:t> </a:t>
            </a:r>
            <a:r>
              <a:rPr lang="ru-RU" sz="2000" dirty="0" err="1"/>
              <a:t>сіл</a:t>
            </a:r>
            <a:r>
              <a:rPr lang="ru-RU" sz="2000" dirty="0"/>
              <a:t>, </a:t>
            </a:r>
            <a:r>
              <a:rPr lang="ru-RU" sz="2000" dirty="0" err="1"/>
              <a:t>переслідувалося</a:t>
            </a:r>
            <a:r>
              <a:rPr lang="ru-RU" sz="2000" dirty="0"/>
              <a:t> та </a:t>
            </a:r>
            <a:r>
              <a:rPr lang="ru-RU" sz="2000" dirty="0" err="1"/>
              <a:t>каралося</a:t>
            </a:r>
            <a:r>
              <a:rPr lang="ru-RU" sz="2000" dirty="0"/>
              <a:t> на 10 </a:t>
            </a:r>
            <a:r>
              <a:rPr lang="ru-RU" sz="2000" dirty="0" err="1"/>
              <a:t>років</a:t>
            </a:r>
            <a:r>
              <a:rPr lang="ru-RU" sz="2000" dirty="0"/>
              <a:t> </a:t>
            </a:r>
            <a:r>
              <a:rPr lang="ru-RU" sz="2000" dirty="0" err="1"/>
              <a:t>ув'язнення</a:t>
            </a:r>
            <a:r>
              <a:rPr lang="ru-RU" sz="2000" dirty="0"/>
              <a:t> і </a:t>
            </a:r>
            <a:r>
              <a:rPr lang="ru-RU" sz="2000" dirty="0" err="1"/>
              <a:t>розстріл</a:t>
            </a:r>
            <a:r>
              <a:rPr lang="ru-RU" sz="2000" dirty="0"/>
              <a:t>   будь-яке </a:t>
            </a:r>
            <a:r>
              <a:rPr lang="ru-RU" sz="2000" dirty="0" err="1"/>
              <a:t>використання</a:t>
            </a:r>
            <a:r>
              <a:rPr lang="ru-RU" sz="2000" dirty="0"/>
              <a:t> </a:t>
            </a:r>
            <a:r>
              <a:rPr lang="ru-RU" sz="2000" dirty="0" err="1"/>
              <a:t>хліба</a:t>
            </a:r>
            <a:r>
              <a:rPr lang="ru-RU" sz="2000" dirty="0"/>
              <a:t> для оплати </a:t>
            </a:r>
            <a:r>
              <a:rPr lang="ru-RU" sz="2000" dirty="0" err="1"/>
              <a:t>праці</a:t>
            </a:r>
            <a:r>
              <a:rPr lang="ru-RU" sz="2000" dirty="0"/>
              <a:t> в районах, </a:t>
            </a:r>
            <a:r>
              <a:rPr lang="ru-RU" sz="2000" dirty="0" err="1"/>
              <a:t>що</a:t>
            </a:r>
            <a:r>
              <a:rPr lang="ru-RU" sz="2000" dirty="0"/>
              <a:t> не </a:t>
            </a:r>
            <a:r>
              <a:rPr lang="ru-RU" sz="2000" dirty="0" err="1"/>
              <a:t>виконали</a:t>
            </a:r>
            <a:r>
              <a:rPr lang="ru-RU" sz="2000" dirty="0"/>
              <a:t> </a:t>
            </a:r>
            <a:r>
              <a:rPr lang="ru-RU" sz="2000" dirty="0" err="1"/>
              <a:t>хлібозаготівельних</a:t>
            </a:r>
            <a:r>
              <a:rPr lang="ru-RU" sz="2000" dirty="0"/>
              <a:t> </a:t>
            </a:r>
            <a:r>
              <a:rPr lang="ru-RU" sz="2000" dirty="0" err="1"/>
              <a:t>планів</a:t>
            </a:r>
            <a:r>
              <a:rPr lang="ru-RU" sz="2000" dirty="0"/>
              <a:t>, </a:t>
            </a:r>
            <a:r>
              <a:rPr lang="ru-RU" sz="2000" dirty="0" err="1"/>
              <a:t>запроваджувалася</a:t>
            </a:r>
            <a:r>
              <a:rPr lang="ru-RU" sz="2000" dirty="0"/>
              <a:t> система </a:t>
            </a:r>
            <a:r>
              <a:rPr lang="ru-RU" sz="2000" dirty="0" err="1"/>
              <a:t>натуральних</a:t>
            </a:r>
            <a:r>
              <a:rPr lang="ru-RU" sz="2000" dirty="0"/>
              <a:t> </a:t>
            </a:r>
            <a:r>
              <a:rPr lang="ru-RU" sz="2000" dirty="0" err="1"/>
              <a:t>штрафів</a:t>
            </a:r>
            <a:r>
              <a:rPr lang="ru-RU" sz="2000" dirty="0"/>
              <a:t>, </a:t>
            </a:r>
            <a:r>
              <a:rPr lang="ru-RU" sz="2000" dirty="0" err="1"/>
              <a:t>товарних</a:t>
            </a:r>
            <a:r>
              <a:rPr lang="ru-RU" sz="2000" dirty="0"/>
              <a:t> </a:t>
            </a:r>
            <a:r>
              <a:rPr lang="ru-RU" sz="2000" dirty="0" err="1"/>
              <a:t>репресій</a:t>
            </a:r>
            <a:r>
              <a:rPr lang="ru-RU" sz="2000" dirty="0"/>
              <a:t>. </a:t>
            </a:r>
            <a:r>
              <a:rPr lang="ru-RU" sz="2000" dirty="0" err="1"/>
              <a:t>Питома</a:t>
            </a:r>
            <a:r>
              <a:rPr lang="ru-RU" sz="2000" dirty="0"/>
              <a:t> вага </a:t>
            </a:r>
            <a:r>
              <a:rPr lang="ru-RU" sz="2000" dirty="0" err="1"/>
              <a:t>українського</a:t>
            </a:r>
            <a:r>
              <a:rPr lang="ru-RU" sz="2000" dirty="0"/>
              <a:t> зерна в </a:t>
            </a:r>
            <a:r>
              <a:rPr lang="ru-RU" sz="2000" dirty="0" err="1"/>
              <a:t>загальносоюзному</a:t>
            </a:r>
            <a:r>
              <a:rPr lang="ru-RU" sz="2000" dirty="0"/>
              <a:t> </a:t>
            </a:r>
            <a:r>
              <a:rPr lang="ru-RU" sz="2000" dirty="0" err="1"/>
              <a:t>обсязі</a:t>
            </a:r>
            <a:r>
              <a:rPr lang="ru-RU" sz="2000" dirty="0"/>
              <a:t> </a:t>
            </a:r>
            <a:r>
              <a:rPr lang="ru-RU" sz="2000" dirty="0" err="1"/>
              <a:t>хлібозаготівель</a:t>
            </a:r>
            <a:r>
              <a:rPr lang="ru-RU" sz="2000" dirty="0"/>
              <a:t> </a:t>
            </a:r>
            <a:r>
              <a:rPr lang="ru-RU" sz="2000" dirty="0" err="1"/>
              <a:t>сягала</a:t>
            </a:r>
            <a:r>
              <a:rPr lang="ru-RU" sz="2000" dirty="0"/>
              <a:t> </a:t>
            </a:r>
            <a:r>
              <a:rPr lang="ru-RU" sz="2000" dirty="0" err="1"/>
              <a:t>більше</a:t>
            </a:r>
            <a:r>
              <a:rPr lang="ru-RU" sz="2000" dirty="0"/>
              <a:t> </a:t>
            </a:r>
            <a:r>
              <a:rPr lang="ru-RU" sz="2000" dirty="0" err="1"/>
              <a:t>третини</a:t>
            </a:r>
            <a:r>
              <a:rPr lang="ru-RU" sz="2000" dirty="0"/>
              <a:t>, а по </a:t>
            </a:r>
            <a:r>
              <a:rPr lang="ru-RU" sz="2000" dirty="0" err="1"/>
              <a:t>окремих</a:t>
            </a:r>
            <a:r>
              <a:rPr lang="ru-RU" sz="2000" dirty="0"/>
              <a:t> </a:t>
            </a:r>
            <a:r>
              <a:rPr lang="ru-RU" sz="2000" dirty="0" err="1"/>
              <a:t>регіонах</a:t>
            </a:r>
            <a:r>
              <a:rPr lang="ru-RU" sz="2000" dirty="0"/>
              <a:t> </a:t>
            </a:r>
            <a:r>
              <a:rPr lang="ru-RU" sz="2000" dirty="0" err="1"/>
              <a:t>перевищувала</a:t>
            </a:r>
            <a:r>
              <a:rPr lang="ru-RU" sz="2000" dirty="0"/>
              <a:t> </a:t>
            </a:r>
            <a:r>
              <a:rPr lang="ru-RU" sz="2000" dirty="0" err="1"/>
              <a:t>планові</a:t>
            </a:r>
            <a:r>
              <a:rPr lang="ru-RU" sz="2000" dirty="0"/>
              <a:t> </a:t>
            </a:r>
            <a:r>
              <a:rPr lang="ru-RU" sz="2000" dirty="0" err="1"/>
              <a:t>завдання</a:t>
            </a:r>
            <a:r>
              <a:rPr lang="ru-RU" sz="2000" dirty="0"/>
              <a:t> для </a:t>
            </a:r>
            <a:r>
              <a:rPr lang="ru-RU" sz="2000" dirty="0" err="1"/>
              <a:t>Північного</a:t>
            </a:r>
            <a:r>
              <a:rPr lang="ru-RU" sz="2000" dirty="0"/>
              <a:t> Кавказу, Центрально-</a:t>
            </a:r>
            <a:r>
              <a:rPr lang="ru-RU" sz="2000" dirty="0" err="1"/>
              <a:t>Чорноземного</a:t>
            </a:r>
            <a:r>
              <a:rPr lang="ru-RU" sz="2000" dirty="0"/>
              <a:t> </a:t>
            </a:r>
            <a:r>
              <a:rPr lang="ru-RU" sz="2000" dirty="0" err="1"/>
              <a:t>регіону</a:t>
            </a:r>
            <a:r>
              <a:rPr lang="ru-RU" sz="2000" dirty="0"/>
              <a:t>, Казахстану та </a:t>
            </a:r>
            <a:r>
              <a:rPr lang="ru-RU" sz="2000" dirty="0" err="1"/>
              <a:t>Московської</a:t>
            </a:r>
            <a:r>
              <a:rPr lang="ru-RU" sz="2000" dirty="0"/>
              <a:t> </a:t>
            </a:r>
            <a:r>
              <a:rPr lang="ru-RU" sz="2000" dirty="0" err="1"/>
              <a:t>області</a:t>
            </a:r>
            <a:r>
              <a:rPr lang="ru-RU" sz="2000" dirty="0"/>
              <a:t> разом </a:t>
            </a:r>
            <a:r>
              <a:rPr lang="ru-RU" sz="2000" dirty="0" err="1"/>
              <a:t>узятих</a:t>
            </a:r>
            <a:r>
              <a:rPr lang="ru-RU" sz="2000" dirty="0"/>
              <a:t>.</a:t>
            </a:r>
            <a:endParaRPr lang="uk-UA" sz="2000" dirty="0"/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404867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467544" y="2204864"/>
            <a:ext cx="8305800" cy="1981200"/>
          </a:xfrm>
        </p:spPr>
        <p:txBody>
          <a:bodyPr/>
          <a:lstStyle/>
          <a:p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b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Наслідки Голодомору 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9868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Місце для вмісту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67251">
            <a:off x="443557" y="452334"/>
            <a:ext cx="2381250" cy="3105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Місце для тексту 5"/>
          <p:cNvSpPr>
            <a:spLocks noGrp="1"/>
          </p:cNvSpPr>
          <p:nvPr>
            <p:ph type="body" idx="2"/>
          </p:nvPr>
        </p:nvSpPr>
        <p:spPr>
          <a:xfrm>
            <a:off x="3635896" y="404664"/>
            <a:ext cx="5130152" cy="5184576"/>
          </a:xfrm>
        </p:spPr>
        <p:txBody>
          <a:bodyPr>
            <a:normAutofit/>
          </a:bodyPr>
          <a:lstStyle/>
          <a:p>
            <a:r>
              <a:rPr lang="ru-RU" sz="1700" b="1" dirty="0"/>
              <a:t>Коли </a:t>
            </a:r>
            <a:r>
              <a:rPr lang="ru-RU" sz="1700" b="1" dirty="0" err="1"/>
              <a:t>дослідники</a:t>
            </a:r>
            <a:r>
              <a:rPr lang="ru-RU" sz="1700" b="1" dirty="0"/>
              <a:t> </a:t>
            </a:r>
            <a:r>
              <a:rPr lang="ru-RU" sz="1700" b="1" dirty="0" err="1"/>
              <a:t>говорять</a:t>
            </a:r>
            <a:r>
              <a:rPr lang="ru-RU" sz="1700" b="1" dirty="0"/>
              <a:t> про Голодомор 1932-33 </a:t>
            </a:r>
            <a:r>
              <a:rPr lang="ru-RU" sz="1700" b="1" dirty="0" err="1"/>
              <a:t>рр</a:t>
            </a:r>
            <a:r>
              <a:rPr lang="ru-RU" sz="1700" b="1" dirty="0"/>
              <a:t>., </a:t>
            </a:r>
            <a:r>
              <a:rPr lang="ru-RU" sz="1700" b="1" dirty="0" err="1"/>
              <a:t>мається</a:t>
            </a:r>
            <a:r>
              <a:rPr lang="ru-RU" sz="1700" b="1" dirty="0"/>
              <a:t> на </a:t>
            </a:r>
            <a:r>
              <a:rPr lang="ru-RU" sz="1700" b="1" dirty="0" err="1"/>
              <a:t>увазі</a:t>
            </a:r>
            <a:r>
              <a:rPr lang="ru-RU" sz="1700" b="1" dirty="0"/>
              <a:t> </a:t>
            </a:r>
            <a:r>
              <a:rPr lang="ru-RU" sz="1700" b="1" dirty="0" err="1"/>
              <a:t>період</a:t>
            </a:r>
            <a:r>
              <a:rPr lang="ru-RU" sz="1700" b="1" dirty="0"/>
              <a:t> з </a:t>
            </a:r>
            <a:r>
              <a:rPr lang="ru-RU" sz="1700" b="1" dirty="0" err="1"/>
              <a:t>квітня</a:t>
            </a:r>
            <a:r>
              <a:rPr lang="ru-RU" sz="1700" b="1" dirty="0"/>
              <a:t> 1932 по листопад 1933 </a:t>
            </a:r>
            <a:r>
              <a:rPr lang="ru-RU" sz="1700" b="1" dirty="0" err="1"/>
              <a:t>рр</a:t>
            </a:r>
            <a:r>
              <a:rPr lang="ru-RU" sz="1700" b="1" dirty="0"/>
              <a:t>. </a:t>
            </a:r>
            <a:r>
              <a:rPr lang="ru-RU" sz="1700" b="1" dirty="0" err="1"/>
              <a:t>Саме</a:t>
            </a:r>
            <a:r>
              <a:rPr lang="ru-RU" sz="1700" b="1" dirty="0"/>
              <a:t> за </a:t>
            </a:r>
            <a:r>
              <a:rPr lang="ru-RU" sz="1700" b="1" dirty="0" err="1"/>
              <a:t>ці</a:t>
            </a:r>
            <a:r>
              <a:rPr lang="ru-RU" sz="1700" b="1" dirty="0"/>
              <a:t> 17 </a:t>
            </a:r>
            <a:r>
              <a:rPr lang="ru-RU" sz="1700" b="1" dirty="0" err="1"/>
              <a:t>місяців</a:t>
            </a:r>
            <a:r>
              <a:rPr lang="ru-RU" sz="1700" b="1" dirty="0"/>
              <a:t>, </a:t>
            </a:r>
            <a:r>
              <a:rPr lang="ru-RU" sz="1700" b="1" dirty="0" err="1"/>
              <a:t>тобто</a:t>
            </a:r>
            <a:r>
              <a:rPr lang="ru-RU" sz="1700" b="1" dirty="0"/>
              <a:t>, </a:t>
            </a:r>
            <a:r>
              <a:rPr lang="ru-RU" sz="1700" b="1" dirty="0" err="1"/>
              <a:t>приблизно</a:t>
            </a:r>
            <a:r>
              <a:rPr lang="ru-RU" sz="1700" b="1" dirty="0"/>
              <a:t> за 500 </a:t>
            </a:r>
            <a:r>
              <a:rPr lang="ru-RU" sz="1700" b="1" dirty="0" err="1"/>
              <a:t>днів</a:t>
            </a:r>
            <a:r>
              <a:rPr lang="ru-RU" sz="1700" b="1" dirty="0"/>
              <a:t>, в </a:t>
            </a:r>
            <a:r>
              <a:rPr lang="ru-RU" sz="1700" b="1" dirty="0" err="1"/>
              <a:t>Україні</a:t>
            </a:r>
            <a:r>
              <a:rPr lang="ru-RU" sz="1700" b="1" dirty="0"/>
              <a:t> </a:t>
            </a:r>
            <a:r>
              <a:rPr lang="ru-RU" sz="1700" b="1" dirty="0" err="1"/>
              <a:t>загинули</a:t>
            </a:r>
            <a:r>
              <a:rPr lang="ru-RU" sz="1700" b="1" dirty="0"/>
              <a:t> </a:t>
            </a:r>
            <a:r>
              <a:rPr lang="ru-RU" sz="1700" b="1" dirty="0" err="1"/>
              <a:t>мільйони</a:t>
            </a:r>
            <a:r>
              <a:rPr lang="ru-RU" sz="1700" b="1" dirty="0"/>
              <a:t> людей. </a:t>
            </a:r>
            <a:r>
              <a:rPr lang="ru-RU" sz="1700" b="1" dirty="0" err="1"/>
              <a:t>Пік</a:t>
            </a:r>
            <a:r>
              <a:rPr lang="ru-RU" sz="1700" b="1" dirty="0"/>
              <a:t> голодомору </a:t>
            </a:r>
            <a:r>
              <a:rPr lang="ru-RU" sz="1700" b="1" dirty="0" err="1"/>
              <a:t>прийшовся</a:t>
            </a:r>
            <a:r>
              <a:rPr lang="ru-RU" sz="1700" b="1" dirty="0"/>
              <a:t> на весну 1933 року. В </a:t>
            </a:r>
            <a:r>
              <a:rPr lang="ru-RU" sz="1700" b="1" dirty="0" err="1"/>
              <a:t>Україні</a:t>
            </a:r>
            <a:r>
              <a:rPr lang="ru-RU" sz="1700" b="1" dirty="0"/>
              <a:t> </a:t>
            </a:r>
            <a:r>
              <a:rPr lang="ru-RU" sz="1700" b="1" dirty="0" err="1"/>
              <a:t>тоді</a:t>
            </a:r>
            <a:r>
              <a:rPr lang="ru-RU" sz="1700" b="1" dirty="0"/>
              <a:t> </a:t>
            </a:r>
            <a:r>
              <a:rPr lang="ru-RU" sz="1700" b="1" dirty="0" err="1"/>
              <a:t>від</a:t>
            </a:r>
            <a:r>
              <a:rPr lang="ru-RU" sz="1700" b="1" dirty="0"/>
              <a:t> голоду </a:t>
            </a:r>
            <a:r>
              <a:rPr lang="ru-RU" sz="1700" b="1" dirty="0" err="1"/>
              <a:t>вмирало</a:t>
            </a:r>
            <a:r>
              <a:rPr lang="ru-RU" sz="1700" b="1" dirty="0"/>
              <a:t> 17 людей </a:t>
            </a:r>
            <a:r>
              <a:rPr lang="ru-RU" sz="1700" b="1" dirty="0" err="1"/>
              <a:t>щохвилини</a:t>
            </a:r>
            <a:r>
              <a:rPr lang="ru-RU" sz="1700" b="1" dirty="0"/>
              <a:t>, 1000 - </a:t>
            </a:r>
            <a:r>
              <a:rPr lang="ru-RU" sz="1700" b="1" dirty="0" err="1"/>
              <a:t>щогодини</a:t>
            </a:r>
            <a:r>
              <a:rPr lang="ru-RU" sz="1700" b="1" dirty="0"/>
              <a:t>, </a:t>
            </a:r>
            <a:r>
              <a:rPr lang="ru-RU" sz="1700" b="1" dirty="0" err="1"/>
              <a:t>майже</a:t>
            </a:r>
            <a:r>
              <a:rPr lang="ru-RU" sz="1700" b="1" dirty="0"/>
              <a:t> 25 </a:t>
            </a:r>
            <a:r>
              <a:rPr lang="ru-RU" sz="1700" b="1" dirty="0" err="1"/>
              <a:t>тисяч</a:t>
            </a:r>
            <a:r>
              <a:rPr lang="ru-RU" sz="1700" b="1" dirty="0"/>
              <a:t> - </a:t>
            </a:r>
            <a:r>
              <a:rPr lang="ru-RU" sz="1700" b="1" dirty="0" err="1"/>
              <a:t>щодня</a:t>
            </a:r>
            <a:r>
              <a:rPr lang="ru-RU" sz="1700" b="1" dirty="0" smtClean="0"/>
              <a:t>.</a:t>
            </a:r>
            <a:endParaRPr lang="uk-UA" sz="1700" b="1" dirty="0"/>
          </a:p>
          <a:p>
            <a:endParaRPr lang="uk-UA" sz="1700" b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131">
            <a:off x="2068133" y="3249047"/>
            <a:ext cx="6363072" cy="33358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55393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0916">
            <a:off x="856231" y="3395467"/>
            <a:ext cx="5112568" cy="2947220"/>
          </a:xfrm>
        </p:spPr>
      </p:pic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251520" y="404664"/>
            <a:ext cx="5184576" cy="4669904"/>
          </a:xfrm>
        </p:spPr>
        <p:txBody>
          <a:bodyPr>
            <a:normAutofit/>
          </a:bodyPr>
          <a:lstStyle/>
          <a:p>
            <a:r>
              <a:rPr lang="ru-RU" b="1" dirty="0" err="1"/>
              <a:t>Найбільш</a:t>
            </a:r>
            <a:r>
              <a:rPr lang="ru-RU" b="1" dirty="0"/>
              <a:t> </a:t>
            </a:r>
            <a:r>
              <a:rPr lang="ru-RU" b="1" dirty="0" err="1"/>
              <a:t>постраждали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голоду </a:t>
            </a:r>
            <a:r>
              <a:rPr lang="ru-RU" b="1" dirty="0" err="1"/>
              <a:t>колишні</a:t>
            </a:r>
            <a:r>
              <a:rPr lang="ru-RU" b="1" dirty="0"/>
              <a:t> </a:t>
            </a:r>
            <a:r>
              <a:rPr lang="ru-RU" b="1" dirty="0" err="1"/>
              <a:t>Харківська</a:t>
            </a:r>
            <a:r>
              <a:rPr lang="ru-RU" b="1" dirty="0"/>
              <a:t> і </a:t>
            </a:r>
            <a:r>
              <a:rPr lang="ru-RU" b="1" dirty="0" err="1"/>
              <a:t>Київська</a:t>
            </a:r>
            <a:r>
              <a:rPr lang="ru-RU" b="1" dirty="0"/>
              <a:t> </a:t>
            </a:r>
            <a:r>
              <a:rPr lang="ru-RU" b="1" dirty="0" err="1"/>
              <a:t>області</a:t>
            </a:r>
            <a:r>
              <a:rPr lang="ru-RU" b="1" dirty="0"/>
              <a:t> (</a:t>
            </a:r>
            <a:r>
              <a:rPr lang="ru-RU" b="1" dirty="0" err="1"/>
              <a:t>теперішні</a:t>
            </a:r>
            <a:r>
              <a:rPr lang="ru-RU" b="1" dirty="0"/>
              <a:t> </a:t>
            </a:r>
            <a:r>
              <a:rPr lang="ru-RU" b="1" dirty="0" err="1"/>
              <a:t>Полтавська</a:t>
            </a:r>
            <a:r>
              <a:rPr lang="ru-RU" b="1" dirty="0"/>
              <a:t>, </a:t>
            </a:r>
            <a:r>
              <a:rPr lang="ru-RU" b="1" dirty="0" err="1"/>
              <a:t>Сумська</a:t>
            </a:r>
            <a:r>
              <a:rPr lang="ru-RU" b="1" dirty="0"/>
              <a:t>, </a:t>
            </a:r>
            <a:r>
              <a:rPr lang="ru-RU" b="1" dirty="0" err="1"/>
              <a:t>Харківська</a:t>
            </a:r>
            <a:r>
              <a:rPr lang="ru-RU" b="1" dirty="0"/>
              <a:t>, </a:t>
            </a:r>
            <a:r>
              <a:rPr lang="ru-RU" b="1" dirty="0" err="1"/>
              <a:t>Черкаська</a:t>
            </a:r>
            <a:r>
              <a:rPr lang="ru-RU" b="1" dirty="0"/>
              <a:t>, </a:t>
            </a:r>
            <a:r>
              <a:rPr lang="ru-RU" b="1" dirty="0" err="1"/>
              <a:t>Київська</a:t>
            </a:r>
            <a:r>
              <a:rPr lang="ru-RU" b="1" dirty="0"/>
              <a:t>, </a:t>
            </a:r>
            <a:r>
              <a:rPr lang="ru-RU" b="1" dirty="0" err="1"/>
              <a:t>Житомирська</a:t>
            </a:r>
            <a:r>
              <a:rPr lang="ru-RU" b="1" dirty="0"/>
              <a:t>). На них </a:t>
            </a:r>
            <a:r>
              <a:rPr lang="ru-RU" b="1" dirty="0" err="1"/>
              <a:t>припадає</a:t>
            </a:r>
            <a:r>
              <a:rPr lang="ru-RU" b="1" dirty="0"/>
              <a:t> 52,8% </a:t>
            </a:r>
            <a:r>
              <a:rPr lang="ru-RU" b="1" dirty="0" err="1"/>
              <a:t>загиблих</a:t>
            </a:r>
            <a:r>
              <a:rPr lang="ru-RU" b="1" dirty="0"/>
              <a:t>. </a:t>
            </a:r>
            <a:r>
              <a:rPr lang="ru-RU" b="1" dirty="0" err="1"/>
              <a:t>Смертність</a:t>
            </a:r>
            <a:r>
              <a:rPr lang="ru-RU" b="1" dirty="0"/>
              <a:t> </a:t>
            </a:r>
            <a:r>
              <a:rPr lang="ru-RU" b="1" dirty="0" err="1"/>
              <a:t>населення</a:t>
            </a:r>
            <a:r>
              <a:rPr lang="ru-RU" b="1" dirty="0"/>
              <a:t> тут </a:t>
            </a:r>
            <a:r>
              <a:rPr lang="ru-RU" b="1" dirty="0" err="1"/>
              <a:t>перевищувала</a:t>
            </a:r>
            <a:r>
              <a:rPr lang="ru-RU" b="1" dirty="0"/>
              <a:t> </a:t>
            </a:r>
            <a:r>
              <a:rPr lang="ru-RU" b="1" dirty="0" err="1"/>
              <a:t>середній</a:t>
            </a:r>
            <a:r>
              <a:rPr lang="ru-RU" b="1" dirty="0"/>
              <a:t> </a:t>
            </a:r>
            <a:r>
              <a:rPr lang="ru-RU" b="1" dirty="0" err="1"/>
              <a:t>рівень</a:t>
            </a:r>
            <a:r>
              <a:rPr lang="ru-RU" b="1" dirty="0"/>
              <a:t> у 8-9 і </a:t>
            </a:r>
            <a:r>
              <a:rPr lang="ru-RU" b="1" dirty="0" err="1"/>
              <a:t>більше</a:t>
            </a:r>
            <a:r>
              <a:rPr lang="ru-RU" b="1" dirty="0"/>
              <a:t> </a:t>
            </a:r>
            <a:r>
              <a:rPr lang="ru-RU" b="1" dirty="0" err="1" smtClean="0"/>
              <a:t>разів</a:t>
            </a:r>
            <a:r>
              <a:rPr lang="ru-RU" b="1" dirty="0" smtClean="0"/>
              <a:t>. У </a:t>
            </a:r>
            <a:r>
              <a:rPr lang="ru-RU" b="1" dirty="0" err="1"/>
              <a:t>Вінницькій</a:t>
            </a:r>
            <a:r>
              <a:rPr lang="ru-RU" b="1" dirty="0"/>
              <a:t>, </a:t>
            </a:r>
            <a:r>
              <a:rPr lang="ru-RU" b="1" dirty="0" err="1"/>
              <a:t>Одеській</a:t>
            </a:r>
            <a:r>
              <a:rPr lang="ru-RU" b="1" dirty="0"/>
              <a:t>, </a:t>
            </a:r>
            <a:r>
              <a:rPr lang="ru-RU" b="1" dirty="0" err="1"/>
              <a:t>Дніпропетровській</a:t>
            </a:r>
            <a:r>
              <a:rPr lang="ru-RU" b="1" dirty="0"/>
              <a:t> </a:t>
            </a:r>
            <a:r>
              <a:rPr lang="ru-RU" b="1" dirty="0" err="1"/>
              <a:t>рівень</a:t>
            </a:r>
            <a:r>
              <a:rPr lang="ru-RU" b="1" dirty="0"/>
              <a:t> </a:t>
            </a:r>
            <a:r>
              <a:rPr lang="ru-RU" b="1" dirty="0" err="1"/>
              <a:t>смертності</a:t>
            </a:r>
            <a:r>
              <a:rPr lang="ru-RU" b="1" dirty="0"/>
              <a:t> </a:t>
            </a:r>
            <a:r>
              <a:rPr lang="ru-RU" b="1" dirty="0" err="1"/>
              <a:t>був</a:t>
            </a:r>
            <a:r>
              <a:rPr lang="ru-RU" b="1" dirty="0"/>
              <a:t> </a:t>
            </a:r>
            <a:r>
              <a:rPr lang="ru-RU" b="1" dirty="0" err="1"/>
              <a:t>вищій</a:t>
            </a:r>
            <a:r>
              <a:rPr lang="ru-RU" b="1" dirty="0"/>
              <a:t> у 5-6 </a:t>
            </a:r>
            <a:r>
              <a:rPr lang="ru-RU" b="1" dirty="0" err="1"/>
              <a:t>разів</a:t>
            </a:r>
            <a:r>
              <a:rPr lang="ru-RU" b="1" dirty="0"/>
              <a:t>. У </a:t>
            </a:r>
            <a:r>
              <a:rPr lang="ru-RU" b="1" dirty="0" err="1"/>
              <a:t>Донбасі</a:t>
            </a:r>
            <a:r>
              <a:rPr lang="ru-RU" b="1" dirty="0"/>
              <a:t> - у 3-4 рази. </a:t>
            </a:r>
            <a:endParaRPr lang="uk-UA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60648"/>
            <a:ext cx="3542146" cy="33593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88311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933056"/>
            <a:ext cx="5184576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3995936" y="260648"/>
            <a:ext cx="4986136" cy="5328592"/>
          </a:xfrm>
        </p:spPr>
        <p:txBody>
          <a:bodyPr>
            <a:normAutofit/>
          </a:bodyPr>
          <a:lstStyle/>
          <a:p>
            <a:r>
              <a:rPr lang="ru-RU" sz="1700" b="1" dirty="0" err="1"/>
              <a:t>Дослідники</a:t>
            </a:r>
            <a:r>
              <a:rPr lang="ru-RU" sz="1700" b="1" dirty="0"/>
              <a:t> </a:t>
            </a:r>
            <a:r>
              <a:rPr lang="ru-RU" sz="1700" b="1" dirty="0" err="1"/>
              <a:t>називають</a:t>
            </a:r>
            <a:r>
              <a:rPr lang="ru-RU" sz="1700" b="1" dirty="0"/>
              <a:t> </a:t>
            </a:r>
            <a:r>
              <a:rPr lang="ru-RU" sz="1700" b="1" dirty="0" err="1"/>
              <a:t>різні</a:t>
            </a:r>
            <a:r>
              <a:rPr lang="ru-RU" sz="1700" b="1" dirty="0"/>
              <a:t> </a:t>
            </a:r>
            <a:r>
              <a:rPr lang="ru-RU" sz="1700" b="1" dirty="0" err="1"/>
              <a:t>цифри</a:t>
            </a:r>
            <a:r>
              <a:rPr lang="ru-RU" sz="1700" b="1" dirty="0"/>
              <a:t> </a:t>
            </a:r>
            <a:r>
              <a:rPr lang="ru-RU" sz="1700" b="1" dirty="0" err="1"/>
              <a:t>загиблих</a:t>
            </a:r>
            <a:r>
              <a:rPr lang="ru-RU" sz="1700" b="1" dirty="0"/>
              <a:t> </a:t>
            </a:r>
            <a:r>
              <a:rPr lang="ru-RU" sz="1700" b="1" dirty="0" err="1"/>
              <a:t>під</a:t>
            </a:r>
            <a:r>
              <a:rPr lang="ru-RU" sz="1700" b="1" dirty="0"/>
              <a:t> час голодомору: 5, 7, 9 та 10 </a:t>
            </a:r>
            <a:r>
              <a:rPr lang="ru-RU" sz="1700" b="1" dirty="0" err="1"/>
              <a:t>мільйонів</a:t>
            </a:r>
            <a:r>
              <a:rPr lang="ru-RU" sz="1700" b="1" dirty="0"/>
              <a:t>. Але, в будь-</a:t>
            </a:r>
            <a:r>
              <a:rPr lang="ru-RU" sz="1700" b="1" dirty="0" err="1"/>
              <a:t>якому</a:t>
            </a:r>
            <a:r>
              <a:rPr lang="ru-RU" sz="1700" b="1" dirty="0"/>
              <a:t> </a:t>
            </a:r>
            <a:r>
              <a:rPr lang="ru-RU" sz="1700" b="1" dirty="0" err="1"/>
              <a:t>випадку</a:t>
            </a:r>
            <a:r>
              <a:rPr lang="ru-RU" sz="1700" b="1" dirty="0"/>
              <a:t>, </a:t>
            </a:r>
            <a:r>
              <a:rPr lang="ru-RU" sz="1700" b="1" dirty="0" err="1"/>
              <a:t>мова</a:t>
            </a:r>
            <a:r>
              <a:rPr lang="ru-RU" sz="1700" b="1" dirty="0"/>
              <a:t> </a:t>
            </a:r>
            <a:r>
              <a:rPr lang="ru-RU" sz="1700" b="1" dirty="0" err="1"/>
              <a:t>йде</a:t>
            </a:r>
            <a:r>
              <a:rPr lang="ru-RU" sz="1700" b="1" dirty="0"/>
              <a:t> про МІЛЬОЙНИ </a:t>
            </a:r>
            <a:r>
              <a:rPr lang="ru-RU" sz="1700" b="1" dirty="0" err="1"/>
              <a:t>безневинних</a:t>
            </a:r>
            <a:r>
              <a:rPr lang="ru-RU" sz="1700" b="1" dirty="0"/>
              <a:t> жертв. А з </a:t>
            </a:r>
            <a:r>
              <a:rPr lang="ru-RU" sz="1700" b="1" dirty="0" err="1"/>
              <a:t>урахуванням</a:t>
            </a:r>
            <a:r>
              <a:rPr lang="ru-RU" sz="1700" b="1" dirty="0"/>
              <a:t> </a:t>
            </a:r>
            <a:r>
              <a:rPr lang="ru-RU" sz="1700" b="1" dirty="0" err="1"/>
              <a:t>непрямих</a:t>
            </a:r>
            <a:r>
              <a:rPr lang="ru-RU" sz="1700" b="1" dirty="0"/>
              <a:t> жертв (</a:t>
            </a:r>
            <a:r>
              <a:rPr lang="ru-RU" sz="1700" b="1" dirty="0" err="1"/>
              <a:t>внаслідок</a:t>
            </a:r>
            <a:r>
              <a:rPr lang="ru-RU" sz="1700" b="1" dirty="0"/>
              <a:t> </a:t>
            </a:r>
            <a:r>
              <a:rPr lang="ru-RU" sz="1700" b="1" dirty="0" err="1"/>
              <a:t>повного</a:t>
            </a:r>
            <a:r>
              <a:rPr lang="ru-RU" sz="1700" b="1" dirty="0"/>
              <a:t> </a:t>
            </a:r>
            <a:r>
              <a:rPr lang="ru-RU" sz="1700" b="1" dirty="0" err="1"/>
              <a:t>фізичного</a:t>
            </a:r>
            <a:r>
              <a:rPr lang="ru-RU" sz="1700" b="1" dirty="0"/>
              <a:t> </a:t>
            </a:r>
            <a:r>
              <a:rPr lang="ru-RU" sz="1700" b="1" dirty="0" err="1"/>
              <a:t>виснаження</a:t>
            </a:r>
            <a:r>
              <a:rPr lang="ru-RU" sz="1700" b="1" dirty="0"/>
              <a:t>, тифу, </a:t>
            </a:r>
            <a:r>
              <a:rPr lang="ru-RU" sz="1700" b="1" dirty="0" err="1"/>
              <a:t>кишково-шлункових</a:t>
            </a:r>
            <a:r>
              <a:rPr lang="ru-RU" sz="1700" b="1" dirty="0"/>
              <a:t> </a:t>
            </a:r>
            <a:r>
              <a:rPr lang="ru-RU" sz="1700" b="1" dirty="0" err="1"/>
              <a:t>отруєнь</a:t>
            </a:r>
            <a:r>
              <a:rPr lang="ru-RU" sz="1700" b="1" dirty="0"/>
              <a:t>, </a:t>
            </a:r>
            <a:r>
              <a:rPr lang="ru-RU" sz="1700" b="1" dirty="0" err="1"/>
              <a:t>канібалізму</a:t>
            </a:r>
            <a:r>
              <a:rPr lang="ru-RU" sz="1700" b="1" dirty="0"/>
              <a:t>, </a:t>
            </a:r>
            <a:r>
              <a:rPr lang="ru-RU" sz="1700" b="1" dirty="0" err="1"/>
              <a:t>репресій</a:t>
            </a:r>
            <a:r>
              <a:rPr lang="ru-RU" sz="1700" b="1" dirty="0"/>
              <a:t>, </a:t>
            </a:r>
            <a:r>
              <a:rPr lang="ru-RU" sz="1700" b="1" dirty="0" err="1"/>
              <a:t>самогубств</a:t>
            </a:r>
            <a:r>
              <a:rPr lang="ru-RU" sz="1700" b="1" dirty="0"/>
              <a:t> на </a:t>
            </a:r>
            <a:r>
              <a:rPr lang="ru-RU" sz="1700" b="1" dirty="0" err="1"/>
              <a:t>грунті</a:t>
            </a:r>
            <a:r>
              <a:rPr lang="ru-RU" sz="1700" b="1" dirty="0"/>
              <a:t> </a:t>
            </a:r>
            <a:r>
              <a:rPr lang="ru-RU" sz="1700" b="1" dirty="0" err="1"/>
              <a:t>розладу</a:t>
            </a:r>
            <a:r>
              <a:rPr lang="ru-RU" sz="1700" b="1" dirty="0"/>
              <a:t> </a:t>
            </a:r>
            <a:r>
              <a:rPr lang="ru-RU" sz="1700" b="1" dirty="0" err="1"/>
              <a:t>психіки</a:t>
            </a:r>
            <a:r>
              <a:rPr lang="ru-RU" sz="1700" b="1" dirty="0"/>
              <a:t> та </a:t>
            </a:r>
            <a:r>
              <a:rPr lang="ru-RU" sz="1700" b="1" dirty="0" err="1"/>
              <a:t>соціального</a:t>
            </a:r>
            <a:r>
              <a:rPr lang="ru-RU" sz="1700" b="1" dirty="0"/>
              <a:t> </a:t>
            </a:r>
            <a:r>
              <a:rPr lang="ru-RU" sz="1700" b="1" dirty="0" err="1"/>
              <a:t>колапсу</a:t>
            </a:r>
            <a:r>
              <a:rPr lang="ru-RU" sz="1700" b="1" dirty="0"/>
              <a:t>), за </a:t>
            </a:r>
            <a:r>
              <a:rPr lang="ru-RU" sz="1700" b="1" dirty="0" err="1"/>
              <a:t>приблизними</a:t>
            </a:r>
            <a:r>
              <a:rPr lang="ru-RU" sz="1700" b="1" dirty="0"/>
              <a:t> </a:t>
            </a:r>
            <a:r>
              <a:rPr lang="ru-RU" sz="1700" b="1" dirty="0" err="1"/>
              <a:t>підрахунками</a:t>
            </a:r>
            <a:r>
              <a:rPr lang="ru-RU" sz="1700" b="1" dirty="0"/>
              <a:t>, голодомор забрав </a:t>
            </a:r>
            <a:r>
              <a:rPr lang="ru-RU" sz="1700" b="1" dirty="0" err="1"/>
              <a:t>життя</a:t>
            </a:r>
            <a:r>
              <a:rPr lang="ru-RU" sz="1700" b="1" dirty="0"/>
              <a:t> 14 </a:t>
            </a:r>
            <a:r>
              <a:rPr lang="ru-RU" sz="1700" b="1" dirty="0" err="1"/>
              <a:t>мільйонів</a:t>
            </a:r>
            <a:r>
              <a:rPr lang="ru-RU" sz="1700" b="1" dirty="0"/>
              <a:t> людей.</a:t>
            </a:r>
            <a:endParaRPr lang="uk-UA" sz="1700" b="1" dirty="0"/>
          </a:p>
          <a:p>
            <a:endParaRPr lang="uk-UA" sz="17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3456384" cy="3528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884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пір">
  <a:themeElements>
    <a:clrScheme name="Папір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апір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Папір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127</TotalTime>
  <Words>597</Words>
  <Application>Microsoft Office PowerPoint</Application>
  <PresentationFormat>Екран (4:3)</PresentationFormat>
  <Paragraphs>22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4" baseType="lpstr">
      <vt:lpstr>Папір</vt:lpstr>
      <vt:lpstr>Голодомор 1932-33 років в Україні </vt:lpstr>
      <vt:lpstr>Перші згадки про голодомор</vt:lpstr>
      <vt:lpstr>Презентація PowerPoint</vt:lpstr>
      <vt:lpstr>Презентація PowerPoint</vt:lpstr>
      <vt:lpstr>Презентація PowerPoint</vt:lpstr>
      <vt:lpstr>  Наслідки Голодомору 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Козацтво</dc:title>
  <dc:creator>Саша</dc:creator>
  <cp:lastModifiedBy>Саша</cp:lastModifiedBy>
  <cp:revision>3</cp:revision>
  <dcterms:created xsi:type="dcterms:W3CDTF">2014-12-01T21:25:28Z</dcterms:created>
  <dcterms:modified xsi:type="dcterms:W3CDTF">2014-12-07T16:23:41Z</dcterms:modified>
</cp:coreProperties>
</file>