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8"/>
  </p:notesMasterIdLst>
  <p:handoutMasterIdLst>
    <p:handoutMasterId r:id="rId29"/>
  </p:handoutMasterIdLst>
  <p:sldIdLst>
    <p:sldId id="256" r:id="rId2"/>
    <p:sldId id="292" r:id="rId3"/>
    <p:sldId id="271" r:id="rId4"/>
    <p:sldId id="264" r:id="rId5"/>
    <p:sldId id="263" r:id="rId6"/>
    <p:sldId id="293" r:id="rId7"/>
    <p:sldId id="275" r:id="rId8"/>
    <p:sldId id="274" r:id="rId9"/>
    <p:sldId id="296" r:id="rId10"/>
    <p:sldId id="294" r:id="rId11"/>
    <p:sldId id="277" r:id="rId12"/>
    <p:sldId id="295" r:id="rId13"/>
    <p:sldId id="305" r:id="rId14"/>
    <p:sldId id="303" r:id="rId15"/>
    <p:sldId id="284" r:id="rId16"/>
    <p:sldId id="297" r:id="rId17"/>
    <p:sldId id="285" r:id="rId18"/>
    <p:sldId id="300" r:id="rId19"/>
    <p:sldId id="286" r:id="rId20"/>
    <p:sldId id="287" r:id="rId21"/>
    <p:sldId id="299" r:id="rId22"/>
    <p:sldId id="288" r:id="rId23"/>
    <p:sldId id="289" r:id="rId24"/>
    <p:sldId id="290" r:id="rId25"/>
    <p:sldId id="291" r:id="rId26"/>
    <p:sldId id="302" r:id="rId2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436"/>
    <a:srgbClr val="7E6942"/>
    <a:srgbClr val="2D817F"/>
    <a:srgbClr val="74CECE"/>
    <a:srgbClr val="D9D400"/>
    <a:srgbClr val="73696E"/>
    <a:srgbClr val="735964"/>
    <a:srgbClr val="A8A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1511" autoAdjust="0"/>
  </p:normalViewPr>
  <p:slideViewPr>
    <p:cSldViewPr>
      <p:cViewPr>
        <p:scale>
          <a:sx n="66" d="100"/>
          <a:sy n="66" d="100"/>
        </p:scale>
        <p:origin x="-636" y="-3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r>
              <a:rPr lang="ru-RU"/>
              <a:t>Трипільська археологічна культура</a:t>
            </a:r>
          </a:p>
        </p:txBody>
      </p:sp>
      <p:sp>
        <p:nvSpPr>
          <p:cNvPr id="921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4C41D05D-55AD-4FF9-93D0-13EA38B9BE4E}" type="datetime1">
              <a:rPr lang="ru-RU"/>
              <a:pPr>
                <a:defRPr/>
              </a:pPr>
              <a:t>17.12.2013</a:t>
            </a:fld>
            <a:endParaRPr lang="ru-RU"/>
          </a:p>
        </p:txBody>
      </p:sp>
      <p:sp>
        <p:nvSpPr>
          <p:cNvPr id="921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r>
              <a:rPr lang="ru-RU"/>
              <a:t>6 клас, тема 1. Урок 4</a:t>
            </a:r>
          </a:p>
        </p:txBody>
      </p:sp>
      <p:sp>
        <p:nvSpPr>
          <p:cNvPr id="921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9230A63-A55B-4A2A-BC59-D81714814A28}" type="slidenum">
              <a:rPr lang="ru-RU"/>
              <a:pPr>
                <a:defRPr/>
              </a:pPr>
              <a:t>‹#›</a:t>
            </a:fld>
            <a:endParaRPr lang="ru-RU"/>
          </a:p>
        </p:txBody>
      </p:sp>
    </p:spTree>
    <p:extLst>
      <p:ext uri="{BB962C8B-B14F-4D97-AF65-F5344CB8AC3E}">
        <p14:creationId xmlns:p14="http://schemas.microsoft.com/office/powerpoint/2010/main" val="3975474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r>
              <a:rPr lang="ru-RU"/>
              <a:t>Трипільська археологічна культура</a:t>
            </a:r>
          </a:p>
        </p:txBody>
      </p:sp>
      <p:sp>
        <p:nvSpPr>
          <p:cNvPr id="870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AC308574-2BC6-499B-B666-F13E37204DF3}" type="datetime1">
              <a:rPr lang="ru-RU"/>
              <a:pPr>
                <a:defRPr/>
              </a:pPr>
              <a:t>17.12.2013</a:t>
            </a:fld>
            <a:endParaRPr lang="ru-RU"/>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70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870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r>
              <a:rPr lang="ru-RU"/>
              <a:t>6 клас, тема 1. Урок 4</a:t>
            </a:r>
          </a:p>
        </p:txBody>
      </p:sp>
      <p:sp>
        <p:nvSpPr>
          <p:cNvPr id="870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546E8F0-DA0B-4864-83FB-41E3C6AE9630}" type="slidenum">
              <a:rPr lang="ru-RU"/>
              <a:pPr>
                <a:defRPr/>
              </a:pPr>
              <a:t>‹#›</a:t>
            </a:fld>
            <a:endParaRPr lang="ru-RU"/>
          </a:p>
        </p:txBody>
      </p:sp>
    </p:spTree>
    <p:extLst>
      <p:ext uri="{BB962C8B-B14F-4D97-AF65-F5344CB8AC3E}">
        <p14:creationId xmlns:p14="http://schemas.microsoft.com/office/powerpoint/2010/main" val="3249744352"/>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trypillya.kiev.ua/rekon_kost.ht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perehid.org.ua/n10/4.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21506" name="Rectangle 6"/>
          <p:cNvSpPr>
            <a:spLocks noGrp="1" noChangeArrowheads="1"/>
          </p:cNvSpPr>
          <p:nvPr>
            <p:ph type="ftr" sz="quarter" idx="4"/>
          </p:nvPr>
        </p:nvSpPr>
        <p:spPr>
          <a:noFill/>
        </p:spPr>
        <p:txBody>
          <a:bodyPr/>
          <a:lstStyle/>
          <a:p>
            <a:r>
              <a:rPr lang="ru-RU" smtClean="0"/>
              <a:t>6 клас, тема 1. Урок 4</a:t>
            </a:r>
          </a:p>
        </p:txBody>
      </p:sp>
      <p:sp>
        <p:nvSpPr>
          <p:cNvPr id="21507" name="Rectangle 7"/>
          <p:cNvSpPr>
            <a:spLocks noGrp="1" noChangeArrowheads="1"/>
          </p:cNvSpPr>
          <p:nvPr>
            <p:ph type="sldNum" sz="quarter" idx="5"/>
          </p:nvPr>
        </p:nvSpPr>
        <p:spPr>
          <a:noFill/>
        </p:spPr>
        <p:txBody>
          <a:bodyPr/>
          <a:lstStyle/>
          <a:p>
            <a:fld id="{71FFA77F-370A-4C9E-8148-B1C5C7087937}" type="slidenum">
              <a:rPr lang="ru-RU" smtClean="0"/>
              <a:pPr/>
              <a:t>1</a:t>
            </a:fld>
            <a:endParaRPr lang="ru-RU" smtClean="0"/>
          </a:p>
        </p:txBody>
      </p:sp>
      <p:sp>
        <p:nvSpPr>
          <p:cNvPr id="21508" name="Rectangle 2"/>
          <p:cNvSpPr>
            <a:spLocks noGrp="1" noRot="1" noChangeAspect="1" noChangeArrowheads="1" noTextEdit="1"/>
          </p:cNvSpPr>
          <p:nvPr>
            <p:ph type="sldImg"/>
          </p:nvPr>
        </p:nvSpPr>
        <p:spPr>
          <a:ln/>
        </p:spPr>
      </p:sp>
      <p:sp>
        <p:nvSpPr>
          <p:cNvPr id="21509"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47106" name="Rectangle 6"/>
          <p:cNvSpPr>
            <a:spLocks noGrp="1" noChangeArrowheads="1"/>
          </p:cNvSpPr>
          <p:nvPr>
            <p:ph type="ftr" sz="quarter" idx="4"/>
          </p:nvPr>
        </p:nvSpPr>
        <p:spPr>
          <a:noFill/>
        </p:spPr>
        <p:txBody>
          <a:bodyPr/>
          <a:lstStyle/>
          <a:p>
            <a:r>
              <a:rPr lang="ru-RU" smtClean="0"/>
              <a:t>6 клас, тема 1. Урок 4</a:t>
            </a:r>
          </a:p>
        </p:txBody>
      </p:sp>
      <p:sp>
        <p:nvSpPr>
          <p:cNvPr id="47107" name="Rectangle 7"/>
          <p:cNvSpPr>
            <a:spLocks noGrp="1" noChangeArrowheads="1"/>
          </p:cNvSpPr>
          <p:nvPr>
            <p:ph type="sldNum" sz="quarter" idx="5"/>
          </p:nvPr>
        </p:nvSpPr>
        <p:spPr>
          <a:noFill/>
        </p:spPr>
        <p:txBody>
          <a:bodyPr/>
          <a:lstStyle/>
          <a:p>
            <a:fld id="{936E4C3F-FC34-4C5C-B4CE-A61C4E299E0A}" type="slidenum">
              <a:rPr lang="ru-RU" smtClean="0"/>
              <a:pPr/>
              <a:t>10</a:t>
            </a:fld>
            <a:endParaRPr lang="ru-RU" smtClean="0"/>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a:ln/>
        </p:spPr>
        <p:txBody>
          <a:bodyPr/>
          <a:lstStyle/>
          <a:p>
            <a:pPr eaLnBrk="1" hangingPunct="1">
              <a:lnSpc>
                <a:spcPct val="80000"/>
              </a:lnSpc>
            </a:pPr>
            <a:endParaRPr lang="ru-RU" sz="10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49154" name="Rectangle 6"/>
          <p:cNvSpPr>
            <a:spLocks noGrp="1" noChangeArrowheads="1"/>
          </p:cNvSpPr>
          <p:nvPr>
            <p:ph type="ftr" sz="quarter" idx="4"/>
          </p:nvPr>
        </p:nvSpPr>
        <p:spPr>
          <a:noFill/>
        </p:spPr>
        <p:txBody>
          <a:bodyPr/>
          <a:lstStyle/>
          <a:p>
            <a:r>
              <a:rPr lang="ru-RU" smtClean="0"/>
              <a:t>6 клас, тема 1. Урок 4</a:t>
            </a:r>
          </a:p>
        </p:txBody>
      </p:sp>
      <p:sp>
        <p:nvSpPr>
          <p:cNvPr id="49155" name="Rectangle 7"/>
          <p:cNvSpPr>
            <a:spLocks noGrp="1" noChangeArrowheads="1"/>
          </p:cNvSpPr>
          <p:nvPr>
            <p:ph type="sldNum" sz="quarter" idx="5"/>
          </p:nvPr>
        </p:nvSpPr>
        <p:spPr>
          <a:noFill/>
        </p:spPr>
        <p:txBody>
          <a:bodyPr/>
          <a:lstStyle/>
          <a:p>
            <a:fld id="{E809B65D-7098-49AF-A54E-37748BD090FB}" type="slidenum">
              <a:rPr lang="ru-RU" smtClean="0"/>
              <a:pPr/>
              <a:t>11</a:t>
            </a:fld>
            <a:endParaRPr lang="ru-RU" smtClean="0"/>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p:spPr>
        <p:txBody>
          <a:bodyPr/>
          <a:lstStyle/>
          <a:p>
            <a:pPr eaLnBrk="1" hangingPunct="1"/>
            <a:r>
              <a:rPr lang="uk-UA" smtClean="0"/>
              <a:t>Автор/джерело: Надія БОДНАР, «Експрес», стаття “Початок людства - це Трипілля” ,</a:t>
            </a:r>
          </a:p>
          <a:p>
            <a:pPr eaLnBrk="1" hangingPunct="1"/>
            <a:r>
              <a:rPr lang="uk-UA" smtClean="0"/>
              <a:t>http://www.aratta-ukraine.com/text_ua.php?id=146 </a:t>
            </a:r>
          </a:p>
          <a:p>
            <a:pPr eaLnBrk="1" hangingPunct="1"/>
            <a:r>
              <a:rPr lang="uk-UA" smtClean="0"/>
              <a:t>В статті, написаній як інтерв'ю, археолог, директор Державного історико-культурного заповідника "Трипільська культура" Владислав ЧАБАНЮК відповідає на питання:</a:t>
            </a:r>
            <a:endParaRPr lang="uk-UA" b="1" smtClean="0"/>
          </a:p>
          <a:p>
            <a:pPr eaLnBrk="1" hangingPunct="1"/>
            <a:r>
              <a:rPr lang="uk-UA" b="1" smtClean="0"/>
              <a:t>— Яким було житло трипільця понад п'ять тисяч років тому?</a:t>
            </a:r>
            <a:r>
              <a:rPr lang="uk-UA" smtClean="0"/>
              <a:t/>
            </a:r>
            <a:br>
              <a:rPr lang="uk-UA" smtClean="0"/>
            </a:br>
            <a:r>
              <a:rPr lang="uk-UA" smtClean="0"/>
              <a:t>— Трипільська конструкція хати зберігалася в українському селі аж до XIX століття. Вона стояла на слупах, і на першому поверсі, мабуть, розміщувалися господарські приміщення — для худоби, зберігання якихось запасів. А для проживання відводився другий поверх. Саме на другому поверсі житла ми знаходимо жертовники, печі, лави, робочі місця. Житло ж трипільців було досить великих розмірів: завширшки 4,5 — 5 метрів, а завдовжки від 10 до 20 метрів. Штукатурка бездоганно прогладжена, а самі стіни пофарбовані в теракотовий (цегляний) колір, вікна круглі. Трипільці жили в кам'яну добу, а тоді житло сприймалося як черево звіра, у котрому ти ховаєшся, живеш. Коли ми знаходимо мініатюрні моделі жител трипільців з глини, то бачимо, що при вході вони обрамлені ріжками, котрі символізували силу звіра і відганяли злих духів від оселі.</a:t>
            </a:r>
            <a:r>
              <a:rPr lang="ru-RU"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51202" name="Rectangle 6"/>
          <p:cNvSpPr>
            <a:spLocks noGrp="1" noChangeArrowheads="1"/>
          </p:cNvSpPr>
          <p:nvPr>
            <p:ph type="ftr" sz="quarter" idx="4"/>
          </p:nvPr>
        </p:nvSpPr>
        <p:spPr>
          <a:noFill/>
        </p:spPr>
        <p:txBody>
          <a:bodyPr/>
          <a:lstStyle/>
          <a:p>
            <a:r>
              <a:rPr lang="ru-RU" smtClean="0"/>
              <a:t>6 клас, тема 1. Урок 4</a:t>
            </a:r>
          </a:p>
        </p:txBody>
      </p:sp>
      <p:sp>
        <p:nvSpPr>
          <p:cNvPr id="51203" name="Rectangle 7"/>
          <p:cNvSpPr>
            <a:spLocks noGrp="1" noChangeArrowheads="1"/>
          </p:cNvSpPr>
          <p:nvPr>
            <p:ph type="sldNum" sz="quarter" idx="5"/>
          </p:nvPr>
        </p:nvSpPr>
        <p:spPr>
          <a:noFill/>
        </p:spPr>
        <p:txBody>
          <a:bodyPr/>
          <a:lstStyle/>
          <a:p>
            <a:fld id="{5E91CDF7-2289-4857-AC0E-F38C0FBA01AD}" type="slidenum">
              <a:rPr lang="ru-RU" smtClean="0"/>
              <a:pPr/>
              <a:t>12</a:t>
            </a:fld>
            <a:endParaRPr lang="ru-RU" smtClean="0"/>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p:spPr>
        <p:txBody>
          <a:bodyPr/>
          <a:lstStyle/>
          <a:p>
            <a:pPr eaLnBrk="1" hangingPunct="1"/>
            <a:r>
              <a:rPr lang="uk-UA" smtClean="0"/>
              <a:t>Автор/джерело: Надія БОДНАР, «Експрес», стаття “Початок людства - це Трипілля” ,</a:t>
            </a:r>
          </a:p>
          <a:p>
            <a:pPr eaLnBrk="1" hangingPunct="1"/>
            <a:r>
              <a:rPr lang="uk-UA" smtClean="0"/>
              <a:t>http://www.aratta-ukraine.com/text_ua.php?id=146 </a:t>
            </a:r>
          </a:p>
          <a:p>
            <a:pPr eaLnBrk="1" hangingPunct="1"/>
            <a:r>
              <a:rPr lang="uk-UA" smtClean="0"/>
              <a:t>В статті, написаній як інтерв'ю, археолог, директор Державного історико-культурного заповідника "Трипільська культура" Владислав ЧАБАНЮК відповідає на питання:</a:t>
            </a:r>
            <a:endParaRPr lang="uk-UA" b="1" smtClean="0"/>
          </a:p>
          <a:p>
            <a:pPr eaLnBrk="1" hangingPunct="1"/>
            <a:r>
              <a:rPr lang="uk-UA" b="1" smtClean="0"/>
              <a:t>— Яким було житло трипільця понад п'ять тисяч років тому?</a:t>
            </a:r>
            <a:r>
              <a:rPr lang="uk-UA" smtClean="0"/>
              <a:t/>
            </a:r>
            <a:br>
              <a:rPr lang="uk-UA" smtClean="0"/>
            </a:br>
            <a:r>
              <a:rPr lang="uk-UA" smtClean="0"/>
              <a:t>— Трипільська конструкція хати зберігалася в українському селі аж до XIX століття. Вона стояла на слупах, і на першому поверсі, мабуть, розміщувалися господарські приміщення — для худоби, зберігання якихось запасів. А для проживання відводився другий поверх. Саме на другому поверсі житла ми знаходимо жертовники, печі, лави, робочі місця. Житло ж трипільців було досить великих розмірів: завширшки 4,5 — 5 метрів, а завдовжки від 10 до 20 метрів. Штукатурка бездоганно прогладжена, а самі стіни пофарбовані в теракотовий (цегляний) колір, вікна круглі. Трипільці жили в кам'яну добу, а тоді житло сприймалося як черево звіра, у котрому ти ховаєшся, живеш. Коли ми знаходимо мініатюрні моделі жител трипільців з глини, то бачимо, що при вході вони обрамлені ріжками, котрі символізували силу звіра і відганяли злих духів від оселі.</a:t>
            </a:r>
            <a:r>
              <a:rPr lang="ru-RU"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53250" name="Rectangle 6"/>
          <p:cNvSpPr>
            <a:spLocks noGrp="1" noChangeArrowheads="1"/>
          </p:cNvSpPr>
          <p:nvPr>
            <p:ph type="ftr" sz="quarter" idx="4"/>
          </p:nvPr>
        </p:nvSpPr>
        <p:spPr>
          <a:noFill/>
        </p:spPr>
        <p:txBody>
          <a:bodyPr/>
          <a:lstStyle/>
          <a:p>
            <a:r>
              <a:rPr lang="ru-RU" smtClean="0"/>
              <a:t>6 клас, тема 1. Урок 4</a:t>
            </a:r>
          </a:p>
        </p:txBody>
      </p:sp>
      <p:sp>
        <p:nvSpPr>
          <p:cNvPr id="53251" name="Rectangle 7"/>
          <p:cNvSpPr>
            <a:spLocks noGrp="1" noChangeArrowheads="1"/>
          </p:cNvSpPr>
          <p:nvPr>
            <p:ph type="sldNum" sz="quarter" idx="5"/>
          </p:nvPr>
        </p:nvSpPr>
        <p:spPr>
          <a:noFill/>
        </p:spPr>
        <p:txBody>
          <a:bodyPr/>
          <a:lstStyle/>
          <a:p>
            <a:fld id="{DE4E6FC9-9657-41D8-938D-3FC64A7D6F69}" type="slidenum">
              <a:rPr lang="ru-RU" smtClean="0"/>
              <a:pPr/>
              <a:t>13</a:t>
            </a:fld>
            <a:endParaRPr lang="ru-RU" smtClean="0"/>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p:spPr>
        <p:txBody>
          <a:bodyPr/>
          <a:lstStyle/>
          <a:p>
            <a:pPr eaLnBrk="1" hangingPunct="1"/>
            <a:r>
              <a:rPr lang="uk-UA" smtClean="0"/>
              <a:t>Автор/джерело: Надія БОДНАР, «Експрес», стаття “Початок людства - це Трипілля” ,</a:t>
            </a:r>
          </a:p>
          <a:p>
            <a:pPr eaLnBrk="1" hangingPunct="1"/>
            <a:r>
              <a:rPr lang="uk-UA" smtClean="0"/>
              <a:t>http://www.aratta-ukraine.com/text_ua.php?id=146 </a:t>
            </a:r>
          </a:p>
          <a:p>
            <a:pPr eaLnBrk="1" hangingPunct="1"/>
            <a:r>
              <a:rPr lang="uk-UA" smtClean="0"/>
              <a:t>В статті, написаній як інтерв'ю, археолог, директор Державного історико-культурного заповідника "Трипільська культура" Владислав ЧАБАНЮК відповідає на питання:</a:t>
            </a:r>
            <a:endParaRPr lang="uk-UA" b="1" smtClean="0"/>
          </a:p>
          <a:p>
            <a:pPr eaLnBrk="1" hangingPunct="1"/>
            <a:r>
              <a:rPr lang="uk-UA" b="1" smtClean="0"/>
              <a:t>— Яким було житло трипільця понад п'ять тисяч років тому?</a:t>
            </a:r>
            <a:r>
              <a:rPr lang="uk-UA" smtClean="0"/>
              <a:t/>
            </a:r>
            <a:br>
              <a:rPr lang="uk-UA" smtClean="0"/>
            </a:br>
            <a:r>
              <a:rPr lang="uk-UA" smtClean="0"/>
              <a:t>— Трипільська конструкція хати зберігалася в українському селі аж до XIX століття. Вона стояла на слупах, і на першому поверсі, мабуть, розміщувалися господарські приміщення — для худоби, зберігання якихось запасів. А для проживання відводився другий поверх. Саме на другому поверсі житла ми знаходимо жертовники, печі, лави, робочі місця. Житло ж трипільців було досить великих розмірів: завширшки 4,5 — 5 метрів, а завдовжки від 10 до 20 метрів. Штукатурка бездоганно прогладжена, а самі стіни пофарбовані в теракотовий (цегляний) колір, вікна круглі. Трипільці жили в кам'яну добу, а тоді житло сприймалося як черево звіра, у котрому ти ховаєшся, живеш. Коли ми знаходимо мініатюрні моделі жител трипільців з глини, то бачимо, що при вході вони обрамлені ріжками, котрі символізували силу звіра і відганяли злих духів від оселі.</a:t>
            </a:r>
            <a:r>
              <a:rPr lang="ru-RU" smtClean="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56322" name="Rectangle 6"/>
          <p:cNvSpPr>
            <a:spLocks noGrp="1" noChangeArrowheads="1"/>
          </p:cNvSpPr>
          <p:nvPr>
            <p:ph type="ftr" sz="quarter" idx="4"/>
          </p:nvPr>
        </p:nvSpPr>
        <p:spPr>
          <a:noFill/>
        </p:spPr>
        <p:txBody>
          <a:bodyPr/>
          <a:lstStyle/>
          <a:p>
            <a:r>
              <a:rPr lang="ru-RU" smtClean="0"/>
              <a:t>6 клас, тема 1. Урок 4</a:t>
            </a:r>
          </a:p>
        </p:txBody>
      </p:sp>
      <p:sp>
        <p:nvSpPr>
          <p:cNvPr id="56323" name="Rectangle 7"/>
          <p:cNvSpPr>
            <a:spLocks noGrp="1" noChangeArrowheads="1"/>
          </p:cNvSpPr>
          <p:nvPr>
            <p:ph type="sldNum" sz="quarter" idx="5"/>
          </p:nvPr>
        </p:nvSpPr>
        <p:spPr>
          <a:noFill/>
        </p:spPr>
        <p:txBody>
          <a:bodyPr/>
          <a:lstStyle/>
          <a:p>
            <a:fld id="{DD2DBE5C-E07F-41F3-8726-ECB3299572FE}" type="slidenum">
              <a:rPr lang="ru-RU" smtClean="0"/>
              <a:pPr/>
              <a:t>14</a:t>
            </a:fld>
            <a:endParaRPr lang="ru-RU" smtClean="0"/>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58370" name="Rectangle 6"/>
          <p:cNvSpPr>
            <a:spLocks noGrp="1" noChangeArrowheads="1"/>
          </p:cNvSpPr>
          <p:nvPr>
            <p:ph type="ftr" sz="quarter" idx="4"/>
          </p:nvPr>
        </p:nvSpPr>
        <p:spPr>
          <a:noFill/>
        </p:spPr>
        <p:txBody>
          <a:bodyPr/>
          <a:lstStyle/>
          <a:p>
            <a:r>
              <a:rPr lang="ru-RU" smtClean="0"/>
              <a:t>6 клас, тема 1. Урок 4</a:t>
            </a:r>
          </a:p>
        </p:txBody>
      </p:sp>
      <p:sp>
        <p:nvSpPr>
          <p:cNvPr id="58371" name="Rectangle 7"/>
          <p:cNvSpPr>
            <a:spLocks noGrp="1" noChangeArrowheads="1"/>
          </p:cNvSpPr>
          <p:nvPr>
            <p:ph type="sldNum" sz="quarter" idx="5"/>
          </p:nvPr>
        </p:nvSpPr>
        <p:spPr>
          <a:noFill/>
        </p:spPr>
        <p:txBody>
          <a:bodyPr/>
          <a:lstStyle/>
          <a:p>
            <a:fld id="{82298F0E-7C38-42AB-94A6-A8EC0490EF18}" type="slidenum">
              <a:rPr lang="ru-RU" smtClean="0"/>
              <a:pPr/>
              <a:t>15</a:t>
            </a:fld>
            <a:endParaRPr lang="ru-RU" smtClean="0"/>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60418" name="Rectangle 6"/>
          <p:cNvSpPr>
            <a:spLocks noGrp="1" noChangeArrowheads="1"/>
          </p:cNvSpPr>
          <p:nvPr>
            <p:ph type="ftr" sz="quarter" idx="4"/>
          </p:nvPr>
        </p:nvSpPr>
        <p:spPr>
          <a:noFill/>
        </p:spPr>
        <p:txBody>
          <a:bodyPr/>
          <a:lstStyle/>
          <a:p>
            <a:r>
              <a:rPr lang="ru-RU" smtClean="0"/>
              <a:t>6 клас, тема 1. Урок 4</a:t>
            </a:r>
          </a:p>
        </p:txBody>
      </p:sp>
      <p:sp>
        <p:nvSpPr>
          <p:cNvPr id="60419" name="Rectangle 7"/>
          <p:cNvSpPr>
            <a:spLocks noGrp="1" noChangeArrowheads="1"/>
          </p:cNvSpPr>
          <p:nvPr>
            <p:ph type="sldNum" sz="quarter" idx="5"/>
          </p:nvPr>
        </p:nvSpPr>
        <p:spPr>
          <a:noFill/>
        </p:spPr>
        <p:txBody>
          <a:bodyPr/>
          <a:lstStyle/>
          <a:p>
            <a:fld id="{A50D98A1-235F-45D8-B89B-F8A9B6491AB6}" type="slidenum">
              <a:rPr lang="ru-RU" smtClean="0"/>
              <a:pPr/>
              <a:t>16</a:t>
            </a:fld>
            <a:endParaRPr lang="ru-RU" smtClean="0"/>
          </a:p>
        </p:txBody>
      </p:sp>
      <p:sp>
        <p:nvSpPr>
          <p:cNvPr id="604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62466" name="Rectangle 6"/>
          <p:cNvSpPr>
            <a:spLocks noGrp="1" noChangeArrowheads="1"/>
          </p:cNvSpPr>
          <p:nvPr>
            <p:ph type="ftr" sz="quarter" idx="4"/>
          </p:nvPr>
        </p:nvSpPr>
        <p:spPr>
          <a:noFill/>
        </p:spPr>
        <p:txBody>
          <a:bodyPr/>
          <a:lstStyle/>
          <a:p>
            <a:r>
              <a:rPr lang="ru-RU" smtClean="0"/>
              <a:t>6 клас, тема 1. Урок 4</a:t>
            </a:r>
          </a:p>
        </p:txBody>
      </p:sp>
      <p:sp>
        <p:nvSpPr>
          <p:cNvPr id="62467" name="Rectangle 7"/>
          <p:cNvSpPr>
            <a:spLocks noGrp="1" noChangeArrowheads="1"/>
          </p:cNvSpPr>
          <p:nvPr>
            <p:ph type="sldNum" sz="quarter" idx="5"/>
          </p:nvPr>
        </p:nvSpPr>
        <p:spPr>
          <a:noFill/>
        </p:spPr>
        <p:txBody>
          <a:bodyPr/>
          <a:lstStyle/>
          <a:p>
            <a:fld id="{21DCCB55-AF47-4AE5-B6E3-32BC39610804}" type="slidenum">
              <a:rPr lang="ru-RU" smtClean="0"/>
              <a:pPr/>
              <a:t>17</a:t>
            </a:fld>
            <a:endParaRPr lang="ru-RU" smtClean="0"/>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65538" name="Rectangle 6"/>
          <p:cNvSpPr>
            <a:spLocks noGrp="1" noChangeArrowheads="1"/>
          </p:cNvSpPr>
          <p:nvPr>
            <p:ph type="ftr" sz="quarter" idx="4"/>
          </p:nvPr>
        </p:nvSpPr>
        <p:spPr>
          <a:noFill/>
        </p:spPr>
        <p:txBody>
          <a:bodyPr/>
          <a:lstStyle/>
          <a:p>
            <a:r>
              <a:rPr lang="ru-RU" smtClean="0"/>
              <a:t>6 клас, тема 1. Урок 4</a:t>
            </a:r>
          </a:p>
        </p:txBody>
      </p:sp>
      <p:sp>
        <p:nvSpPr>
          <p:cNvPr id="65539" name="Rectangle 7"/>
          <p:cNvSpPr>
            <a:spLocks noGrp="1" noChangeArrowheads="1"/>
          </p:cNvSpPr>
          <p:nvPr>
            <p:ph type="sldNum" sz="quarter" idx="5"/>
          </p:nvPr>
        </p:nvSpPr>
        <p:spPr>
          <a:noFill/>
        </p:spPr>
        <p:txBody>
          <a:bodyPr/>
          <a:lstStyle/>
          <a:p>
            <a:fld id="{C4C90287-2F7C-4216-9696-E07D5ECBE556}" type="slidenum">
              <a:rPr lang="ru-RU" smtClean="0"/>
              <a:pPr/>
              <a:t>18</a:t>
            </a:fld>
            <a:endParaRPr lang="ru-RU" smtClean="0"/>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67586" name="Rectangle 6"/>
          <p:cNvSpPr>
            <a:spLocks noGrp="1" noChangeArrowheads="1"/>
          </p:cNvSpPr>
          <p:nvPr>
            <p:ph type="ftr" sz="quarter" idx="4"/>
          </p:nvPr>
        </p:nvSpPr>
        <p:spPr>
          <a:noFill/>
        </p:spPr>
        <p:txBody>
          <a:bodyPr/>
          <a:lstStyle/>
          <a:p>
            <a:r>
              <a:rPr lang="ru-RU" smtClean="0"/>
              <a:t>6 клас, тема 1. Урок 4</a:t>
            </a:r>
          </a:p>
        </p:txBody>
      </p:sp>
      <p:sp>
        <p:nvSpPr>
          <p:cNvPr id="67587" name="Rectangle 7"/>
          <p:cNvSpPr>
            <a:spLocks noGrp="1" noChangeArrowheads="1"/>
          </p:cNvSpPr>
          <p:nvPr>
            <p:ph type="sldNum" sz="quarter" idx="5"/>
          </p:nvPr>
        </p:nvSpPr>
        <p:spPr>
          <a:noFill/>
        </p:spPr>
        <p:txBody>
          <a:bodyPr/>
          <a:lstStyle/>
          <a:p>
            <a:fld id="{082F505B-1239-41FD-8059-E37128CDAFB0}" type="slidenum">
              <a:rPr lang="ru-RU" smtClean="0"/>
              <a:pPr/>
              <a:t>19</a:t>
            </a:fld>
            <a:endParaRPr lang="ru-RU" smtClean="0"/>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23554" name="Rectangle 6"/>
          <p:cNvSpPr>
            <a:spLocks noGrp="1" noChangeArrowheads="1"/>
          </p:cNvSpPr>
          <p:nvPr>
            <p:ph type="ftr" sz="quarter" idx="4"/>
          </p:nvPr>
        </p:nvSpPr>
        <p:spPr>
          <a:noFill/>
        </p:spPr>
        <p:txBody>
          <a:bodyPr/>
          <a:lstStyle/>
          <a:p>
            <a:r>
              <a:rPr lang="ru-RU" smtClean="0"/>
              <a:t>6 клас, тема 1. Урок 4</a:t>
            </a:r>
          </a:p>
        </p:txBody>
      </p:sp>
      <p:sp>
        <p:nvSpPr>
          <p:cNvPr id="23555" name="Rectangle 7"/>
          <p:cNvSpPr>
            <a:spLocks noGrp="1" noChangeArrowheads="1"/>
          </p:cNvSpPr>
          <p:nvPr>
            <p:ph type="sldNum" sz="quarter" idx="5"/>
          </p:nvPr>
        </p:nvSpPr>
        <p:spPr>
          <a:noFill/>
        </p:spPr>
        <p:txBody>
          <a:bodyPr/>
          <a:lstStyle/>
          <a:p>
            <a:fld id="{913C80D0-BCAA-4B41-BE9B-12D6622DC5C5}" type="slidenum">
              <a:rPr lang="ru-RU" smtClean="0"/>
              <a:pPr/>
              <a:t>2</a:t>
            </a:fld>
            <a:endParaRPr lang="ru-RU" smtClean="0"/>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69634" name="Rectangle 6"/>
          <p:cNvSpPr>
            <a:spLocks noGrp="1" noChangeArrowheads="1"/>
          </p:cNvSpPr>
          <p:nvPr>
            <p:ph type="ftr" sz="quarter" idx="4"/>
          </p:nvPr>
        </p:nvSpPr>
        <p:spPr>
          <a:noFill/>
        </p:spPr>
        <p:txBody>
          <a:bodyPr/>
          <a:lstStyle/>
          <a:p>
            <a:r>
              <a:rPr lang="ru-RU" smtClean="0"/>
              <a:t>6 клас, тема 1. Урок 4</a:t>
            </a:r>
          </a:p>
        </p:txBody>
      </p:sp>
      <p:sp>
        <p:nvSpPr>
          <p:cNvPr id="69635" name="Rectangle 7"/>
          <p:cNvSpPr>
            <a:spLocks noGrp="1" noChangeArrowheads="1"/>
          </p:cNvSpPr>
          <p:nvPr>
            <p:ph type="sldNum" sz="quarter" idx="5"/>
          </p:nvPr>
        </p:nvSpPr>
        <p:spPr>
          <a:noFill/>
        </p:spPr>
        <p:txBody>
          <a:bodyPr/>
          <a:lstStyle/>
          <a:p>
            <a:fld id="{81989A27-7433-420E-BCB2-548F8088BE5F}" type="slidenum">
              <a:rPr lang="ru-RU" smtClean="0"/>
              <a:pPr/>
              <a:t>20</a:t>
            </a:fld>
            <a:endParaRPr lang="ru-RU" smtClean="0"/>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71682" name="Rectangle 6"/>
          <p:cNvSpPr>
            <a:spLocks noGrp="1" noChangeArrowheads="1"/>
          </p:cNvSpPr>
          <p:nvPr>
            <p:ph type="ftr" sz="quarter" idx="4"/>
          </p:nvPr>
        </p:nvSpPr>
        <p:spPr>
          <a:noFill/>
        </p:spPr>
        <p:txBody>
          <a:bodyPr/>
          <a:lstStyle/>
          <a:p>
            <a:r>
              <a:rPr lang="ru-RU" smtClean="0"/>
              <a:t>6 клас, тема 1. Урок 4</a:t>
            </a:r>
          </a:p>
        </p:txBody>
      </p:sp>
      <p:sp>
        <p:nvSpPr>
          <p:cNvPr id="71683" name="Rectangle 7"/>
          <p:cNvSpPr>
            <a:spLocks noGrp="1" noChangeArrowheads="1"/>
          </p:cNvSpPr>
          <p:nvPr>
            <p:ph type="sldNum" sz="quarter" idx="5"/>
          </p:nvPr>
        </p:nvSpPr>
        <p:spPr>
          <a:noFill/>
        </p:spPr>
        <p:txBody>
          <a:bodyPr/>
          <a:lstStyle/>
          <a:p>
            <a:fld id="{84DE8005-D313-40E4-898A-B048405DD1EA}" type="slidenum">
              <a:rPr lang="ru-RU" smtClean="0"/>
              <a:pPr/>
              <a:t>21</a:t>
            </a:fld>
            <a:endParaRPr lang="ru-RU" smtClean="0"/>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pPr eaLnBrk="1" hangingPunct="1"/>
            <a:r>
              <a:rPr lang="uk-UA" sz="1100" smtClean="0"/>
              <a:t>Надзвичайно</a:t>
            </a:r>
            <a:r>
              <a:rPr lang="uk-UA" smtClean="0"/>
              <a:t> різноманітний та багатоплановий матеріал щодо прядіння, ткацтва та різновидів текстильних виробів дають знахідки енеолітичної трипільської культури (кінець V — 1 пол. II тис. до н.е.) Найпоширенішими знахідками, які свідчать про це ремесло, є керамічні прясла до веретена та відтяжки до вертикального ткацького верстата. В ранньому Трипіллі вони ще не відомі, а на пам'ятках середнього і пізнього періодів їх знаходять часто. На пізньотрипільських поселеннях Вінниччини виявлено унікальні відбитки тканин, які виконано на </a:t>
            </a:r>
            <a:r>
              <a:rPr lang="uk-UA" b="1" smtClean="0"/>
              <a:t>вертикальному ткацькому верстаті</a:t>
            </a:r>
            <a:r>
              <a:rPr lang="uk-UA" smtClean="0"/>
              <a:t> або </a:t>
            </a:r>
            <a:r>
              <a:rPr lang="uk-UA" b="1" smtClean="0"/>
              <a:t>в'язані шпицями і гачком</a:t>
            </a:r>
            <a:r>
              <a:rPr lang="uk-UA" smtClean="0"/>
              <a:t>. Ці відбитки — результат нововведення у гончарному виробництві трипільців. Гончарі під денця майбутніх посудин підкладали шматки старих, зношених, часто зашитих тканин, оберігаючи денця горщика від прилипання до підставки, на якій його формували. Відбитки свідчать, що трипільці були вправними ткачами. Найчисельнішу групу відбитків складають тканини, виконані технікою килимового переплетення. Також знаходять відбитки тканин, виконані технікою простого полотняного переплетення та плетені шпицями і гачком. Можна уявити, що трипільці брали для прядіння різноманітну сировину, можливо, то була вовна та рослинні волокна (конопля або льон). Знахідки відбитків тканин, зшитих із двох шматків або залатані, свідчать про те, що тканини високо цінували, а їх залишки використовували до повного зношення. Це було зумовлено складним та довготривалим процесом прядіння і ткацтва, які в часі в домашніх умовах потребували більше двох років (від посіву конопель і до часу виготовлення тканини і пошиття з неї нової речі.</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73730" name="Rectangle 6"/>
          <p:cNvSpPr>
            <a:spLocks noGrp="1" noChangeArrowheads="1"/>
          </p:cNvSpPr>
          <p:nvPr>
            <p:ph type="ftr" sz="quarter" idx="4"/>
          </p:nvPr>
        </p:nvSpPr>
        <p:spPr>
          <a:noFill/>
        </p:spPr>
        <p:txBody>
          <a:bodyPr/>
          <a:lstStyle/>
          <a:p>
            <a:r>
              <a:rPr lang="ru-RU" smtClean="0"/>
              <a:t>6 клас, тема 1. Урок 4</a:t>
            </a:r>
          </a:p>
        </p:txBody>
      </p:sp>
      <p:sp>
        <p:nvSpPr>
          <p:cNvPr id="73731" name="Rectangle 7"/>
          <p:cNvSpPr>
            <a:spLocks noGrp="1" noChangeArrowheads="1"/>
          </p:cNvSpPr>
          <p:nvPr>
            <p:ph type="sldNum" sz="quarter" idx="5"/>
          </p:nvPr>
        </p:nvSpPr>
        <p:spPr>
          <a:noFill/>
        </p:spPr>
        <p:txBody>
          <a:bodyPr/>
          <a:lstStyle/>
          <a:p>
            <a:fld id="{7FA35DE5-5A81-44B7-AD49-8B915F9F8890}" type="slidenum">
              <a:rPr lang="ru-RU" smtClean="0"/>
              <a:pPr/>
              <a:t>22</a:t>
            </a:fld>
            <a:endParaRPr lang="ru-RU" smtClean="0"/>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75778" name="Rectangle 6"/>
          <p:cNvSpPr>
            <a:spLocks noGrp="1" noChangeArrowheads="1"/>
          </p:cNvSpPr>
          <p:nvPr>
            <p:ph type="ftr" sz="quarter" idx="4"/>
          </p:nvPr>
        </p:nvSpPr>
        <p:spPr>
          <a:noFill/>
        </p:spPr>
        <p:txBody>
          <a:bodyPr/>
          <a:lstStyle/>
          <a:p>
            <a:r>
              <a:rPr lang="ru-RU" smtClean="0"/>
              <a:t>6 клас, тема 1. Урок 4</a:t>
            </a:r>
          </a:p>
        </p:txBody>
      </p:sp>
      <p:sp>
        <p:nvSpPr>
          <p:cNvPr id="75779" name="Rectangle 7"/>
          <p:cNvSpPr>
            <a:spLocks noGrp="1" noChangeArrowheads="1"/>
          </p:cNvSpPr>
          <p:nvPr>
            <p:ph type="sldNum" sz="quarter" idx="5"/>
          </p:nvPr>
        </p:nvSpPr>
        <p:spPr>
          <a:noFill/>
        </p:spPr>
        <p:txBody>
          <a:bodyPr/>
          <a:lstStyle/>
          <a:p>
            <a:fld id="{89305FE7-5D5E-4FC6-809C-21914ADB52E4}" type="slidenum">
              <a:rPr lang="ru-RU" smtClean="0"/>
              <a:pPr/>
              <a:t>23</a:t>
            </a:fld>
            <a:endParaRPr lang="ru-RU" smtClean="0"/>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p:spPr>
        <p:txBody>
          <a:bodyPr/>
          <a:lstStyle/>
          <a:p>
            <a:pPr eaLnBrk="1" hangingPunct="1"/>
            <a:r>
              <a:rPr lang="uk-UA" sz="1000" smtClean="0"/>
              <a:t>Формування стилістики трипільського орнаменту з його духовно-символічним змістом відбилося на всіх видах художньої діяльності людини і, насамперед, у мистецтві оформлення одягу - вишивки, аплікації, розпису. </a:t>
            </a:r>
            <a:br>
              <a:rPr lang="uk-UA" sz="1000" smtClean="0"/>
            </a:br>
            <a:r>
              <a:rPr lang="uk-UA" sz="1000" smtClean="0"/>
              <a:t>Жіночий одяг часів трипільської культури був різноманітним і багато декорованим. Про це свідчать археологічні знахідки, серед яких виділяються жіночі теракоти трьох видів: оголені з розписом, оголені з елементами одягу і одягнені. Надзвичайно пластичні форми з підкреслено характерними особливостями силуетів одягу на них дають можливість модулювати форми одягу, які існували на той час. </a:t>
            </a:r>
          </a:p>
          <a:p>
            <a:pPr eaLnBrk="1" hangingPunct="1"/>
            <a:r>
              <a:rPr lang="uk-UA" sz="1000" smtClean="0"/>
              <a:t>Енеолітичний одяг часів Трипільської культури був багато насичений розписом. Декор заповнював майже весь силует вбрання, що само по собі не потребувало додаткових прикрашувань. Тому за археологічними матеріалами цього часу майже немає прикрас або вони незначні. В основному це нечисленні мідні браслети, талісмани і зразки з черепашок, що в цілому не заважали декоративності розпису. Вони виконували функцію оберегів. Різноманітне взуття, дивовижні зачіски та головні убори в поєднанні з багатодекорованим одягом, створювали підкреслено-пластичні силуети, унікальні і самобутні комплекси вбрання, що складалися на території України у V-ІІІ тис. до н.е., раніше Єгипетської культури.</a:t>
            </a:r>
          </a:p>
          <a:p>
            <a:pPr eaLnBrk="1" hangingPunct="1"/>
            <a:r>
              <a:rPr lang="uk-UA" sz="1000" b="1" i="1" smtClean="0"/>
              <a:t>“Вбрання племен трипільської культури”</a:t>
            </a:r>
            <a:r>
              <a:rPr lang="ru-RU" sz="1000" smtClean="0"/>
              <a:t> , </a:t>
            </a:r>
          </a:p>
          <a:p>
            <a:pPr eaLnBrk="1" hangingPunct="1"/>
            <a:r>
              <a:rPr lang="uk-UA" sz="1000" i="1" smtClean="0"/>
              <a:t>Член Спілки художників України, Художник-етнограф Зінаїда Васіна</a:t>
            </a:r>
          </a:p>
          <a:p>
            <a:pPr eaLnBrk="1" hangingPunct="1"/>
            <a:r>
              <a:rPr lang="uk-UA" sz="1000" smtClean="0">
                <a:hlinkClick r:id="rId3"/>
              </a:rPr>
              <a:t>http://www.trypillya.kiev.ua/rekon_kost.htm</a:t>
            </a:r>
            <a:r>
              <a:rPr lang="uk-UA" sz="1000" smtClean="0"/>
              <a:t>  </a:t>
            </a:r>
            <a:r>
              <a:rPr lang="ru-RU" sz="1000" smtClean="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77826" name="Rectangle 6"/>
          <p:cNvSpPr>
            <a:spLocks noGrp="1" noChangeArrowheads="1"/>
          </p:cNvSpPr>
          <p:nvPr>
            <p:ph type="ftr" sz="quarter" idx="4"/>
          </p:nvPr>
        </p:nvSpPr>
        <p:spPr>
          <a:noFill/>
        </p:spPr>
        <p:txBody>
          <a:bodyPr/>
          <a:lstStyle/>
          <a:p>
            <a:r>
              <a:rPr lang="ru-RU" smtClean="0"/>
              <a:t>6 клас, тема 1. Урок 4</a:t>
            </a:r>
          </a:p>
        </p:txBody>
      </p:sp>
      <p:sp>
        <p:nvSpPr>
          <p:cNvPr id="77827" name="Rectangle 7"/>
          <p:cNvSpPr>
            <a:spLocks noGrp="1" noChangeArrowheads="1"/>
          </p:cNvSpPr>
          <p:nvPr>
            <p:ph type="sldNum" sz="quarter" idx="5"/>
          </p:nvPr>
        </p:nvSpPr>
        <p:spPr>
          <a:noFill/>
        </p:spPr>
        <p:txBody>
          <a:bodyPr/>
          <a:lstStyle/>
          <a:p>
            <a:fld id="{131829E9-568A-461A-B0E9-36CE8DCEB7AE}" type="slidenum">
              <a:rPr lang="ru-RU" smtClean="0"/>
              <a:pPr/>
              <a:t>24</a:t>
            </a:fld>
            <a:endParaRPr lang="ru-RU" smtClean="0"/>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80898" name="Rectangle 6"/>
          <p:cNvSpPr>
            <a:spLocks noGrp="1" noChangeArrowheads="1"/>
          </p:cNvSpPr>
          <p:nvPr>
            <p:ph type="ftr" sz="quarter" idx="4"/>
          </p:nvPr>
        </p:nvSpPr>
        <p:spPr>
          <a:noFill/>
        </p:spPr>
        <p:txBody>
          <a:bodyPr/>
          <a:lstStyle/>
          <a:p>
            <a:r>
              <a:rPr lang="ru-RU" smtClean="0"/>
              <a:t>6 клас, тема 1. Урок 4</a:t>
            </a:r>
          </a:p>
        </p:txBody>
      </p:sp>
      <p:sp>
        <p:nvSpPr>
          <p:cNvPr id="80899" name="Rectangle 7"/>
          <p:cNvSpPr>
            <a:spLocks noGrp="1" noChangeArrowheads="1"/>
          </p:cNvSpPr>
          <p:nvPr>
            <p:ph type="sldNum" sz="quarter" idx="5"/>
          </p:nvPr>
        </p:nvSpPr>
        <p:spPr>
          <a:noFill/>
        </p:spPr>
        <p:txBody>
          <a:bodyPr/>
          <a:lstStyle/>
          <a:p>
            <a:fld id="{F407BE4B-8B67-49E7-A78E-E5A4A96712B1}" type="slidenum">
              <a:rPr lang="ru-RU" smtClean="0"/>
              <a:pPr/>
              <a:t>25</a:t>
            </a:fld>
            <a:endParaRPr lang="ru-RU" smtClean="0"/>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82946" name="Rectangle 6"/>
          <p:cNvSpPr>
            <a:spLocks noGrp="1" noChangeArrowheads="1"/>
          </p:cNvSpPr>
          <p:nvPr>
            <p:ph type="ftr" sz="quarter" idx="4"/>
          </p:nvPr>
        </p:nvSpPr>
        <p:spPr>
          <a:noFill/>
        </p:spPr>
        <p:txBody>
          <a:bodyPr/>
          <a:lstStyle/>
          <a:p>
            <a:r>
              <a:rPr lang="ru-RU" smtClean="0"/>
              <a:t>6 клас, тема 1. Урок 4</a:t>
            </a:r>
          </a:p>
        </p:txBody>
      </p:sp>
      <p:sp>
        <p:nvSpPr>
          <p:cNvPr id="82947" name="Rectangle 7"/>
          <p:cNvSpPr>
            <a:spLocks noGrp="1" noChangeArrowheads="1"/>
          </p:cNvSpPr>
          <p:nvPr>
            <p:ph type="sldNum" sz="quarter" idx="5"/>
          </p:nvPr>
        </p:nvSpPr>
        <p:spPr>
          <a:noFill/>
        </p:spPr>
        <p:txBody>
          <a:bodyPr/>
          <a:lstStyle/>
          <a:p>
            <a:fld id="{8460D449-A9B8-4CA1-A130-6740A3FBB880}" type="slidenum">
              <a:rPr lang="ru-RU" smtClean="0"/>
              <a:pPr/>
              <a:t>26</a:t>
            </a:fld>
            <a:endParaRPr lang="ru-RU" smtClean="0"/>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25602" name="Rectangle 6"/>
          <p:cNvSpPr>
            <a:spLocks noGrp="1" noChangeArrowheads="1"/>
          </p:cNvSpPr>
          <p:nvPr>
            <p:ph type="ftr" sz="quarter" idx="4"/>
          </p:nvPr>
        </p:nvSpPr>
        <p:spPr>
          <a:noFill/>
        </p:spPr>
        <p:txBody>
          <a:bodyPr/>
          <a:lstStyle/>
          <a:p>
            <a:r>
              <a:rPr lang="ru-RU" smtClean="0"/>
              <a:t>6 клас, тема 1. Урок 4</a:t>
            </a:r>
          </a:p>
        </p:txBody>
      </p:sp>
      <p:sp>
        <p:nvSpPr>
          <p:cNvPr id="25603" name="Rectangle 7"/>
          <p:cNvSpPr>
            <a:spLocks noGrp="1" noChangeArrowheads="1"/>
          </p:cNvSpPr>
          <p:nvPr>
            <p:ph type="sldNum" sz="quarter" idx="5"/>
          </p:nvPr>
        </p:nvSpPr>
        <p:spPr>
          <a:noFill/>
        </p:spPr>
        <p:txBody>
          <a:bodyPr/>
          <a:lstStyle/>
          <a:p>
            <a:fld id="{8CD2253D-F104-419F-9F5C-3408481BE25E}" type="slidenum">
              <a:rPr lang="ru-RU" smtClean="0"/>
              <a:pPr/>
              <a:t>3</a:t>
            </a:fld>
            <a:endParaRPr lang="ru-RU" smtClean="0"/>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34818" name="Rectangle 6"/>
          <p:cNvSpPr>
            <a:spLocks noGrp="1" noChangeArrowheads="1"/>
          </p:cNvSpPr>
          <p:nvPr>
            <p:ph type="ftr" sz="quarter" idx="4"/>
          </p:nvPr>
        </p:nvSpPr>
        <p:spPr>
          <a:noFill/>
        </p:spPr>
        <p:txBody>
          <a:bodyPr/>
          <a:lstStyle/>
          <a:p>
            <a:r>
              <a:rPr lang="ru-RU" smtClean="0"/>
              <a:t>6 клас, тема 1. Урок 4</a:t>
            </a:r>
          </a:p>
        </p:txBody>
      </p:sp>
      <p:sp>
        <p:nvSpPr>
          <p:cNvPr id="34819" name="Rectangle 7"/>
          <p:cNvSpPr>
            <a:spLocks noGrp="1" noChangeArrowheads="1"/>
          </p:cNvSpPr>
          <p:nvPr>
            <p:ph type="sldNum" sz="quarter" idx="5"/>
          </p:nvPr>
        </p:nvSpPr>
        <p:spPr>
          <a:noFill/>
        </p:spPr>
        <p:txBody>
          <a:bodyPr/>
          <a:lstStyle/>
          <a:p>
            <a:fld id="{7C70205E-146E-470A-9094-267C20D5E854}" type="slidenum">
              <a:rPr lang="ru-RU" smtClean="0"/>
              <a:pPr/>
              <a:t>4</a:t>
            </a:fld>
            <a:endParaRPr lang="ru-RU" smtClean="0"/>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p:spPr>
        <p:txBody>
          <a:bodyPr/>
          <a:lstStyle/>
          <a:p>
            <a:pPr eaLnBrk="1" hangingPunct="1">
              <a:buClr>
                <a:srgbClr val="D9D400"/>
              </a:buClr>
            </a:pPr>
            <a:r>
              <a:rPr lang="uk-UA" b="1" smtClean="0"/>
              <a:t>Енеоліт – (від лат. </a:t>
            </a:r>
            <a:r>
              <a:rPr lang="uk-UA" smtClean="0"/>
              <a:t>аcneus – мідний та грецьк. líthos — камінь), або </a:t>
            </a:r>
            <a:r>
              <a:rPr lang="uk-UA" b="1" smtClean="0"/>
              <a:t>халколіт</a:t>
            </a:r>
            <a:r>
              <a:rPr lang="uk-UA" smtClean="0"/>
              <a:t> (від грецьк. chalkós —мідь та líthos — камінь), або </a:t>
            </a:r>
            <a:r>
              <a:rPr lang="uk-UA" b="1" smtClean="0"/>
              <a:t>мідний вік</a:t>
            </a:r>
            <a:r>
              <a:rPr lang="uk-UA" smtClean="0"/>
              <a:t> - перехідний період від кам'яного віку до епохи бронзи, коли людина навчилась обробляти перший метал – </a:t>
            </a:r>
            <a:r>
              <a:rPr lang="uk-UA" b="1" smtClean="0"/>
              <a:t>мідь</a:t>
            </a:r>
            <a:endParaRPr lang="ru-RU" b="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36866" name="Rectangle 6"/>
          <p:cNvSpPr>
            <a:spLocks noGrp="1" noChangeArrowheads="1"/>
          </p:cNvSpPr>
          <p:nvPr>
            <p:ph type="ftr" sz="quarter" idx="4"/>
          </p:nvPr>
        </p:nvSpPr>
        <p:spPr>
          <a:noFill/>
        </p:spPr>
        <p:txBody>
          <a:bodyPr/>
          <a:lstStyle/>
          <a:p>
            <a:r>
              <a:rPr lang="ru-RU" smtClean="0"/>
              <a:t>6 клас, тема 1. Урок 4</a:t>
            </a:r>
          </a:p>
        </p:txBody>
      </p:sp>
      <p:sp>
        <p:nvSpPr>
          <p:cNvPr id="36867" name="Rectangle 7"/>
          <p:cNvSpPr>
            <a:spLocks noGrp="1" noChangeArrowheads="1"/>
          </p:cNvSpPr>
          <p:nvPr>
            <p:ph type="sldNum" sz="quarter" idx="5"/>
          </p:nvPr>
        </p:nvSpPr>
        <p:spPr>
          <a:noFill/>
        </p:spPr>
        <p:txBody>
          <a:bodyPr/>
          <a:lstStyle/>
          <a:p>
            <a:fld id="{9CB8B387-57DD-47AD-BDC7-0A34E5B7C658}" type="slidenum">
              <a:rPr lang="ru-RU" smtClean="0"/>
              <a:pPr/>
              <a:t>5</a:t>
            </a:fld>
            <a:endParaRPr lang="ru-RU" smtClean="0"/>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38914" name="Rectangle 6"/>
          <p:cNvSpPr>
            <a:spLocks noGrp="1" noChangeArrowheads="1"/>
          </p:cNvSpPr>
          <p:nvPr>
            <p:ph type="ftr" sz="quarter" idx="4"/>
          </p:nvPr>
        </p:nvSpPr>
        <p:spPr>
          <a:noFill/>
        </p:spPr>
        <p:txBody>
          <a:bodyPr/>
          <a:lstStyle/>
          <a:p>
            <a:r>
              <a:rPr lang="ru-RU" smtClean="0"/>
              <a:t>6 клас, тема 1. Урок 4</a:t>
            </a:r>
          </a:p>
        </p:txBody>
      </p:sp>
      <p:sp>
        <p:nvSpPr>
          <p:cNvPr id="38915" name="Rectangle 7"/>
          <p:cNvSpPr>
            <a:spLocks noGrp="1" noChangeArrowheads="1"/>
          </p:cNvSpPr>
          <p:nvPr>
            <p:ph type="sldNum" sz="quarter" idx="5"/>
          </p:nvPr>
        </p:nvSpPr>
        <p:spPr>
          <a:noFill/>
        </p:spPr>
        <p:txBody>
          <a:bodyPr/>
          <a:lstStyle/>
          <a:p>
            <a:fld id="{BA905CEE-8AF6-424F-97E4-B9E19495E28F}" type="slidenum">
              <a:rPr lang="ru-RU" smtClean="0"/>
              <a:pPr/>
              <a:t>6</a:t>
            </a:fld>
            <a:endParaRPr lang="ru-RU" smtClean="0"/>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noFill/>
          <a:ln/>
        </p:spPr>
        <p:txBody>
          <a:bodyPr/>
          <a:lstStyle/>
          <a:p>
            <a:pPr eaLnBrk="1" hangingPunct="1"/>
            <a:r>
              <a:rPr lang="uk-UA" smtClean="0"/>
              <a:t>Більшість вчених гадає, що трипільська к</a:t>
            </a:r>
            <a:r>
              <a:rPr lang="uk-UA" sz="1000" smtClean="0"/>
              <a:t>ультура зароджується у Східній Румунії наприкінці V тис. до н. є., і її представники рухаються по Дністру, Бугу на схід, у сторону не освоєних земель, тобто, на територію теперішньої України.</a:t>
            </a:r>
            <a:r>
              <a:rPr lang="uk-UA" smtClean="0"/>
              <a:t> Спираючись на аналіз скелетних решток, вони схиляються до ідентифікації трипільців з середземноморською расою, можливо – вірменоїдним антропологічним типом, поширеним серед давніх мешканців Східного Середземномор'я і Малої та Передньої Азії. </a:t>
            </a:r>
          </a:p>
          <a:p>
            <a:pPr eaLnBrk="1" hangingPunct="1"/>
            <a:endParaRPr lang="uk-UA" smtClean="0"/>
          </a:p>
          <a:p>
            <a:pPr eaLnBrk="1" hangingPunct="1"/>
            <a:r>
              <a:rPr lang="uk-UA" smtClean="0"/>
              <a:t>В. В. Хвойка вважав, що трипільська </a:t>
            </a:r>
            <a:r>
              <a:rPr lang="uk-UA" sz="1000" smtClean="0"/>
              <a:t>культура</a:t>
            </a:r>
            <a:r>
              <a:rPr lang="uk-UA" smtClean="0"/>
              <a:t> </a:t>
            </a:r>
            <a:r>
              <a:rPr lang="uk-UA" sz="1000" smtClean="0"/>
              <a:t>автохтонна (місцева), що її залишили пращури слов'ян — арійські племена, які були першими землеробами на теренах Середнього Придніпров'я і мешкали тут упродовж тисячоліть, утримали “краї предків до сьогодення”</a:t>
            </a:r>
            <a:endParaRPr lang="ru-RU" sz="1000" smtClean="0"/>
          </a:p>
          <a:p>
            <a:pPr eaLnBrk="1" hangingPunct="1"/>
            <a:r>
              <a:rPr lang="uk-UA" smtClean="0"/>
              <a:t>Він висунув гіпотезу, згідно з якою “народ, що створив ці пам’ятки, не міг зникнути безслідно і був ніхто інший, як гілка арійського племені, котрій по праву належить ім’я протослов’ян і нащадки котрої й донині населяють південно-західну Росію” (тобто Україну, яку в часи Російської імперії називали південно-західною Росією). У праці “До питання про слов’ян” (1902) він заявляв, що у Середньому Придніпров’ї “з незапам’ятних часів протягом цілих віків жив осілий землеробський народ арійського походження, у якому я вбачаю тільки наших предків-слов’ян, і, крім того, вважаю його терен європейською прабатьківщиною”.</a:t>
            </a:r>
            <a:r>
              <a:rPr lang="uk-UA" sz="1000" smtClean="0"/>
              <a:t> </a:t>
            </a:r>
          </a:p>
          <a:p>
            <a:pPr eaLnBrk="1" hangingPunct="1"/>
            <a:endParaRPr lang="uk-UA" sz="1000" smtClean="0"/>
          </a:p>
          <a:p>
            <a:pPr eaLnBrk="1" hangingPunct="1"/>
            <a:endParaRPr lang="ru-RU" sz="1000" smtClean="0"/>
          </a:p>
          <a:p>
            <a:pPr eaLnBrk="1" hangingPunct="1"/>
            <a:endParaRPr lang="ru-RU" sz="10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40962" name="Rectangle 6"/>
          <p:cNvSpPr>
            <a:spLocks noGrp="1" noChangeArrowheads="1"/>
          </p:cNvSpPr>
          <p:nvPr>
            <p:ph type="ftr" sz="quarter" idx="4"/>
          </p:nvPr>
        </p:nvSpPr>
        <p:spPr>
          <a:noFill/>
        </p:spPr>
        <p:txBody>
          <a:bodyPr/>
          <a:lstStyle/>
          <a:p>
            <a:r>
              <a:rPr lang="ru-RU" smtClean="0"/>
              <a:t>6 клас, тема 1. Урок 4</a:t>
            </a:r>
          </a:p>
        </p:txBody>
      </p:sp>
      <p:sp>
        <p:nvSpPr>
          <p:cNvPr id="40963" name="Rectangle 7"/>
          <p:cNvSpPr>
            <a:spLocks noGrp="1" noChangeArrowheads="1"/>
          </p:cNvSpPr>
          <p:nvPr>
            <p:ph type="sldNum" sz="quarter" idx="5"/>
          </p:nvPr>
        </p:nvSpPr>
        <p:spPr>
          <a:noFill/>
        </p:spPr>
        <p:txBody>
          <a:bodyPr/>
          <a:lstStyle/>
          <a:p>
            <a:fld id="{33F822E5-42CE-45BC-8416-AF95634C53A8}" type="slidenum">
              <a:rPr lang="ru-RU" smtClean="0"/>
              <a:pPr/>
              <a:t>7</a:t>
            </a:fld>
            <a:endParaRPr lang="ru-RU" smtClean="0"/>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43010" name="Rectangle 6"/>
          <p:cNvSpPr>
            <a:spLocks noGrp="1" noChangeArrowheads="1"/>
          </p:cNvSpPr>
          <p:nvPr>
            <p:ph type="ftr" sz="quarter" idx="4"/>
          </p:nvPr>
        </p:nvSpPr>
        <p:spPr>
          <a:noFill/>
        </p:spPr>
        <p:txBody>
          <a:bodyPr/>
          <a:lstStyle/>
          <a:p>
            <a:r>
              <a:rPr lang="ru-RU" smtClean="0"/>
              <a:t>6 клас, тема 1. Урок 4</a:t>
            </a:r>
          </a:p>
        </p:txBody>
      </p:sp>
      <p:sp>
        <p:nvSpPr>
          <p:cNvPr id="43011" name="Rectangle 7"/>
          <p:cNvSpPr>
            <a:spLocks noGrp="1" noChangeArrowheads="1"/>
          </p:cNvSpPr>
          <p:nvPr>
            <p:ph type="sldNum" sz="quarter" idx="5"/>
          </p:nvPr>
        </p:nvSpPr>
        <p:spPr>
          <a:noFill/>
        </p:spPr>
        <p:txBody>
          <a:bodyPr/>
          <a:lstStyle/>
          <a:p>
            <a:fld id="{343E7899-64E8-4827-BDCF-FFAD9C3E29A4}" type="slidenum">
              <a:rPr lang="ru-RU" smtClean="0"/>
              <a:pPr/>
              <a:t>8</a:t>
            </a:fld>
            <a:endParaRPr lang="ru-RU" smtClean="0"/>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p:spPr>
        <p:txBody>
          <a:bodyPr/>
          <a:lstStyle/>
          <a:p>
            <a:pPr eaLnBrk="1" hangingPunct="1"/>
            <a:r>
              <a:rPr lang="uk-UA" b="1" smtClean="0"/>
              <a:t>Середньотрипільські</a:t>
            </a:r>
            <a:r>
              <a:rPr lang="uk-UA" smtClean="0"/>
              <a:t> поселення (3600—3150 рр. до н. е.) характеризуються збільшенням території і відповідно кількості населення. Вони будувалися на зручних для оборони місцях і мали великі (багатосімейні) та малі (односімейні) житла. Їхнє планування відзначалося колоподібною, радіальною структурою. Входи споруд були орієнтовані на геометричний центр поселення. Між розташованими у вигляді кількох кіл будівлями пролягали кільцеві проходи. Зовнішнє коло утворювалося з великих будинків глухими (затильними) стінами назовні, які правили за своєрідний захисний мур. Довкола поселення укріплювалися ще й валами та ровами. Отже, у поєднанні з особливостями рельєфу, які сприяли виділенню городищ з оточуючого природного середовища та посиленню їх обороноздатності, планувальний принцип трипільських населених пунктів середнього етапу їхнього розвитку було зорієнтовано на закриті форми і простори. При цьому центральний майдан поселення виконував ритуально-символічну, об’єднуючу функцію. </a:t>
            </a:r>
            <a:endParaRPr lang="uk-UA" sz="1400" smtClean="0"/>
          </a:p>
          <a:p>
            <a:pPr eaLnBrk="1" hangingPunct="1"/>
            <a:endParaRPr lang="uk-UA" sz="1400" smtClean="0"/>
          </a:p>
          <a:p>
            <a:pPr eaLnBrk="1" hangingPunct="1"/>
            <a:r>
              <a:rPr lang="uk-UA" sz="1400" smtClean="0"/>
              <a:t>“ТРИПІЛЬСЬКІ ВИТОКИ МІСТОБУДІВНИХ ТРАДИЦІЙ У ДАВНІХ СЛОВ’ЯН</a:t>
            </a:r>
            <a:r>
              <a:rPr lang="ru-RU" sz="1400" smtClean="0"/>
              <a:t>» </a:t>
            </a:r>
            <a:br>
              <a:rPr lang="ru-RU" sz="1400" smtClean="0"/>
            </a:br>
            <a:r>
              <a:rPr lang="uk-UA" sz="1400" smtClean="0"/>
              <a:t>архітектори-містобудівники</a:t>
            </a:r>
            <a:r>
              <a:rPr lang="ru-RU" sz="1400" smtClean="0"/>
              <a:t> </a:t>
            </a:r>
            <a:r>
              <a:rPr lang="uk-UA" sz="1400" b="1" smtClean="0"/>
              <a:t>Сєдак І.М., Сєдак О.І.</a:t>
            </a:r>
          </a:p>
          <a:p>
            <a:pPr eaLnBrk="1" hangingPunct="1"/>
            <a:r>
              <a:rPr lang="uk-UA" sz="1400" b="1" smtClean="0"/>
              <a:t>http://www.perehid.org.ua/n10/4.html</a:t>
            </a:r>
            <a:r>
              <a:rPr lang="uk-UA" sz="1400" smtClean="0"/>
              <a:t> </a:t>
            </a:r>
            <a:endParaRPr lang="ru-RU" sz="14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hdr" sz="quarter"/>
          </p:nvPr>
        </p:nvSpPr>
        <p:spPr>
          <a:noFill/>
        </p:spPr>
        <p:txBody>
          <a:bodyPr/>
          <a:lstStyle/>
          <a:p>
            <a:r>
              <a:rPr lang="ru-RU" smtClean="0"/>
              <a:t>Трипільська археологічна культура</a:t>
            </a:r>
          </a:p>
        </p:txBody>
      </p:sp>
      <p:sp>
        <p:nvSpPr>
          <p:cNvPr id="45058" name="Rectangle 6"/>
          <p:cNvSpPr>
            <a:spLocks noGrp="1" noChangeArrowheads="1"/>
          </p:cNvSpPr>
          <p:nvPr>
            <p:ph type="ftr" sz="quarter" idx="4"/>
          </p:nvPr>
        </p:nvSpPr>
        <p:spPr>
          <a:noFill/>
        </p:spPr>
        <p:txBody>
          <a:bodyPr/>
          <a:lstStyle/>
          <a:p>
            <a:r>
              <a:rPr lang="ru-RU" smtClean="0"/>
              <a:t>6 клас, тема 1. Урок 4</a:t>
            </a:r>
          </a:p>
        </p:txBody>
      </p:sp>
      <p:sp>
        <p:nvSpPr>
          <p:cNvPr id="45059" name="Rectangle 7"/>
          <p:cNvSpPr>
            <a:spLocks noGrp="1" noChangeArrowheads="1"/>
          </p:cNvSpPr>
          <p:nvPr>
            <p:ph type="sldNum" sz="quarter" idx="5"/>
          </p:nvPr>
        </p:nvSpPr>
        <p:spPr>
          <a:noFill/>
        </p:spPr>
        <p:txBody>
          <a:bodyPr/>
          <a:lstStyle/>
          <a:p>
            <a:fld id="{DCAFB864-6C7A-46A5-A571-464F0F195ED0}" type="slidenum">
              <a:rPr lang="ru-RU" smtClean="0"/>
              <a:pPr/>
              <a:t>9</a:t>
            </a:fld>
            <a:endParaRPr lang="ru-RU" smtClean="0"/>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p:spPr>
        <p:txBody>
          <a:bodyPr/>
          <a:lstStyle/>
          <a:p>
            <a:pPr eaLnBrk="1" hangingPunct="1"/>
            <a:r>
              <a:rPr lang="uk-UA" smtClean="0"/>
              <a:t>У </a:t>
            </a:r>
            <a:r>
              <a:rPr lang="uk-UA" b="1" smtClean="0"/>
              <a:t>пізньотрипільський</a:t>
            </a:r>
            <a:r>
              <a:rPr lang="uk-UA" smtClean="0"/>
              <a:t> період (3150—2350 рр. до н. е.) площа поселень та чисельність їхнього населення ще більше зростають. Так, у Побужжі, поблизу сіл Доброводи, Тальянки, Майданецьке, Небелівка, виявлені поселення площею до 400 га і більше та з кількістю мешканців у 2—4 тис. чоловік . Вони мали розвинену систему укріплень і форму, наближену до ідеального кола (діаметром понад 1 км) або еліпсу. Таких мегаполісів не було більше ніде в усьому тогочасному світі . І, до речі, твердження офіційної науки щодо кількості їхніх мешканців виглядає вельми сумнівним. Бо з огляду на дуже високу щільність забудови (передусім житлами) цих велетнів на кожного з 2—3 тис. їхніх мешканців припадало б 1—2 тис. кв. м корисної площі. У це просто неможливо повірити. І нащо тоді потрібні такі могутні оборонні споруди?.. Одне слово, треба вважати, що кількість жителів була в кілька разів більшою, і ці мегаполіси певною мірою навіть потерпали від перенаселення .</a:t>
            </a:r>
          </a:p>
          <a:p>
            <a:pPr eaLnBrk="1" hangingPunct="1"/>
            <a:r>
              <a:rPr lang="uk-UA" smtClean="0"/>
              <a:t>Будівлі в цих стародавніх велетнях розташовувалися концентричними колами, число яких доходило до 12-ти. Кільцеві вулиці перетиналися численними радіальними, котрі сходилися до великого майдану в центрі поселення (вочевидь, на цих майданах відбувалися родові збори). Вулиці утворювали квартали з житловими будинками. Між будинками існував певний простір, на якому розміщувалися прибудинкові ділянки або господарчі споруди. Усі поселення мали єдину, тобто типову, композиційно-планувальну структуру. Житла також були однотипними (окрім будинків у зовнішньому колі, які були у 2—3 рази більшими). </a:t>
            </a:r>
            <a:br>
              <a:rPr lang="uk-UA" smtClean="0"/>
            </a:br>
            <a:r>
              <a:rPr lang="uk-UA" smtClean="0"/>
              <a:t/>
            </a:r>
            <a:br>
              <a:rPr lang="uk-UA" smtClean="0"/>
            </a:br>
            <a:r>
              <a:rPr lang="uk-UA" smtClean="0"/>
              <a:t>Більшість пізньотрипільських поселень містилися на високих ділянках. Вони налічували до півсотні різних за розмірами житлових та господарчих споруд, традиційно розташованих по колу. Входи в споруди були звернені до геометричних центрів поселень. З часом площа та чисельність мешканців цих прадавніх міст зменшувалися. Це можна пояснити перенаселенням і наступною міграцією «зайвих» людей на північ і північний схід. Оселяючись в оточенні не дуже й то дружньо налаштованих чужих народів, мігранти зводили у добре захищених самою природою місцях невеликі поселення з кільканадцятьма спорудами. </a:t>
            </a:r>
          </a:p>
          <a:p>
            <a:pPr eaLnBrk="1" hangingPunct="1"/>
            <a:endParaRPr lang="uk-UA" smtClean="0"/>
          </a:p>
          <a:p>
            <a:pPr eaLnBrk="1" hangingPunct="1"/>
            <a:r>
              <a:rPr lang="uk-UA" smtClean="0"/>
              <a:t>“ТРИПІЛЬСЬКІ ВИТОКИ МІСТОБУДІВНИХ ТРАДИЦІЙ У ДАВНІХ СЛОВ’ЯН</a:t>
            </a:r>
            <a:r>
              <a:rPr lang="ru-RU" smtClean="0"/>
              <a:t>» </a:t>
            </a:r>
            <a:br>
              <a:rPr lang="ru-RU" smtClean="0"/>
            </a:br>
            <a:r>
              <a:rPr lang="uk-UA" smtClean="0"/>
              <a:t>архітектори-містобудівники</a:t>
            </a:r>
            <a:r>
              <a:rPr lang="ru-RU" smtClean="0"/>
              <a:t> </a:t>
            </a:r>
            <a:r>
              <a:rPr lang="uk-UA" b="1" smtClean="0"/>
              <a:t>Сєдак І.М., Сєдак О.І.</a:t>
            </a:r>
          </a:p>
          <a:p>
            <a:pPr eaLnBrk="1" hangingPunct="1"/>
            <a:r>
              <a:rPr lang="uk-UA" b="1" smtClean="0">
                <a:hlinkClick r:id="rId3"/>
              </a:rPr>
              <a:t>http://www.perehid.org.ua/n10/4.html</a:t>
            </a:r>
            <a:r>
              <a:rPr lang="uk-UA" smtClean="0"/>
              <a:t> </a:t>
            </a:r>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2AFCF82-0C0C-459F-B2DC-FE489BAD27A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B105358-1E1D-4A0B-8866-8F18B3F3990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EEAEAF4-B3B0-4002-9BCC-CB15AE874601}"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2776C3D-A7A1-452C-BB7B-756ADE129FE3}"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60C46BF3-D339-4394-A79F-D7D91F30BED7}"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9F349B60-43C6-4014-9285-6DD098A92F9A}"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E4BA1941-5A15-45CD-9A3E-9A9D327466FC}"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C31587B-91DF-478A-8BCE-91A6AE218F9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D2B7100-E708-4DA6-A95E-63B619FD85D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A7EA03B-D02C-4281-8FE0-01181C4D8D0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26DEF03-A6E6-49BD-8184-09C36105246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3FD9645-99E9-48AB-AF1A-BBDA264AAA6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E0294B31-2BFB-4C56-AC0F-A51D2A8C324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16B3E576-B5AA-4D38-817F-92AC30C8D0C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09F2395-2193-4813-BBF3-1186B5E7DC8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D8B013E-BCF7-467B-A316-35D417F10AC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17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93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ru-RU"/>
          </a:p>
        </p:txBody>
      </p:sp>
      <p:sp>
        <p:nvSpPr>
          <p:cNvPr id="593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ru-RU"/>
          </a:p>
        </p:txBody>
      </p:sp>
      <p:sp>
        <p:nvSpPr>
          <p:cNvPr id="593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B839CA2E-426C-4633-9E5A-00EA68BB66C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93" r:id="rId1"/>
    <p:sldLayoutId id="2147483692" r:id="rId2"/>
    <p:sldLayoutId id="2147483691" r:id="rId3"/>
    <p:sldLayoutId id="2147483690" r:id="rId4"/>
    <p:sldLayoutId id="2147483689" r:id="rId5"/>
    <p:sldLayoutId id="2147483688" r:id="rId6"/>
    <p:sldLayoutId id="2147483687" r:id="rId7"/>
    <p:sldLayoutId id="2147483686" r:id="rId8"/>
    <p:sldLayoutId id="2147483685" r:id="rId9"/>
    <p:sldLayoutId id="2147483684" r:id="rId10"/>
    <p:sldLayoutId id="2147483683" r:id="rId11"/>
    <p:sldLayoutId id="2147483682" r:id="rId12"/>
    <p:sldLayoutId id="2147483681" r:id="rId13"/>
    <p:sldLayoutId id="2147483680" r:id="rId14"/>
    <p:sldLayoutId id="2147483679" r:id="rId15"/>
    <p:sldLayoutId id="2147483678"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1.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7.png"/><Relationship Id="rId7" Type="http://schemas.openxmlformats.org/officeDocument/2006/relationships/hyperlink" Target="http://www.trypillia.com/img/articles/ru4-4.jpg"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38.jpeg"/><Relationship Id="rId5" Type="http://schemas.openxmlformats.org/officeDocument/2006/relationships/hyperlink" Target="http://www.trypillia.com/img/articles/ru4-2.jpg" TargetMode="External"/><Relationship Id="rId10" Type="http://schemas.openxmlformats.org/officeDocument/2006/relationships/image" Target="../media/image40.jpeg"/><Relationship Id="rId4" Type="http://schemas.openxmlformats.org/officeDocument/2006/relationships/image" Target="../media/image13.jpeg"/><Relationship Id="rId9" Type="http://schemas.openxmlformats.org/officeDocument/2006/relationships/hyperlink" Target="http://www.trypillia.com/img/articles/ru4-3.jpg"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4.png"/><Relationship Id="rId7"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hyperlink" Target="http://www.trypillia.com/img/museum/tools/t08.jpg" TargetMode="External"/><Relationship Id="rId4" Type="http://schemas.openxmlformats.org/officeDocument/2006/relationships/image" Target="../media/image13.jpeg"/><Relationship Id="rId9"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13.jpe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8" Type="http://schemas.openxmlformats.org/officeDocument/2006/relationships/hyperlink" Target="http://www.trypillya.kiev.ua/publications/lystivky/lystivky_b/b.jpg" TargetMode="External"/><Relationship Id="rId13" Type="http://schemas.openxmlformats.org/officeDocument/2006/relationships/image" Target="../media/image55.jpeg"/><Relationship Id="rId3" Type="http://schemas.openxmlformats.org/officeDocument/2006/relationships/image" Target="../media/image13.jpeg"/><Relationship Id="rId7" Type="http://schemas.openxmlformats.org/officeDocument/2006/relationships/image" Target="../media/image52.jpeg"/><Relationship Id="rId12" Type="http://schemas.openxmlformats.org/officeDocument/2006/relationships/hyperlink" Target="http://www.trypillya.kiev.ua/publications/lystivky/lystivky_b/10.jpg" TargetMode="External"/><Relationship Id="rId17" Type="http://schemas.openxmlformats.org/officeDocument/2006/relationships/image" Target="../media/image57.jpeg"/><Relationship Id="rId2" Type="http://schemas.openxmlformats.org/officeDocument/2006/relationships/notesSlide" Target="../notesSlides/notesSlide20.xml"/><Relationship Id="rId16" Type="http://schemas.openxmlformats.org/officeDocument/2006/relationships/hyperlink" Target="http://www.trypillya.kiev.ua/publications/lystivky/lystivky_b/8.jpg" TargetMode="External"/><Relationship Id="rId1" Type="http://schemas.openxmlformats.org/officeDocument/2006/relationships/slideLayout" Target="../slideLayouts/slideLayout2.xml"/><Relationship Id="rId6" Type="http://schemas.openxmlformats.org/officeDocument/2006/relationships/hyperlink" Target="http://www.trypillya.kiev.ua/publications/lystivky/lystivky_b/c.jpg" TargetMode="External"/><Relationship Id="rId11" Type="http://schemas.openxmlformats.org/officeDocument/2006/relationships/image" Target="../media/image54.jpeg"/><Relationship Id="rId5" Type="http://schemas.openxmlformats.org/officeDocument/2006/relationships/image" Target="../media/image51.jpeg"/><Relationship Id="rId15" Type="http://schemas.openxmlformats.org/officeDocument/2006/relationships/image" Target="../media/image56.jpeg"/><Relationship Id="rId10" Type="http://schemas.openxmlformats.org/officeDocument/2006/relationships/hyperlink" Target="http://www.trypillya.kiev.ua/publications/lystivky/lystivky_b/a.jpg" TargetMode="External"/><Relationship Id="rId4" Type="http://schemas.openxmlformats.org/officeDocument/2006/relationships/hyperlink" Target="http://www.trypillya.kiev.ua/publications/lystivky/lystivky_b/e.jpg" TargetMode="External"/><Relationship Id="rId9" Type="http://schemas.openxmlformats.org/officeDocument/2006/relationships/image" Target="../media/image53.jpeg"/><Relationship Id="rId14" Type="http://schemas.openxmlformats.org/officeDocument/2006/relationships/hyperlink" Target="http://www.trypillya.kiev.ua/publications/lystivky/lystivky_b/11.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59.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http://www.trypillya.kiev.ua/kostum/untitled-1.jpg" TargetMode="External"/><Relationship Id="rId4" Type="http://schemas.openxmlformats.org/officeDocument/2006/relationships/image" Target="../media/image60.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14.png"/><Relationship Id="rId4" Type="http://schemas.openxmlformats.org/officeDocument/2006/relationships/image" Target="../media/image66.jpeg"/></Relationships>
</file>

<file path=ppt/slides/_rels/slide25.xml.rels><?xml version="1.0" encoding="UTF-8" standalone="yes"?>
<Relationships xmlns="http://schemas.openxmlformats.org/package/2006/relationships"><Relationship Id="rId8" Type="http://schemas.openxmlformats.org/officeDocument/2006/relationships/hyperlink" Target="http://www.trypillya.kiev.ua/suvenir_b/39.jpg" TargetMode="External"/><Relationship Id="rId3" Type="http://schemas.openxmlformats.org/officeDocument/2006/relationships/notesSlide" Target="../notesSlides/notesSlide25.xml"/><Relationship Id="rId7" Type="http://schemas.openxmlformats.org/officeDocument/2006/relationships/image" Target="../media/image68.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7.emf"/><Relationship Id="rId5" Type="http://schemas.openxmlformats.org/officeDocument/2006/relationships/oleObject" Target="../embeddings/oleObject1.bin"/><Relationship Id="rId4" Type="http://schemas.openxmlformats.org/officeDocument/2006/relationships/image" Target="../media/image13.jpeg"/><Relationship Id="rId9" Type="http://schemas.openxmlformats.org/officeDocument/2006/relationships/image" Target="../media/image69.jpeg"/></Relationships>
</file>

<file path=ppt/slides/_rels/slide26.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14.png"/><Relationship Id="rId7" Type="http://schemas.openxmlformats.org/officeDocument/2006/relationships/image" Target="../media/image72.wmf"/><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13.jpeg"/><Relationship Id="rId9" Type="http://schemas.openxmlformats.org/officeDocument/2006/relationships/image" Target="../media/image74.wmf"/></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gif"/></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484438" y="5589588"/>
            <a:ext cx="6119812" cy="960437"/>
          </a:xfrm>
        </p:spPr>
        <p:txBody>
          <a:bodyPr/>
          <a:lstStyle/>
          <a:p>
            <a:pPr eaLnBrk="1" hangingPunct="1"/>
            <a:endParaRPr lang="ru-RU" sz="2800" smtClean="0"/>
          </a:p>
        </p:txBody>
      </p:sp>
      <p:pic>
        <p:nvPicPr>
          <p:cNvPr id="2052" name="Picture 4" descr="трипильци_Ан Буртовий 1995"/>
          <p:cNvPicPr>
            <a:picLocks noChangeAspect="1" noChangeArrowheads="1"/>
          </p:cNvPicPr>
          <p:nvPr/>
        </p:nvPicPr>
        <p:blipFill>
          <a:blip r:embed="rId3">
            <a:lum bright="12000" contrast="6000"/>
          </a:blip>
          <a:srcRect/>
          <a:stretch>
            <a:fillRect/>
          </a:stretch>
        </p:blipFill>
        <p:spPr bwMode="auto">
          <a:xfrm>
            <a:off x="1746250" y="908050"/>
            <a:ext cx="2827338" cy="4103688"/>
          </a:xfrm>
          <a:prstGeom prst="rect">
            <a:avLst/>
          </a:prstGeom>
          <a:noFill/>
          <a:effectLst>
            <a:outerShdw dist="107763" dir="8100000" algn="ctr" rotWithShape="0">
              <a:srgbClr val="A8A2A5">
                <a:alpha val="50000"/>
              </a:srgbClr>
            </a:outerShdw>
          </a:effectLst>
        </p:spPr>
      </p:pic>
      <p:pic>
        <p:nvPicPr>
          <p:cNvPr id="20483" name="Picture 8" descr="06041005e"/>
          <p:cNvPicPr>
            <a:picLocks noChangeAspect="1" noChangeArrowheads="1"/>
          </p:cNvPicPr>
          <p:nvPr/>
        </p:nvPicPr>
        <p:blipFill>
          <a:blip r:embed="rId4"/>
          <a:srcRect/>
          <a:stretch>
            <a:fillRect/>
          </a:stretch>
        </p:blipFill>
        <p:spPr bwMode="auto">
          <a:xfrm>
            <a:off x="0" y="0"/>
            <a:ext cx="1631950" cy="6858000"/>
          </a:xfrm>
          <a:prstGeom prst="rect">
            <a:avLst/>
          </a:prstGeom>
          <a:noFill/>
          <a:ln w="9525">
            <a:noFill/>
            <a:miter lim="800000"/>
            <a:headEnd/>
            <a:tailEnd/>
          </a:ln>
        </p:spPr>
      </p:pic>
      <p:sp>
        <p:nvSpPr>
          <p:cNvPr id="2059" name="WordArt 11" descr="триполье"/>
          <p:cNvSpPr>
            <a:spLocks noChangeArrowheads="1" noChangeShapeType="1" noTextEdit="1"/>
          </p:cNvSpPr>
          <p:nvPr/>
        </p:nvSpPr>
        <p:spPr bwMode="auto">
          <a:xfrm>
            <a:off x="4859338" y="1773238"/>
            <a:ext cx="3743325" cy="19431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ru-RU" sz="3600" kern="10" dirty="0" err="1">
                <a:ln w="9525">
                  <a:round/>
                  <a:headEnd/>
                  <a:tailEnd/>
                </a:ln>
                <a:blipFill dpi="0" rotWithShape="0">
                  <a:blip r:embed="rId5"/>
                  <a:srcRect/>
                  <a:stretch>
                    <a:fillRect/>
                  </a:stretch>
                </a:blipFill>
                <a:latin typeface="Times New Roman"/>
                <a:cs typeface="Times New Roman"/>
              </a:rPr>
              <a:t>Трипільська</a:t>
            </a:r>
            <a:endParaRPr lang="ru-RU" sz="3600" kern="10" dirty="0">
              <a:ln w="9525">
                <a:round/>
                <a:headEnd/>
                <a:tailEnd/>
              </a:ln>
              <a:blipFill dpi="0" rotWithShape="0">
                <a:blip r:embed="rId5"/>
                <a:srcRect/>
                <a:stretch>
                  <a:fillRect/>
                </a:stretch>
              </a:blipFill>
              <a:latin typeface="Times New Roman"/>
              <a:cs typeface="Times New Roman"/>
            </a:endParaRPr>
          </a:p>
          <a:p>
            <a:pPr algn="ctr"/>
            <a:r>
              <a:rPr lang="ru-RU" sz="3600" kern="10" dirty="0" smtClean="0">
                <a:ln w="9525">
                  <a:round/>
                  <a:headEnd/>
                  <a:tailEnd/>
                </a:ln>
                <a:blipFill dpi="0" rotWithShape="0">
                  <a:blip r:embed="rId5"/>
                  <a:srcRect/>
                  <a:stretch>
                    <a:fillRect/>
                  </a:stretch>
                </a:blipFill>
                <a:latin typeface="Times New Roman"/>
                <a:cs typeface="Times New Roman"/>
              </a:rPr>
              <a:t>культура</a:t>
            </a:r>
            <a:endParaRPr lang="ru-RU" sz="3600" kern="10" dirty="0">
              <a:ln w="9525">
                <a:round/>
                <a:headEnd/>
                <a:tailEnd/>
              </a:ln>
              <a:blipFill dpi="0" rotWithShape="0">
                <a:blip r:embed="rId5"/>
                <a:srcRect/>
                <a:stretch>
                  <a:fillRect/>
                </a:stretch>
              </a:blipFill>
              <a:latin typeface="Times New Roman"/>
              <a:cs typeface="Times New Roman"/>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nodePh="1">
                                  <p:stCondLst>
                                    <p:cond delay="0"/>
                                  </p:stCondLst>
                                  <p:endCondLst>
                                    <p:cond evt="begin" delay="0">
                                      <p:tn val="5"/>
                                    </p:cond>
                                  </p:endCondLst>
                                  <p:iterate type="lt">
                                    <p:tmPct val="10000"/>
                                  </p:iterate>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2051">
                                            <p:txEl>
                                              <p:pRg st="0" end="0"/>
                                            </p:txEl>
                                          </p:spTgt>
                                        </p:tgtEl>
                                        <p:attrNameLst>
                                          <p:attrName>ppt_y</p:attrName>
                                        </p:attrNameLst>
                                      </p:cBhvr>
                                      <p:tavLst>
                                        <p:tav tm="0">
                                          <p:val>
                                            <p:strVal val="#ppt_y"/>
                                          </p:val>
                                        </p:tav>
                                        <p:tav tm="100000">
                                          <p:val>
                                            <p:strVal val="#ppt_y"/>
                                          </p:val>
                                        </p:tav>
                                      </p:tavLst>
                                    </p:anim>
                                  </p:childTnLst>
                                </p:cTn>
                              </p:par>
                              <p:par>
                                <p:cTn id="10" presetID="13" presetClass="entr" presetSubtype="16" fill="hold" grpId="0" nodeType="withEffect">
                                  <p:stCondLst>
                                    <p:cond delay="0"/>
                                  </p:stCondLst>
                                  <p:childTnLst>
                                    <p:set>
                                      <p:cBhvr>
                                        <p:cTn id="11" dur="1" fill="hold">
                                          <p:stCondLst>
                                            <p:cond delay="0"/>
                                          </p:stCondLst>
                                        </p:cTn>
                                        <p:tgtEl>
                                          <p:spTgt spid="2059"/>
                                        </p:tgtEl>
                                        <p:attrNameLst>
                                          <p:attrName>style.visibility</p:attrName>
                                        </p:attrNameLst>
                                      </p:cBhvr>
                                      <p:to>
                                        <p:strVal val="visible"/>
                                      </p:to>
                                    </p:set>
                                    <p:animEffect transition="in" filter="plus(in)">
                                      <p:cBhvr>
                                        <p:cTn id="12" dur="20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059"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692275" y="274638"/>
            <a:ext cx="6994525" cy="1143000"/>
          </a:xfrm>
        </p:spPr>
        <p:txBody>
          <a:bodyPr/>
          <a:lstStyle/>
          <a:p>
            <a:pPr eaLnBrk="1" hangingPunct="1"/>
            <a:r>
              <a:rPr lang="uk-UA" smtClean="0"/>
              <a:t>Трипільські протоміста</a:t>
            </a:r>
            <a:endParaRPr lang="ru-RU" smtClean="0"/>
          </a:p>
        </p:txBody>
      </p:sp>
      <p:pic>
        <p:nvPicPr>
          <p:cNvPr id="154631" name="Picture 7" descr="geomag раскопки майдфнец"/>
          <p:cNvPicPr>
            <a:picLocks noChangeAspect="1" noChangeArrowheads="1"/>
          </p:cNvPicPr>
          <p:nvPr/>
        </p:nvPicPr>
        <p:blipFill>
          <a:blip r:embed="rId3"/>
          <a:srcRect/>
          <a:stretch>
            <a:fillRect/>
          </a:stretch>
        </p:blipFill>
        <p:spPr bwMode="auto">
          <a:xfrm>
            <a:off x="5757863" y="4308475"/>
            <a:ext cx="3348037" cy="2511425"/>
          </a:xfrm>
          <a:prstGeom prst="rect">
            <a:avLst/>
          </a:prstGeom>
          <a:noFill/>
          <a:effectLst>
            <a:outerShdw dist="107763" dir="13500000" algn="ctr" rotWithShape="0">
              <a:srgbClr val="808080">
                <a:alpha val="50000"/>
              </a:srgbClr>
            </a:outerShdw>
          </a:effectLst>
        </p:spPr>
      </p:pic>
      <p:pic>
        <p:nvPicPr>
          <p:cNvPr id="154632" name="Picture 8" descr="maidanetz"/>
          <p:cNvPicPr>
            <a:picLocks noChangeAspect="1" noChangeArrowheads="1"/>
          </p:cNvPicPr>
          <p:nvPr/>
        </p:nvPicPr>
        <p:blipFill>
          <a:blip r:embed="rId4"/>
          <a:srcRect/>
          <a:stretch>
            <a:fillRect/>
          </a:stretch>
        </p:blipFill>
        <p:spPr bwMode="auto">
          <a:xfrm>
            <a:off x="0" y="4337050"/>
            <a:ext cx="3835400" cy="2520950"/>
          </a:xfrm>
          <a:prstGeom prst="rect">
            <a:avLst/>
          </a:prstGeom>
          <a:noFill/>
          <a:effectLst>
            <a:outerShdw dist="107763" dir="18900000" algn="ctr" rotWithShape="0">
              <a:srgbClr val="808080">
                <a:alpha val="50000"/>
              </a:srgbClr>
            </a:outerShdw>
          </a:effectLst>
        </p:spPr>
      </p:pic>
      <p:sp>
        <p:nvSpPr>
          <p:cNvPr id="154634" name="Rectangle 10" descr="Пергамент"/>
          <p:cNvSpPr>
            <a:spLocks noChangeArrowheads="1"/>
          </p:cNvSpPr>
          <p:nvPr/>
        </p:nvSpPr>
        <p:spPr bwMode="auto">
          <a:xfrm>
            <a:off x="38100" y="1379538"/>
            <a:ext cx="3240088" cy="2249487"/>
          </a:xfrm>
          <a:prstGeom prst="rect">
            <a:avLst/>
          </a:prstGeom>
          <a:blipFill dpi="0" rotWithShape="1">
            <a:blip r:embed="rId5"/>
            <a:srcRect/>
            <a:tile tx="0" ty="0" sx="100000" sy="100000" flip="none" algn="tl"/>
          </a:blipFill>
          <a:ln w="9525">
            <a:noFill/>
            <a:miter lim="800000"/>
            <a:headEnd/>
            <a:tailEnd/>
          </a:ln>
        </p:spPr>
        <p:txBody>
          <a:bodyPr lIns="90000" tIns="46800" rIns="90000" bIns="46800" anchor="ctr">
            <a:spAutoFit/>
          </a:bodyPr>
          <a:lstStyle/>
          <a:p>
            <a:pPr algn="ctr"/>
            <a:r>
              <a:rPr lang="uk-UA" sz="2000"/>
              <a:t>Панорама </a:t>
            </a:r>
            <a:r>
              <a:rPr lang="en-US" sz="2000"/>
              <a:t/>
            </a:r>
            <a:br>
              <a:rPr lang="en-US" sz="2000"/>
            </a:br>
            <a:r>
              <a:rPr lang="uk-UA" sz="2000"/>
              <a:t>трипільського протоміста </a:t>
            </a:r>
            <a:br>
              <a:rPr lang="uk-UA" sz="2000"/>
            </a:br>
            <a:r>
              <a:rPr lang="uk-UA" sz="2000"/>
              <a:t>біля с. </a:t>
            </a:r>
            <a:r>
              <a:rPr lang="uk-UA" sz="2000" b="1"/>
              <a:t>МАЙДАНЕЦЬКЕ</a:t>
            </a:r>
          </a:p>
          <a:p>
            <a:pPr algn="ctr"/>
            <a:r>
              <a:rPr lang="uk-UA" sz="2000"/>
              <a:t>(3600—3500 рр. до н. е. )</a:t>
            </a:r>
          </a:p>
          <a:p>
            <a:pPr algn="ctr"/>
            <a:r>
              <a:rPr lang="uk-UA" sz="2000"/>
              <a:t>Площа – 2 кв. км, </a:t>
            </a:r>
            <a:br>
              <a:rPr lang="uk-UA" sz="2000"/>
            </a:br>
            <a:r>
              <a:rPr lang="uk-UA" sz="2000"/>
              <a:t>близько 2 тисяч споруд, </a:t>
            </a:r>
            <a:br>
              <a:rPr lang="uk-UA" sz="2000"/>
            </a:br>
            <a:r>
              <a:rPr lang="uk-UA" sz="2000"/>
              <a:t>6 – 9 тисяч мешканців</a:t>
            </a:r>
            <a:endParaRPr lang="ru-RU" sz="2000"/>
          </a:p>
        </p:txBody>
      </p:sp>
      <p:sp>
        <p:nvSpPr>
          <p:cNvPr id="154635" name="Text Box 11"/>
          <p:cNvSpPr txBox="1">
            <a:spLocks noChangeArrowheads="1"/>
          </p:cNvSpPr>
          <p:nvPr/>
        </p:nvSpPr>
        <p:spPr bwMode="auto">
          <a:xfrm>
            <a:off x="3708400" y="4275138"/>
            <a:ext cx="1871663" cy="1006475"/>
          </a:xfrm>
          <a:prstGeom prst="rect">
            <a:avLst/>
          </a:prstGeom>
          <a:noFill/>
          <a:ln w="9525">
            <a:noFill/>
            <a:miter lim="800000"/>
            <a:headEnd/>
            <a:tailEnd/>
          </a:ln>
        </p:spPr>
        <p:txBody>
          <a:bodyPr lIns="90000" tIns="46800" rIns="90000" bIns="46800">
            <a:spAutoFit/>
          </a:bodyPr>
          <a:lstStyle/>
          <a:p>
            <a:pPr algn="ctr">
              <a:spcBef>
                <a:spcPct val="50000"/>
              </a:spcBef>
            </a:pPr>
            <a:r>
              <a:rPr lang="uk-UA" sz="2000">
                <a:sym typeface="Wingdings" pitchFamily="2" charset="2"/>
              </a:rPr>
              <a:t> </a:t>
            </a:r>
            <a:r>
              <a:rPr lang="uk-UA" sz="2000"/>
              <a:t>Фрагмент реконструкції протоміста</a:t>
            </a:r>
            <a:endParaRPr lang="ru-RU" sz="2000"/>
          </a:p>
        </p:txBody>
      </p:sp>
      <p:sp>
        <p:nvSpPr>
          <p:cNvPr id="154636" name="Text Box 12"/>
          <p:cNvSpPr txBox="1">
            <a:spLocks noChangeArrowheads="1"/>
          </p:cNvSpPr>
          <p:nvPr/>
        </p:nvSpPr>
        <p:spPr bwMode="auto">
          <a:xfrm>
            <a:off x="3810000" y="5703888"/>
            <a:ext cx="2014538" cy="1006475"/>
          </a:xfrm>
          <a:prstGeom prst="rect">
            <a:avLst/>
          </a:prstGeom>
          <a:noFill/>
          <a:ln w="9525">
            <a:noFill/>
            <a:miter lim="800000"/>
            <a:headEnd/>
            <a:tailEnd/>
          </a:ln>
        </p:spPr>
        <p:txBody>
          <a:bodyPr lIns="90000" tIns="46800" rIns="90000" bIns="46800">
            <a:spAutoFit/>
          </a:bodyPr>
          <a:lstStyle/>
          <a:p>
            <a:pPr algn="ctr">
              <a:spcBef>
                <a:spcPct val="50000"/>
              </a:spcBef>
            </a:pPr>
            <a:r>
              <a:rPr lang="uk-UA" sz="2000"/>
              <a:t>Карта місцевості </a:t>
            </a:r>
            <a:br>
              <a:rPr lang="uk-UA" sz="2000"/>
            </a:br>
            <a:r>
              <a:rPr lang="uk-UA" sz="2000"/>
              <a:t>(100 </a:t>
            </a:r>
            <a:r>
              <a:rPr lang="en-US" sz="2000">
                <a:cs typeface="Arial" charset="0"/>
              </a:rPr>
              <a:t>×</a:t>
            </a:r>
            <a:r>
              <a:rPr lang="uk-UA" sz="2000">
                <a:cs typeface="Arial" charset="0"/>
              </a:rPr>
              <a:t> 100м) </a:t>
            </a:r>
            <a:r>
              <a:rPr lang="uk-UA" sz="2000" b="1">
                <a:sym typeface="Wingdings" pitchFamily="2" charset="2"/>
              </a:rPr>
              <a:t></a:t>
            </a:r>
            <a:r>
              <a:rPr lang="uk-UA"/>
              <a:t>  </a:t>
            </a:r>
            <a:endParaRPr lang="ru-RU"/>
          </a:p>
        </p:txBody>
      </p:sp>
      <p:pic>
        <p:nvPicPr>
          <p:cNvPr id="154633" name="Picture 9" descr="панорама миста"/>
          <p:cNvPicPr>
            <a:picLocks noChangeAspect="1" noChangeArrowheads="1"/>
          </p:cNvPicPr>
          <p:nvPr/>
        </p:nvPicPr>
        <p:blipFill>
          <a:blip r:embed="rId6"/>
          <a:srcRect/>
          <a:stretch>
            <a:fillRect/>
          </a:stretch>
        </p:blipFill>
        <p:spPr bwMode="auto">
          <a:xfrm>
            <a:off x="3341688" y="1457325"/>
            <a:ext cx="5764212" cy="2695575"/>
          </a:xfrm>
          <a:prstGeom prst="rect">
            <a:avLst/>
          </a:prstGeom>
          <a:noFill/>
          <a:ln w="9525">
            <a:noFill/>
            <a:miter lim="800000"/>
            <a:headEnd/>
            <a:tailEnd/>
          </a:ln>
          <a:effectLst>
            <a:prstShdw prst="shdw13" dist="53882" dir="13500000">
              <a:srgbClr val="808080">
                <a:alpha val="50000"/>
              </a:srgbClr>
            </a:prst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4626"/>
                                        </p:tgtEl>
                                        <p:attrNameLst>
                                          <p:attrName>style.visibility</p:attrName>
                                        </p:attrNameLst>
                                      </p:cBhvr>
                                      <p:to>
                                        <p:strVal val="visible"/>
                                      </p:to>
                                    </p:set>
                                    <p:anim calcmode="lin" valueType="num">
                                      <p:cBhvr>
                                        <p:cTn id="7" dur="1000" fill="hold"/>
                                        <p:tgtEl>
                                          <p:spTgt spid="154626"/>
                                        </p:tgtEl>
                                        <p:attrNameLst>
                                          <p:attrName>ppt_x</p:attrName>
                                        </p:attrNameLst>
                                      </p:cBhvr>
                                      <p:tavLst>
                                        <p:tav tm="0">
                                          <p:val>
                                            <p:strVal val="#ppt_x-.2"/>
                                          </p:val>
                                        </p:tav>
                                        <p:tav tm="100000">
                                          <p:val>
                                            <p:strVal val="#ppt_x"/>
                                          </p:val>
                                        </p:tav>
                                      </p:tavLst>
                                    </p:anim>
                                    <p:anim calcmode="lin" valueType="num">
                                      <p:cBhvr>
                                        <p:cTn id="8" dur="1000" fill="hold"/>
                                        <p:tgtEl>
                                          <p:spTgt spid="1546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4626"/>
                                        </p:tgtEl>
                                      </p:cBhvr>
                                    </p:animEffect>
                                  </p:childTnLst>
                                </p:cTn>
                              </p:par>
                            </p:childTnLst>
                          </p:cTn>
                        </p:par>
                        <p:par>
                          <p:cTn id="10" fill="hold">
                            <p:stCondLst>
                              <p:cond delay="1000"/>
                            </p:stCondLst>
                            <p:childTnLst>
                              <p:par>
                                <p:cTn id="11" presetID="26" presetClass="emph" presetSubtype="0" fill="hold" grpId="0" nodeType="afterEffect">
                                  <p:stCondLst>
                                    <p:cond delay="0"/>
                                  </p:stCondLst>
                                  <p:childTnLst>
                                    <p:animEffect transition="out" filter="fade">
                                      <p:cBhvr>
                                        <p:cTn id="12" dur="500" tmFilter="0, 0; .2, .5; .8, .5; 1, 0"/>
                                        <p:tgtEl>
                                          <p:spTgt spid="154634"/>
                                        </p:tgtEl>
                                      </p:cBhvr>
                                    </p:animEffect>
                                    <p:animScale>
                                      <p:cBhvr>
                                        <p:cTn id="13" dur="250" autoRev="1" fill="hold"/>
                                        <p:tgtEl>
                                          <p:spTgt spid="154634"/>
                                        </p:tgtEl>
                                      </p:cBhvr>
                                      <p:by x="105000" y="105000"/>
                                    </p:animScale>
                                  </p:childTnLst>
                                </p:cTn>
                              </p:par>
                            </p:childTnLst>
                          </p:cTn>
                        </p:par>
                        <p:par>
                          <p:cTn id="14" fill="hold">
                            <p:stCondLst>
                              <p:cond delay="1500"/>
                            </p:stCondLst>
                            <p:childTnLst>
                              <p:par>
                                <p:cTn id="15" presetID="8" presetClass="entr" presetSubtype="16" fill="hold" nodeType="afterEffect">
                                  <p:stCondLst>
                                    <p:cond delay="0"/>
                                  </p:stCondLst>
                                  <p:childTnLst>
                                    <p:set>
                                      <p:cBhvr>
                                        <p:cTn id="16" dur="1" fill="hold">
                                          <p:stCondLst>
                                            <p:cond delay="0"/>
                                          </p:stCondLst>
                                        </p:cTn>
                                        <p:tgtEl>
                                          <p:spTgt spid="154633"/>
                                        </p:tgtEl>
                                        <p:attrNameLst>
                                          <p:attrName>style.visibility</p:attrName>
                                        </p:attrNameLst>
                                      </p:cBhvr>
                                      <p:to>
                                        <p:strVal val="visible"/>
                                      </p:to>
                                    </p:set>
                                    <p:animEffect transition="in" filter="diamond(in)">
                                      <p:cBhvr>
                                        <p:cTn id="17" dur="2000"/>
                                        <p:tgtEl>
                                          <p:spTgt spid="154633"/>
                                        </p:tgtEl>
                                      </p:cBhvr>
                                    </p:animEffect>
                                  </p:childTnLst>
                                </p:cTn>
                              </p:par>
                            </p:childTnLst>
                          </p:cTn>
                        </p:par>
                        <p:par>
                          <p:cTn id="18" fill="hold">
                            <p:stCondLst>
                              <p:cond delay="3500"/>
                            </p:stCondLst>
                            <p:childTnLst>
                              <p:par>
                                <p:cTn id="19" presetID="26" presetClass="emph" presetSubtype="0" fill="hold" grpId="0" nodeType="afterEffect">
                                  <p:stCondLst>
                                    <p:cond delay="0"/>
                                  </p:stCondLst>
                                  <p:childTnLst>
                                    <p:animEffect transition="out" filter="fade">
                                      <p:cBhvr>
                                        <p:cTn id="20" dur="500" tmFilter="0, 0; .2, .5; .8, .5; 1, 0"/>
                                        <p:tgtEl>
                                          <p:spTgt spid="154635"/>
                                        </p:tgtEl>
                                      </p:cBhvr>
                                    </p:animEffect>
                                    <p:animScale>
                                      <p:cBhvr>
                                        <p:cTn id="21" dur="250" autoRev="1" fill="hold"/>
                                        <p:tgtEl>
                                          <p:spTgt spid="154635"/>
                                        </p:tgtEl>
                                      </p:cBhvr>
                                      <p:by x="105000" y="105000"/>
                                    </p:animScale>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154632"/>
                                        </p:tgtEl>
                                        <p:attrNameLst>
                                          <p:attrName>style.visibility</p:attrName>
                                        </p:attrNameLst>
                                      </p:cBhvr>
                                      <p:to>
                                        <p:strVal val="visible"/>
                                      </p:to>
                                    </p:set>
                                    <p:animEffect transition="in" filter="fade">
                                      <p:cBhvr>
                                        <p:cTn id="25" dur="1000"/>
                                        <p:tgtEl>
                                          <p:spTgt spid="154632"/>
                                        </p:tgtEl>
                                      </p:cBhvr>
                                    </p:animEffect>
                                    <p:anim calcmode="lin" valueType="num">
                                      <p:cBhvr>
                                        <p:cTn id="26" dur="1000" fill="hold"/>
                                        <p:tgtEl>
                                          <p:spTgt spid="154632"/>
                                        </p:tgtEl>
                                        <p:attrNameLst>
                                          <p:attrName>ppt_x</p:attrName>
                                        </p:attrNameLst>
                                      </p:cBhvr>
                                      <p:tavLst>
                                        <p:tav tm="0">
                                          <p:val>
                                            <p:strVal val="#ppt_x"/>
                                          </p:val>
                                        </p:tav>
                                        <p:tav tm="100000">
                                          <p:val>
                                            <p:strVal val="#ppt_x"/>
                                          </p:val>
                                        </p:tav>
                                      </p:tavLst>
                                    </p:anim>
                                    <p:anim calcmode="lin" valueType="num">
                                      <p:cBhvr>
                                        <p:cTn id="27" dur="1000" fill="hold"/>
                                        <p:tgtEl>
                                          <p:spTgt spid="154632"/>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26" presetClass="emph" presetSubtype="0" fill="hold" grpId="0" nodeType="afterEffect">
                                  <p:stCondLst>
                                    <p:cond delay="0"/>
                                  </p:stCondLst>
                                  <p:childTnLst>
                                    <p:animEffect transition="out" filter="fade">
                                      <p:cBhvr>
                                        <p:cTn id="30" dur="500" tmFilter="0, 0; .2, .5; .8, .5; 1, 0"/>
                                        <p:tgtEl>
                                          <p:spTgt spid="154636"/>
                                        </p:tgtEl>
                                      </p:cBhvr>
                                    </p:animEffect>
                                    <p:animScale>
                                      <p:cBhvr>
                                        <p:cTn id="31" dur="250" autoRev="1" fill="hold"/>
                                        <p:tgtEl>
                                          <p:spTgt spid="154636"/>
                                        </p:tgtEl>
                                      </p:cBhvr>
                                      <p:by x="105000" y="105000"/>
                                    </p:animScale>
                                  </p:childTnLst>
                                </p:cTn>
                              </p:par>
                            </p:childTnLst>
                          </p:cTn>
                        </p:par>
                        <p:par>
                          <p:cTn id="32" fill="hold">
                            <p:stCondLst>
                              <p:cond delay="5500"/>
                            </p:stCondLst>
                            <p:childTnLst>
                              <p:par>
                                <p:cTn id="33" presetID="42" presetClass="entr" presetSubtype="0" fill="hold" nodeType="afterEffect">
                                  <p:stCondLst>
                                    <p:cond delay="0"/>
                                  </p:stCondLst>
                                  <p:childTnLst>
                                    <p:set>
                                      <p:cBhvr>
                                        <p:cTn id="34" dur="1" fill="hold">
                                          <p:stCondLst>
                                            <p:cond delay="0"/>
                                          </p:stCondLst>
                                        </p:cTn>
                                        <p:tgtEl>
                                          <p:spTgt spid="154631"/>
                                        </p:tgtEl>
                                        <p:attrNameLst>
                                          <p:attrName>style.visibility</p:attrName>
                                        </p:attrNameLst>
                                      </p:cBhvr>
                                      <p:to>
                                        <p:strVal val="visible"/>
                                      </p:to>
                                    </p:set>
                                    <p:animEffect transition="in" filter="fade">
                                      <p:cBhvr>
                                        <p:cTn id="35" dur="1000"/>
                                        <p:tgtEl>
                                          <p:spTgt spid="154631"/>
                                        </p:tgtEl>
                                      </p:cBhvr>
                                    </p:animEffect>
                                    <p:anim calcmode="lin" valueType="num">
                                      <p:cBhvr>
                                        <p:cTn id="36" dur="1000" fill="hold"/>
                                        <p:tgtEl>
                                          <p:spTgt spid="154631"/>
                                        </p:tgtEl>
                                        <p:attrNameLst>
                                          <p:attrName>ppt_x</p:attrName>
                                        </p:attrNameLst>
                                      </p:cBhvr>
                                      <p:tavLst>
                                        <p:tav tm="0">
                                          <p:val>
                                            <p:strVal val="#ppt_x"/>
                                          </p:val>
                                        </p:tav>
                                        <p:tav tm="100000">
                                          <p:val>
                                            <p:strVal val="#ppt_x"/>
                                          </p:val>
                                        </p:tav>
                                      </p:tavLst>
                                    </p:anim>
                                    <p:anim calcmode="lin" valueType="num">
                                      <p:cBhvr>
                                        <p:cTn id="37" dur="1000" fill="hold"/>
                                        <p:tgtEl>
                                          <p:spTgt spid="1546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p:bldP spid="154634" grpId="0" animBg="1"/>
      <p:bldP spid="154635" grpId="0"/>
      <p:bldP spid="15463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uk-UA" smtClean="0"/>
              <a:t>Трипільське житло </a:t>
            </a:r>
            <a:endParaRPr lang="ru-RU" smtClean="0"/>
          </a:p>
        </p:txBody>
      </p:sp>
      <p:sp>
        <p:nvSpPr>
          <p:cNvPr id="114691" name="Rectangle 3"/>
          <p:cNvSpPr>
            <a:spLocks noGrp="1" noChangeArrowheads="1"/>
          </p:cNvSpPr>
          <p:nvPr>
            <p:ph type="body" sz="half" idx="1"/>
          </p:nvPr>
        </p:nvSpPr>
        <p:spPr>
          <a:xfrm>
            <a:off x="4859338" y="1196975"/>
            <a:ext cx="4284662" cy="5400675"/>
          </a:xfrm>
        </p:spPr>
        <p:txBody>
          <a:bodyPr tIns="0" bIns="0"/>
          <a:lstStyle/>
          <a:p>
            <a:pPr marL="0" indent="0" eaLnBrk="1" hangingPunct="1">
              <a:lnSpc>
                <a:spcPct val="80000"/>
              </a:lnSpc>
              <a:buFontTx/>
              <a:buNone/>
            </a:pPr>
            <a:r>
              <a:rPr lang="uk-UA" sz="2300" smtClean="0"/>
              <a:t>“Трипільська хата стояла на слупах, і на 1-му поверсі, мабуть, розміщувалися господарські приміщення — для худоби, зберігання якихось запасів. </a:t>
            </a:r>
            <a:r>
              <a:rPr lang="en-US" sz="2300" smtClean="0"/>
              <a:t/>
            </a:r>
            <a:br>
              <a:rPr lang="en-US" sz="2300" smtClean="0"/>
            </a:br>
            <a:r>
              <a:rPr lang="uk-UA" sz="2300" smtClean="0"/>
              <a:t>А для проживання відводився 2-й поверх. Саме там ми знаходимо жертовники, печі, лави, робочі місця. Житло ж трипільців було досить великих розмірів: завширшки 4,5 — 5 м, а завдовжки від 10 до 20 м. Штукатурка прогладжена, стіни пофарбовані в теракотовий (цегляний) колір, вікна круглі”</a:t>
            </a:r>
          </a:p>
          <a:p>
            <a:pPr marL="0" indent="0" algn="r" eaLnBrk="1" hangingPunct="1">
              <a:lnSpc>
                <a:spcPct val="80000"/>
              </a:lnSpc>
              <a:buFontTx/>
              <a:buNone/>
            </a:pPr>
            <a:r>
              <a:rPr lang="uk-UA" sz="1800" smtClean="0"/>
              <a:t> </a:t>
            </a:r>
            <a:r>
              <a:rPr lang="ru-RU" sz="2000" smtClean="0"/>
              <a:t>(</a:t>
            </a:r>
            <a:r>
              <a:rPr lang="ru-RU" sz="2000" b="1" i="1" smtClean="0"/>
              <a:t>Археолог</a:t>
            </a:r>
            <a:r>
              <a:rPr lang="ru-RU" sz="2000" i="1" smtClean="0"/>
              <a:t> </a:t>
            </a:r>
            <a:br>
              <a:rPr lang="ru-RU" sz="2000" i="1" smtClean="0"/>
            </a:br>
            <a:r>
              <a:rPr lang="uk-UA" sz="2000" b="1" i="1" smtClean="0"/>
              <a:t>Владислав Чабанюк)</a:t>
            </a:r>
            <a:endParaRPr lang="uk-UA" sz="2000" i="1" smtClean="0"/>
          </a:p>
        </p:txBody>
      </p:sp>
      <p:pic>
        <p:nvPicPr>
          <p:cNvPr id="48131" name="Picture 4" descr="06041005e"/>
          <p:cNvPicPr>
            <a:picLocks noGrp="1" noChangeAspect="1" noChangeArrowheads="1"/>
          </p:cNvPicPr>
          <p:nvPr>
            <p:ph idx="4294967295"/>
          </p:nvPr>
        </p:nvPicPr>
        <p:blipFill>
          <a:blip r:embed="rId3"/>
          <a:srcRect/>
          <a:stretch>
            <a:fillRect/>
          </a:stretch>
        </p:blipFill>
        <p:spPr>
          <a:xfrm>
            <a:off x="0" y="0"/>
            <a:ext cx="1622425" cy="6858000"/>
          </a:xfrm>
        </p:spPr>
      </p:pic>
      <p:sp>
        <p:nvSpPr>
          <p:cNvPr id="114694" name="Text Box 6" descr="Пергамент"/>
          <p:cNvSpPr txBox="1">
            <a:spLocks noChangeArrowheads="1"/>
          </p:cNvSpPr>
          <p:nvPr/>
        </p:nvSpPr>
        <p:spPr bwMode="auto">
          <a:xfrm>
            <a:off x="19050" y="4835525"/>
            <a:ext cx="2484438" cy="2014538"/>
          </a:xfrm>
          <a:prstGeom prst="rect">
            <a:avLst/>
          </a:prstGeom>
          <a:blipFill dpi="0" rotWithShape="1">
            <a:blip r:embed="rId4"/>
            <a:srcRect/>
            <a:tile tx="0" ty="0" sx="100000" sy="100000" flip="none" algn="tl"/>
          </a:blipFill>
          <a:ln w="9525">
            <a:noFill/>
            <a:miter lim="800000"/>
            <a:headEnd/>
            <a:tailEnd/>
          </a:ln>
        </p:spPr>
        <p:txBody>
          <a:bodyPr lIns="90000" tIns="46800" rIns="90000" bIns="46800">
            <a:spAutoFit/>
          </a:bodyPr>
          <a:lstStyle/>
          <a:p>
            <a:pPr algn="ctr">
              <a:spcBef>
                <a:spcPct val="50000"/>
              </a:spcBef>
            </a:pPr>
            <a:r>
              <a:rPr lang="uk-UA"/>
              <a:t>Моделі трипільського житла з глини;</a:t>
            </a:r>
            <a:br>
              <a:rPr lang="uk-UA"/>
            </a:br>
            <a:r>
              <a:rPr lang="uk-UA"/>
              <a:t>конструкція, яка, на думку археологів, зберігалася в українському селі </a:t>
            </a:r>
            <a:r>
              <a:rPr lang="en-US"/>
              <a:t/>
            </a:r>
            <a:br>
              <a:rPr lang="en-US"/>
            </a:br>
            <a:r>
              <a:rPr lang="uk-UA"/>
              <a:t>до XIX ст.</a:t>
            </a:r>
            <a:endParaRPr lang="ru-RU"/>
          </a:p>
        </p:txBody>
      </p:sp>
      <p:pic>
        <p:nvPicPr>
          <p:cNvPr id="114693" name="Picture 5" descr="06051102_3 хата"/>
          <p:cNvPicPr>
            <a:picLocks noChangeAspect="1" noChangeArrowheads="1"/>
          </p:cNvPicPr>
          <p:nvPr/>
        </p:nvPicPr>
        <p:blipFill>
          <a:blip r:embed="rId5"/>
          <a:srcRect/>
          <a:stretch>
            <a:fillRect/>
          </a:stretch>
        </p:blipFill>
        <p:spPr bwMode="auto">
          <a:xfrm>
            <a:off x="1738313" y="1255713"/>
            <a:ext cx="3167062" cy="2508250"/>
          </a:xfrm>
          <a:prstGeom prst="rect">
            <a:avLst/>
          </a:prstGeom>
          <a:noFill/>
          <a:effectLst>
            <a:outerShdw dist="107763" dir="13500000" algn="ctr" rotWithShape="0">
              <a:srgbClr val="808080">
                <a:alpha val="50000"/>
              </a:srgbClr>
            </a:outerShdw>
          </a:effectLst>
        </p:spPr>
      </p:pic>
      <p:pic>
        <p:nvPicPr>
          <p:cNvPr id="114699" name="Picture 11"/>
          <p:cNvPicPr>
            <a:picLocks noGrp="1" noChangeAspect="1" noChangeArrowheads="1"/>
          </p:cNvPicPr>
          <p:nvPr>
            <p:ph sz="half" idx="2"/>
          </p:nvPr>
        </p:nvPicPr>
        <p:blipFill>
          <a:blip r:embed="rId6">
            <a:lum bright="12000"/>
          </a:blip>
          <a:srcRect/>
          <a:stretch>
            <a:fillRect/>
          </a:stretch>
        </p:blipFill>
        <p:spPr>
          <a:xfrm>
            <a:off x="2632075" y="4068763"/>
            <a:ext cx="2236788" cy="2636837"/>
          </a:xfrm>
          <a:effectLst>
            <a:outerShdw dist="107763" dir="13500000" algn="ctr" rotWithShape="0">
              <a:schemeClr val="bg2">
                <a:alpha val="50000"/>
              </a:scheme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14690"/>
                                        </p:tgtEl>
                                        <p:attrNameLst>
                                          <p:attrName>style.visibility</p:attrName>
                                        </p:attrNameLst>
                                      </p:cBhvr>
                                      <p:to>
                                        <p:strVal val="visible"/>
                                      </p:to>
                                    </p:set>
                                    <p:anim calcmode="lin" valueType="num">
                                      <p:cBhvr>
                                        <p:cTn id="7" dur="500" fill="hold"/>
                                        <p:tgtEl>
                                          <p:spTgt spid="114690"/>
                                        </p:tgtEl>
                                        <p:attrNameLst>
                                          <p:attrName>ppt_w</p:attrName>
                                        </p:attrNameLst>
                                      </p:cBhvr>
                                      <p:tavLst>
                                        <p:tav tm="0">
                                          <p:val>
                                            <p:fltVal val="0"/>
                                          </p:val>
                                        </p:tav>
                                        <p:tav tm="100000">
                                          <p:val>
                                            <p:strVal val="#ppt_w"/>
                                          </p:val>
                                        </p:tav>
                                      </p:tavLst>
                                    </p:anim>
                                    <p:anim calcmode="lin" valueType="num">
                                      <p:cBhvr>
                                        <p:cTn id="8" dur="500" fill="hold"/>
                                        <p:tgtEl>
                                          <p:spTgt spid="114690"/>
                                        </p:tgtEl>
                                        <p:attrNameLst>
                                          <p:attrName>ppt_h</p:attrName>
                                        </p:attrNameLst>
                                      </p:cBhvr>
                                      <p:tavLst>
                                        <p:tav tm="0">
                                          <p:val>
                                            <p:fltVal val="0"/>
                                          </p:val>
                                        </p:tav>
                                        <p:tav tm="100000">
                                          <p:val>
                                            <p:strVal val="#ppt_h"/>
                                          </p:val>
                                        </p:tav>
                                      </p:tavLst>
                                    </p:anim>
                                    <p:anim calcmode="lin" valueType="num">
                                      <p:cBhvr>
                                        <p:cTn id="9" dur="500" fill="hold"/>
                                        <p:tgtEl>
                                          <p:spTgt spid="114690"/>
                                        </p:tgtEl>
                                        <p:attrNameLst>
                                          <p:attrName>style.rotation</p:attrName>
                                        </p:attrNameLst>
                                      </p:cBhvr>
                                      <p:tavLst>
                                        <p:tav tm="0">
                                          <p:val>
                                            <p:fltVal val="360"/>
                                          </p:val>
                                        </p:tav>
                                        <p:tav tm="100000">
                                          <p:val>
                                            <p:fltVal val="0"/>
                                          </p:val>
                                        </p:tav>
                                      </p:tavLst>
                                    </p:anim>
                                    <p:animEffect transition="in" filter="fade">
                                      <p:cBhvr>
                                        <p:cTn id="10" dur="500"/>
                                        <p:tgtEl>
                                          <p:spTgt spid="114690"/>
                                        </p:tgtEl>
                                      </p:cBhvr>
                                    </p:animEffect>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114693"/>
                                        </p:tgtEl>
                                        <p:attrNameLst>
                                          <p:attrName>style.visibility</p:attrName>
                                        </p:attrNameLst>
                                      </p:cBhvr>
                                      <p:to>
                                        <p:strVal val="visible"/>
                                      </p:to>
                                    </p:set>
                                    <p:anim calcmode="lin" valueType="num">
                                      <p:cBhvr>
                                        <p:cTn id="14" dur="1000" fill="hold"/>
                                        <p:tgtEl>
                                          <p:spTgt spid="114693"/>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114693"/>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114693"/>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1146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39" presetClass="entr" presetSubtype="0" accel="100000" fill="hold" nodeType="afterEffect">
                                  <p:stCondLst>
                                    <p:cond delay="0"/>
                                  </p:stCondLst>
                                  <p:childTnLst>
                                    <p:set>
                                      <p:cBhvr>
                                        <p:cTn id="20" dur="1" fill="hold">
                                          <p:stCondLst>
                                            <p:cond delay="0"/>
                                          </p:stCondLst>
                                        </p:cTn>
                                        <p:tgtEl>
                                          <p:spTgt spid="114699"/>
                                        </p:tgtEl>
                                        <p:attrNameLst>
                                          <p:attrName>style.visibility</p:attrName>
                                        </p:attrNameLst>
                                      </p:cBhvr>
                                      <p:to>
                                        <p:strVal val="visible"/>
                                      </p:to>
                                    </p:set>
                                    <p:anim calcmode="lin" valueType="num">
                                      <p:cBhvr>
                                        <p:cTn id="21" dur="1000" fill="hold"/>
                                        <p:tgtEl>
                                          <p:spTgt spid="114699"/>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114699"/>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114699"/>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114699"/>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7" presetClass="entr" presetSubtype="0" fill="hold" nodeType="afterEffect">
                                  <p:stCondLst>
                                    <p:cond delay="0"/>
                                  </p:stCondLst>
                                  <p:iterate type="lt">
                                    <p:tmPct val="50000"/>
                                  </p:iterate>
                                  <p:childTnLst>
                                    <p:set>
                                      <p:cBhvr>
                                        <p:cTn id="27" dur="1" fill="hold">
                                          <p:stCondLst>
                                            <p:cond delay="0"/>
                                          </p:stCondLst>
                                        </p:cTn>
                                        <p:tgtEl>
                                          <p:spTgt spid="114694">
                                            <p:txEl>
                                              <p:pRg st="0" end="0"/>
                                            </p:txEl>
                                          </p:spTgt>
                                        </p:tgtEl>
                                        <p:attrNameLst>
                                          <p:attrName>style.visibility</p:attrName>
                                        </p:attrNameLst>
                                      </p:cBhvr>
                                      <p:to>
                                        <p:strVal val="visible"/>
                                      </p:to>
                                    </p:set>
                                    <p:anim calcmode="discrete" valueType="clr">
                                      <p:cBhvr override="childStyle">
                                        <p:cTn id="28" dur="80"/>
                                        <p:tgtEl>
                                          <p:spTgt spid="11469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4694">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114694">
                                            <p:txEl>
                                              <p:pRg st="0" end="0"/>
                                            </p:txEl>
                                          </p:spTgt>
                                        </p:tgtEl>
                                        <p:attrNameLst>
                                          <p:attrName>fill.type</p:attrName>
                                        </p:attrNameLst>
                                      </p:cBhvr>
                                      <p:to>
                                        <p:strVal val="solid"/>
                                      </p:to>
                                    </p:set>
                                  </p:childTnLst>
                                </p:cTn>
                              </p:par>
                            </p:childTnLst>
                          </p:cTn>
                        </p:par>
                        <p:par>
                          <p:cTn id="31" fill="hold">
                            <p:stCondLst>
                              <p:cond delay="6660"/>
                            </p:stCondLst>
                            <p:childTnLst>
                              <p:par>
                                <p:cTn id="32" presetID="49" presetClass="entr" presetSubtype="0" decel="100000" fill="hold" grpId="0" nodeType="afterEffect">
                                  <p:stCondLst>
                                    <p:cond delay="0"/>
                                  </p:stCondLst>
                                  <p:iterate type="lt">
                                    <p:tmPct val="10000"/>
                                  </p:iterate>
                                  <p:childTnLst>
                                    <p:set>
                                      <p:cBhvr>
                                        <p:cTn id="33" dur="1" fill="hold">
                                          <p:stCondLst>
                                            <p:cond delay="0"/>
                                          </p:stCondLst>
                                        </p:cTn>
                                        <p:tgtEl>
                                          <p:spTgt spid="114691">
                                            <p:txEl>
                                              <p:pRg st="0" end="0"/>
                                            </p:txEl>
                                          </p:spTgt>
                                        </p:tgtEl>
                                        <p:attrNameLst>
                                          <p:attrName>style.visibility</p:attrName>
                                        </p:attrNameLst>
                                      </p:cBhvr>
                                      <p:to>
                                        <p:strVal val="visible"/>
                                      </p:to>
                                    </p:set>
                                    <p:anim calcmode="lin" valueType="num">
                                      <p:cBhvr>
                                        <p:cTn id="34" dur="500" fill="hold"/>
                                        <p:tgtEl>
                                          <p:spTgt spid="114691">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114691">
                                            <p:txEl>
                                              <p:pRg st="0" end="0"/>
                                            </p:txEl>
                                          </p:spTgt>
                                        </p:tgtEl>
                                        <p:attrNameLst>
                                          <p:attrName>ppt_h</p:attrName>
                                        </p:attrNameLst>
                                      </p:cBhvr>
                                      <p:tavLst>
                                        <p:tav tm="0">
                                          <p:val>
                                            <p:fltVal val="0"/>
                                          </p:val>
                                        </p:tav>
                                        <p:tav tm="100000">
                                          <p:val>
                                            <p:strVal val="#ppt_h"/>
                                          </p:val>
                                        </p:tav>
                                      </p:tavLst>
                                    </p:anim>
                                    <p:anim calcmode="lin" valueType="num">
                                      <p:cBhvr>
                                        <p:cTn id="36" dur="500" fill="hold"/>
                                        <p:tgtEl>
                                          <p:spTgt spid="114691">
                                            <p:txEl>
                                              <p:pRg st="0" end="0"/>
                                            </p:txEl>
                                          </p:spTgt>
                                        </p:tgtEl>
                                        <p:attrNameLst>
                                          <p:attrName>style.rotation</p:attrName>
                                        </p:attrNameLst>
                                      </p:cBhvr>
                                      <p:tavLst>
                                        <p:tav tm="0">
                                          <p:val>
                                            <p:fltVal val="360"/>
                                          </p:val>
                                        </p:tav>
                                        <p:tav tm="100000">
                                          <p:val>
                                            <p:fltVal val="0"/>
                                          </p:val>
                                        </p:tav>
                                      </p:tavLst>
                                    </p:anim>
                                    <p:animEffect transition="in" filter="fade">
                                      <p:cBhvr>
                                        <p:cTn id="37" dur="500"/>
                                        <p:tgtEl>
                                          <p:spTgt spid="114691">
                                            <p:txEl>
                                              <p:pRg st="0" end="0"/>
                                            </p:txEl>
                                          </p:spTgt>
                                        </p:tgtEl>
                                      </p:cBhvr>
                                    </p:animEffect>
                                  </p:childTnLst>
                                </p:cTn>
                              </p:par>
                            </p:childTnLst>
                          </p:cTn>
                        </p:par>
                        <p:par>
                          <p:cTn id="38" fill="hold">
                            <p:stCondLst>
                              <p:cond delay="25460"/>
                            </p:stCondLst>
                            <p:childTnLst>
                              <p:par>
                                <p:cTn id="39" presetID="49" presetClass="entr" presetSubtype="0" decel="100000" fill="hold" grpId="0" nodeType="afterEffect">
                                  <p:stCondLst>
                                    <p:cond delay="0"/>
                                  </p:stCondLst>
                                  <p:iterate type="lt">
                                    <p:tmPct val="10000"/>
                                  </p:iterate>
                                  <p:childTnLst>
                                    <p:set>
                                      <p:cBhvr>
                                        <p:cTn id="40" dur="1" fill="hold">
                                          <p:stCondLst>
                                            <p:cond delay="0"/>
                                          </p:stCondLst>
                                        </p:cTn>
                                        <p:tgtEl>
                                          <p:spTgt spid="114691">
                                            <p:txEl>
                                              <p:pRg st="1" end="1"/>
                                            </p:txEl>
                                          </p:spTgt>
                                        </p:tgtEl>
                                        <p:attrNameLst>
                                          <p:attrName>style.visibility</p:attrName>
                                        </p:attrNameLst>
                                      </p:cBhvr>
                                      <p:to>
                                        <p:strVal val="visible"/>
                                      </p:to>
                                    </p:set>
                                    <p:anim calcmode="lin" valueType="num">
                                      <p:cBhvr>
                                        <p:cTn id="41" dur="500" fill="hold"/>
                                        <p:tgtEl>
                                          <p:spTgt spid="114691">
                                            <p:txEl>
                                              <p:pRg st="1" end="1"/>
                                            </p:txEl>
                                          </p:spTgt>
                                        </p:tgtEl>
                                        <p:attrNameLst>
                                          <p:attrName>ppt_w</p:attrName>
                                        </p:attrNameLst>
                                      </p:cBhvr>
                                      <p:tavLst>
                                        <p:tav tm="0">
                                          <p:val>
                                            <p:fltVal val="0"/>
                                          </p:val>
                                        </p:tav>
                                        <p:tav tm="100000">
                                          <p:val>
                                            <p:strVal val="#ppt_w"/>
                                          </p:val>
                                        </p:tav>
                                      </p:tavLst>
                                    </p:anim>
                                    <p:anim calcmode="lin" valueType="num">
                                      <p:cBhvr>
                                        <p:cTn id="42" dur="500" fill="hold"/>
                                        <p:tgtEl>
                                          <p:spTgt spid="114691">
                                            <p:txEl>
                                              <p:pRg st="1" end="1"/>
                                            </p:txEl>
                                          </p:spTgt>
                                        </p:tgtEl>
                                        <p:attrNameLst>
                                          <p:attrName>ppt_h</p:attrName>
                                        </p:attrNameLst>
                                      </p:cBhvr>
                                      <p:tavLst>
                                        <p:tav tm="0">
                                          <p:val>
                                            <p:fltVal val="0"/>
                                          </p:val>
                                        </p:tav>
                                        <p:tav tm="100000">
                                          <p:val>
                                            <p:strVal val="#ppt_h"/>
                                          </p:val>
                                        </p:tav>
                                      </p:tavLst>
                                    </p:anim>
                                    <p:anim calcmode="lin" valueType="num">
                                      <p:cBhvr>
                                        <p:cTn id="43" dur="500" fill="hold"/>
                                        <p:tgtEl>
                                          <p:spTgt spid="114691">
                                            <p:txEl>
                                              <p:pRg st="1" end="1"/>
                                            </p:txEl>
                                          </p:spTgt>
                                        </p:tgtEl>
                                        <p:attrNameLst>
                                          <p:attrName>style.rotation</p:attrName>
                                        </p:attrNameLst>
                                      </p:cBhvr>
                                      <p:tavLst>
                                        <p:tav tm="0">
                                          <p:val>
                                            <p:fltVal val="360"/>
                                          </p:val>
                                        </p:tav>
                                        <p:tav tm="100000">
                                          <p:val>
                                            <p:fltVal val="0"/>
                                          </p:val>
                                        </p:tav>
                                      </p:tavLst>
                                    </p:anim>
                                    <p:animEffect transition="in" filter="fade">
                                      <p:cBhvr>
                                        <p:cTn id="44" dur="500"/>
                                        <p:tgtEl>
                                          <p:spTgt spid="1146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P spid="11469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692275" y="274638"/>
            <a:ext cx="6994525" cy="1143000"/>
          </a:xfrm>
        </p:spPr>
        <p:txBody>
          <a:bodyPr/>
          <a:lstStyle/>
          <a:p>
            <a:pPr eaLnBrk="1" hangingPunct="1"/>
            <a:r>
              <a:rPr lang="uk-UA" smtClean="0"/>
              <a:t>Трипільське житло </a:t>
            </a:r>
            <a:endParaRPr lang="ru-RU" smtClean="0"/>
          </a:p>
        </p:txBody>
      </p:sp>
      <p:sp>
        <p:nvSpPr>
          <p:cNvPr id="156675" name="Rectangle 3"/>
          <p:cNvSpPr>
            <a:spLocks noGrp="1" noChangeArrowheads="1"/>
          </p:cNvSpPr>
          <p:nvPr>
            <p:ph type="body" idx="1"/>
          </p:nvPr>
        </p:nvSpPr>
        <p:spPr>
          <a:xfrm>
            <a:off x="5148263" y="2997200"/>
            <a:ext cx="3754437" cy="720725"/>
          </a:xfrm>
        </p:spPr>
        <p:txBody>
          <a:bodyPr tIns="0" bIns="0"/>
          <a:lstStyle/>
          <a:p>
            <a:pPr marL="0" indent="0" algn="ctr" eaLnBrk="1" hangingPunct="1">
              <a:lnSpc>
                <a:spcPct val="80000"/>
              </a:lnSpc>
              <a:buFontTx/>
              <a:buNone/>
            </a:pPr>
            <a:r>
              <a:rPr lang="uk-UA" sz="2000" smtClean="0"/>
              <a:t>1, 2 – комп'ютерні моделі зовнішнього та внутрішнього вигляду житла трипільців</a:t>
            </a:r>
          </a:p>
        </p:txBody>
      </p:sp>
      <p:pic>
        <p:nvPicPr>
          <p:cNvPr id="50179" name="Picture 4" descr="06041005e"/>
          <p:cNvPicPr>
            <a:picLocks noGrp="1" noChangeAspect="1" noChangeArrowheads="1"/>
          </p:cNvPicPr>
          <p:nvPr>
            <p:ph idx="4294967295"/>
          </p:nvPr>
        </p:nvPicPr>
        <p:blipFill>
          <a:blip r:embed="rId3"/>
          <a:srcRect/>
          <a:stretch>
            <a:fillRect/>
          </a:stretch>
        </p:blipFill>
        <p:spPr>
          <a:xfrm>
            <a:off x="12700" y="0"/>
            <a:ext cx="1622425" cy="6873875"/>
          </a:xfrm>
        </p:spPr>
      </p:pic>
      <p:sp>
        <p:nvSpPr>
          <p:cNvPr id="156679" name="Rectangle 7"/>
          <p:cNvSpPr>
            <a:spLocks noChangeArrowheads="1"/>
          </p:cNvSpPr>
          <p:nvPr/>
        </p:nvSpPr>
        <p:spPr bwMode="auto">
          <a:xfrm>
            <a:off x="4787900" y="1557338"/>
            <a:ext cx="3816350" cy="576262"/>
          </a:xfrm>
          <a:prstGeom prst="rect">
            <a:avLst/>
          </a:prstGeom>
          <a:noFill/>
          <a:ln w="9525">
            <a:noFill/>
            <a:miter lim="800000"/>
            <a:headEnd/>
            <a:tailEnd/>
          </a:ln>
        </p:spPr>
        <p:txBody>
          <a:bodyPr tIns="0" bIns="0"/>
          <a:lstStyle/>
          <a:p>
            <a:pPr>
              <a:lnSpc>
                <a:spcPct val="80000"/>
              </a:lnSpc>
              <a:spcBef>
                <a:spcPct val="20000"/>
              </a:spcBef>
            </a:pPr>
            <a:r>
              <a:rPr lang="uk-UA" sz="2000"/>
              <a:t>Модель </a:t>
            </a:r>
            <a:br>
              <a:rPr lang="uk-UA" sz="2000"/>
            </a:br>
            <a:r>
              <a:rPr lang="uk-UA" sz="2000"/>
              <a:t>трипільського житла з глини</a:t>
            </a:r>
          </a:p>
        </p:txBody>
      </p:sp>
      <p:pic>
        <p:nvPicPr>
          <p:cNvPr id="156680" name="Picture 8" descr="photomodel"/>
          <p:cNvPicPr>
            <a:picLocks noChangeAspect="1" noChangeArrowheads="1"/>
          </p:cNvPicPr>
          <p:nvPr/>
        </p:nvPicPr>
        <p:blipFill>
          <a:blip r:embed="rId4"/>
          <a:srcRect/>
          <a:stretch>
            <a:fillRect/>
          </a:stretch>
        </p:blipFill>
        <p:spPr bwMode="auto">
          <a:xfrm>
            <a:off x="1730375" y="1519238"/>
            <a:ext cx="2951163" cy="2554287"/>
          </a:xfrm>
          <a:prstGeom prst="rect">
            <a:avLst/>
          </a:prstGeom>
          <a:noFill/>
          <a:effectLst>
            <a:outerShdw dist="107763" dir="13500000" algn="ctr" rotWithShape="0">
              <a:srgbClr val="808080">
                <a:alpha val="50000"/>
              </a:srgbClr>
            </a:outerShdw>
          </a:effectLst>
        </p:spPr>
      </p:pic>
      <p:pic>
        <p:nvPicPr>
          <p:cNvPr id="156681" name="Picture 9" descr="3dmodel"/>
          <p:cNvPicPr>
            <a:picLocks noChangeAspect="1" noChangeArrowheads="1"/>
          </p:cNvPicPr>
          <p:nvPr/>
        </p:nvPicPr>
        <p:blipFill>
          <a:blip r:embed="rId5"/>
          <a:srcRect/>
          <a:stretch>
            <a:fillRect/>
          </a:stretch>
        </p:blipFill>
        <p:spPr bwMode="auto">
          <a:xfrm>
            <a:off x="1752600" y="4183063"/>
            <a:ext cx="2554288" cy="2636837"/>
          </a:xfrm>
          <a:prstGeom prst="rect">
            <a:avLst/>
          </a:prstGeom>
          <a:noFill/>
          <a:effectLst>
            <a:outerShdw dist="107763" dir="13500000" algn="ctr" rotWithShape="0">
              <a:srgbClr val="808080">
                <a:alpha val="50000"/>
              </a:srgbClr>
            </a:outerShdw>
          </a:effectLst>
        </p:spPr>
      </p:pic>
      <p:pic>
        <p:nvPicPr>
          <p:cNvPr id="156682" name="Picture 10" descr="interior"/>
          <p:cNvPicPr>
            <a:picLocks noChangeAspect="1" noChangeArrowheads="1"/>
          </p:cNvPicPr>
          <p:nvPr/>
        </p:nvPicPr>
        <p:blipFill>
          <a:blip r:embed="rId6"/>
          <a:srcRect/>
          <a:stretch>
            <a:fillRect/>
          </a:stretch>
        </p:blipFill>
        <p:spPr bwMode="auto">
          <a:xfrm>
            <a:off x="5072063" y="3852863"/>
            <a:ext cx="3995737" cy="3005137"/>
          </a:xfrm>
          <a:prstGeom prst="rect">
            <a:avLst/>
          </a:prstGeom>
          <a:noFill/>
          <a:ln w="9525">
            <a:noFill/>
            <a:miter lim="800000"/>
            <a:headEnd/>
            <a:tailEnd/>
          </a:ln>
          <a:effectLst>
            <a:outerShdw dist="107763" dir="13500000" algn="ctr" rotWithShape="0">
              <a:srgbClr val="808080">
                <a:alpha val="50000"/>
              </a:srgbClr>
            </a:outerShdw>
          </a:effectLst>
        </p:spPr>
      </p:pic>
      <p:sp>
        <p:nvSpPr>
          <p:cNvPr id="50184" name="Text Box 11"/>
          <p:cNvSpPr txBox="1">
            <a:spLocks noChangeArrowheads="1"/>
          </p:cNvSpPr>
          <p:nvPr/>
        </p:nvSpPr>
        <p:spPr bwMode="auto">
          <a:xfrm>
            <a:off x="3851275" y="4221163"/>
            <a:ext cx="431800" cy="366712"/>
          </a:xfrm>
          <a:prstGeom prst="rect">
            <a:avLst/>
          </a:prstGeom>
          <a:noFill/>
          <a:ln w="9525">
            <a:noFill/>
            <a:miter lim="800000"/>
            <a:headEnd/>
            <a:tailEnd/>
          </a:ln>
        </p:spPr>
        <p:txBody>
          <a:bodyPr lIns="90000" tIns="46800" rIns="90000" bIns="46800">
            <a:spAutoFit/>
          </a:bodyPr>
          <a:lstStyle/>
          <a:p>
            <a:pPr>
              <a:spcBef>
                <a:spcPct val="50000"/>
              </a:spcBef>
            </a:pPr>
            <a:r>
              <a:rPr lang="uk-UA" b="1">
                <a:solidFill>
                  <a:schemeClr val="bg1"/>
                </a:solidFill>
              </a:rPr>
              <a:t>1</a:t>
            </a:r>
            <a:endParaRPr lang="ru-RU" b="1">
              <a:solidFill>
                <a:schemeClr val="bg1"/>
              </a:solidFill>
            </a:endParaRPr>
          </a:p>
        </p:txBody>
      </p:sp>
      <p:sp>
        <p:nvSpPr>
          <p:cNvPr id="50185" name="Text Box 12"/>
          <p:cNvSpPr txBox="1">
            <a:spLocks noChangeArrowheads="1"/>
          </p:cNvSpPr>
          <p:nvPr/>
        </p:nvSpPr>
        <p:spPr bwMode="auto">
          <a:xfrm>
            <a:off x="5076825" y="3860800"/>
            <a:ext cx="431800" cy="366713"/>
          </a:xfrm>
          <a:prstGeom prst="rect">
            <a:avLst/>
          </a:prstGeom>
          <a:noFill/>
          <a:ln w="9525">
            <a:noFill/>
            <a:miter lim="800000"/>
            <a:headEnd/>
            <a:tailEnd/>
          </a:ln>
        </p:spPr>
        <p:txBody>
          <a:bodyPr lIns="90000" tIns="46800" rIns="90000" bIns="46800">
            <a:spAutoFit/>
          </a:bodyPr>
          <a:lstStyle/>
          <a:p>
            <a:pPr>
              <a:spcBef>
                <a:spcPct val="50000"/>
              </a:spcBef>
            </a:pPr>
            <a:r>
              <a:rPr lang="uk-UA" b="1">
                <a:solidFill>
                  <a:schemeClr val="bg1"/>
                </a:solidFill>
              </a:rPr>
              <a:t>2</a:t>
            </a:r>
            <a:endParaRPr lang="ru-RU"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156674"/>
                                        </p:tgtEl>
                                        <p:attrNameLst>
                                          <p:attrName>style.textDecorationUnderline</p:attrName>
                                        </p:attrNameLst>
                                      </p:cBhvr>
                                      <p:to>
                                        <p:strVal val="true"/>
                                      </p:to>
                                    </p:set>
                                  </p:childTnLst>
                                </p:cTn>
                              </p:par>
                            </p:childTnLst>
                          </p:cTn>
                        </p:par>
                        <p:par>
                          <p:cTn id="7" fill="hold">
                            <p:stCondLst>
                              <p:cond delay="800"/>
                            </p:stCondLst>
                            <p:childTnLst>
                              <p:par>
                                <p:cTn id="8" presetID="42" presetClass="entr" presetSubtype="0" fill="hold" grpId="0" nodeType="afterEffect">
                                  <p:stCondLst>
                                    <p:cond delay="0"/>
                                  </p:stCondLst>
                                  <p:childTnLst>
                                    <p:set>
                                      <p:cBhvr>
                                        <p:cTn id="9" dur="1" fill="hold">
                                          <p:stCondLst>
                                            <p:cond delay="0"/>
                                          </p:stCondLst>
                                        </p:cTn>
                                        <p:tgtEl>
                                          <p:spTgt spid="156679"/>
                                        </p:tgtEl>
                                        <p:attrNameLst>
                                          <p:attrName>style.visibility</p:attrName>
                                        </p:attrNameLst>
                                      </p:cBhvr>
                                      <p:to>
                                        <p:strVal val="visible"/>
                                      </p:to>
                                    </p:set>
                                    <p:animEffect transition="in" filter="fade">
                                      <p:cBhvr>
                                        <p:cTn id="10" dur="1000"/>
                                        <p:tgtEl>
                                          <p:spTgt spid="156679"/>
                                        </p:tgtEl>
                                      </p:cBhvr>
                                    </p:animEffect>
                                    <p:anim calcmode="lin" valueType="num">
                                      <p:cBhvr>
                                        <p:cTn id="11" dur="1000" fill="hold"/>
                                        <p:tgtEl>
                                          <p:spTgt spid="156679"/>
                                        </p:tgtEl>
                                        <p:attrNameLst>
                                          <p:attrName>ppt_x</p:attrName>
                                        </p:attrNameLst>
                                      </p:cBhvr>
                                      <p:tavLst>
                                        <p:tav tm="0">
                                          <p:val>
                                            <p:strVal val="#ppt_x"/>
                                          </p:val>
                                        </p:tav>
                                        <p:tav tm="100000">
                                          <p:val>
                                            <p:strVal val="#ppt_x"/>
                                          </p:val>
                                        </p:tav>
                                      </p:tavLst>
                                    </p:anim>
                                    <p:anim calcmode="lin" valueType="num">
                                      <p:cBhvr>
                                        <p:cTn id="12" dur="1000" fill="hold"/>
                                        <p:tgtEl>
                                          <p:spTgt spid="156679"/>
                                        </p:tgtEl>
                                        <p:attrNameLst>
                                          <p:attrName>ppt_y</p:attrName>
                                        </p:attrNameLst>
                                      </p:cBhvr>
                                      <p:tavLst>
                                        <p:tav tm="0">
                                          <p:val>
                                            <p:strVal val="#ppt_y+.1"/>
                                          </p:val>
                                        </p:tav>
                                        <p:tav tm="100000">
                                          <p:val>
                                            <p:strVal val="#ppt_y"/>
                                          </p:val>
                                        </p:tav>
                                      </p:tavLst>
                                    </p:anim>
                                  </p:childTnLst>
                                </p:cTn>
                              </p:par>
                            </p:childTnLst>
                          </p:cTn>
                        </p:par>
                        <p:par>
                          <p:cTn id="13" fill="hold">
                            <p:stCondLst>
                              <p:cond delay="1800"/>
                            </p:stCondLst>
                            <p:childTnLst>
                              <p:par>
                                <p:cTn id="14" presetID="6" presetClass="emph" presetSubtype="0" fill="hold" nodeType="afterEffect">
                                  <p:stCondLst>
                                    <p:cond delay="0"/>
                                  </p:stCondLst>
                                  <p:childTnLst>
                                    <p:animScale>
                                      <p:cBhvr>
                                        <p:cTn id="15" dur="2000" fill="hold"/>
                                        <p:tgtEl>
                                          <p:spTgt spid="156680"/>
                                        </p:tgtEl>
                                      </p:cBhvr>
                                      <p:by x="150000" y="150000"/>
                                    </p:animScale>
                                  </p:childTnLst>
                                </p:cTn>
                              </p:par>
                            </p:childTnLst>
                          </p:cTn>
                        </p:par>
                        <p:par>
                          <p:cTn id="16" fill="hold">
                            <p:stCondLst>
                              <p:cond delay="3800"/>
                            </p:stCondLst>
                            <p:childTnLst>
                              <p:par>
                                <p:cTn id="17" presetID="3" presetClass="exit" presetSubtype="10" fill="hold" grpId="1" nodeType="afterEffect">
                                  <p:stCondLst>
                                    <p:cond delay="0"/>
                                  </p:stCondLst>
                                  <p:childTnLst>
                                    <p:animEffect transition="out" filter="blinds(horizontal)">
                                      <p:cBhvr>
                                        <p:cTn id="18" dur="1000"/>
                                        <p:tgtEl>
                                          <p:spTgt spid="156679"/>
                                        </p:tgtEl>
                                      </p:cBhvr>
                                    </p:animEffect>
                                    <p:set>
                                      <p:cBhvr>
                                        <p:cTn id="19" dur="1" fill="hold">
                                          <p:stCondLst>
                                            <p:cond delay="999"/>
                                          </p:stCondLst>
                                        </p:cTn>
                                        <p:tgtEl>
                                          <p:spTgt spid="156679"/>
                                        </p:tgtEl>
                                        <p:attrNameLst>
                                          <p:attrName>style.visibility</p:attrName>
                                        </p:attrNameLst>
                                      </p:cBhvr>
                                      <p:to>
                                        <p:strVal val="hidden"/>
                                      </p:to>
                                    </p:set>
                                  </p:childTnLst>
                                </p:cTn>
                              </p:par>
                              <p:par>
                                <p:cTn id="20" presetID="8" presetClass="exit" presetSubtype="16" fill="hold" nodeType="withEffect">
                                  <p:stCondLst>
                                    <p:cond delay="0"/>
                                  </p:stCondLst>
                                  <p:childTnLst>
                                    <p:animEffect transition="out" filter="diamond(in)">
                                      <p:cBhvr>
                                        <p:cTn id="21" dur="2000"/>
                                        <p:tgtEl>
                                          <p:spTgt spid="156680"/>
                                        </p:tgtEl>
                                      </p:cBhvr>
                                    </p:animEffect>
                                    <p:set>
                                      <p:cBhvr>
                                        <p:cTn id="22" dur="1" fill="hold">
                                          <p:stCondLst>
                                            <p:cond delay="1999"/>
                                          </p:stCondLst>
                                        </p:cTn>
                                        <p:tgtEl>
                                          <p:spTgt spid="156680"/>
                                        </p:tgtEl>
                                        <p:attrNameLst>
                                          <p:attrName>style.visibility</p:attrName>
                                        </p:attrNameLst>
                                      </p:cBhvr>
                                      <p:to>
                                        <p:strVal val="hidden"/>
                                      </p:to>
                                    </p:set>
                                  </p:childTnLst>
                                </p:cTn>
                              </p:par>
                            </p:childTnLst>
                          </p:cTn>
                        </p:par>
                        <p:par>
                          <p:cTn id="23" fill="hold">
                            <p:stCondLst>
                              <p:cond delay="5800"/>
                            </p:stCondLst>
                            <p:childTnLst>
                              <p:par>
                                <p:cTn id="24" presetID="42" presetClass="entr" presetSubtype="0" fill="hold" nodeType="afterEffect">
                                  <p:stCondLst>
                                    <p:cond delay="0"/>
                                  </p:stCondLst>
                                  <p:childTnLst>
                                    <p:set>
                                      <p:cBhvr>
                                        <p:cTn id="25" dur="1" fill="hold">
                                          <p:stCondLst>
                                            <p:cond delay="0"/>
                                          </p:stCondLst>
                                        </p:cTn>
                                        <p:tgtEl>
                                          <p:spTgt spid="156675">
                                            <p:txEl>
                                              <p:pRg st="0" end="0"/>
                                            </p:txEl>
                                          </p:spTgt>
                                        </p:tgtEl>
                                        <p:attrNameLst>
                                          <p:attrName>style.visibility</p:attrName>
                                        </p:attrNameLst>
                                      </p:cBhvr>
                                      <p:to>
                                        <p:strVal val="visible"/>
                                      </p:to>
                                    </p:set>
                                    <p:animEffect transition="in" filter="fade">
                                      <p:cBhvr>
                                        <p:cTn id="26" dur="1000"/>
                                        <p:tgtEl>
                                          <p:spTgt spid="156675">
                                            <p:txEl>
                                              <p:pRg st="0" end="0"/>
                                            </p:txEl>
                                          </p:spTgt>
                                        </p:tgtEl>
                                      </p:cBhvr>
                                    </p:animEffect>
                                    <p:anim calcmode="lin" valueType="num">
                                      <p:cBhvr>
                                        <p:cTn id="27" dur="1000" fill="hold"/>
                                        <p:tgtEl>
                                          <p:spTgt spid="15667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56675">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6800"/>
                            </p:stCondLst>
                            <p:childTnLst>
                              <p:par>
                                <p:cTn id="30" presetID="20" presetClass="entr" presetSubtype="0" fill="hold" nodeType="afterEffect">
                                  <p:stCondLst>
                                    <p:cond delay="0"/>
                                  </p:stCondLst>
                                  <p:childTnLst>
                                    <p:set>
                                      <p:cBhvr>
                                        <p:cTn id="31" dur="1" fill="hold">
                                          <p:stCondLst>
                                            <p:cond delay="0"/>
                                          </p:stCondLst>
                                        </p:cTn>
                                        <p:tgtEl>
                                          <p:spTgt spid="156681"/>
                                        </p:tgtEl>
                                        <p:attrNameLst>
                                          <p:attrName>style.visibility</p:attrName>
                                        </p:attrNameLst>
                                      </p:cBhvr>
                                      <p:to>
                                        <p:strVal val="visible"/>
                                      </p:to>
                                    </p:set>
                                    <p:animEffect transition="in" filter="wedge">
                                      <p:cBhvr>
                                        <p:cTn id="32" dur="2000"/>
                                        <p:tgtEl>
                                          <p:spTgt spid="156681"/>
                                        </p:tgtEl>
                                      </p:cBhvr>
                                    </p:animEffect>
                                  </p:childTnLst>
                                </p:cTn>
                              </p:par>
                            </p:childTnLst>
                          </p:cTn>
                        </p:par>
                        <p:par>
                          <p:cTn id="33" fill="hold">
                            <p:stCondLst>
                              <p:cond delay="8800"/>
                            </p:stCondLst>
                            <p:childTnLst>
                              <p:par>
                                <p:cTn id="34" presetID="20" presetClass="entr" presetSubtype="0" fill="hold" nodeType="afterEffect">
                                  <p:stCondLst>
                                    <p:cond delay="0"/>
                                  </p:stCondLst>
                                  <p:childTnLst>
                                    <p:set>
                                      <p:cBhvr>
                                        <p:cTn id="35" dur="1" fill="hold">
                                          <p:stCondLst>
                                            <p:cond delay="0"/>
                                          </p:stCondLst>
                                        </p:cTn>
                                        <p:tgtEl>
                                          <p:spTgt spid="156682"/>
                                        </p:tgtEl>
                                        <p:attrNameLst>
                                          <p:attrName>style.visibility</p:attrName>
                                        </p:attrNameLst>
                                      </p:cBhvr>
                                      <p:to>
                                        <p:strVal val="visible"/>
                                      </p:to>
                                    </p:set>
                                    <p:animEffect transition="in" filter="wedge">
                                      <p:cBhvr>
                                        <p:cTn id="36" dur="2000"/>
                                        <p:tgtEl>
                                          <p:spTgt spid="156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p:bldP spid="156679" grpId="0"/>
      <p:bldP spid="156679" grpId="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1692275" y="274638"/>
            <a:ext cx="5111750" cy="1143000"/>
          </a:xfrm>
        </p:spPr>
        <p:txBody>
          <a:bodyPr/>
          <a:lstStyle/>
          <a:p>
            <a:pPr eaLnBrk="1" hangingPunct="1"/>
            <a:r>
              <a:rPr lang="uk-UA" sz="2800" smtClean="0"/>
              <a:t>Макет житла трипільської культури раннього періоду</a:t>
            </a:r>
            <a:endParaRPr lang="ru-RU" sz="2800" smtClean="0"/>
          </a:p>
        </p:txBody>
      </p:sp>
      <p:pic>
        <p:nvPicPr>
          <p:cNvPr id="52226" name="Picture 12" descr="Hata"/>
          <p:cNvPicPr>
            <a:picLocks noGrp="1" noChangeAspect="1" noChangeArrowheads="1"/>
          </p:cNvPicPr>
          <p:nvPr>
            <p:ph sz="half" idx="1"/>
          </p:nvPr>
        </p:nvPicPr>
        <p:blipFill>
          <a:blip r:embed="rId3"/>
          <a:srcRect/>
          <a:stretch>
            <a:fillRect/>
          </a:stretch>
        </p:blipFill>
        <p:spPr>
          <a:xfrm>
            <a:off x="1663700" y="1412875"/>
            <a:ext cx="4248150" cy="3186113"/>
          </a:xfrm>
        </p:spPr>
      </p:pic>
      <p:pic>
        <p:nvPicPr>
          <p:cNvPr id="52227" name="Picture 4" descr="06041005e"/>
          <p:cNvPicPr>
            <a:picLocks noGrp="1" noChangeAspect="1" noChangeArrowheads="1"/>
          </p:cNvPicPr>
          <p:nvPr>
            <p:ph idx="4294967295"/>
          </p:nvPr>
        </p:nvPicPr>
        <p:blipFill>
          <a:blip r:embed="rId4"/>
          <a:srcRect/>
          <a:stretch>
            <a:fillRect/>
          </a:stretch>
        </p:blipFill>
        <p:spPr>
          <a:xfrm>
            <a:off x="0" y="0"/>
            <a:ext cx="1622425" cy="6873875"/>
          </a:xfrm>
        </p:spPr>
      </p:pic>
      <p:sp>
        <p:nvSpPr>
          <p:cNvPr id="197637" name="Rectangle 5"/>
          <p:cNvSpPr>
            <a:spLocks noChangeArrowheads="1"/>
          </p:cNvSpPr>
          <p:nvPr/>
        </p:nvSpPr>
        <p:spPr bwMode="auto">
          <a:xfrm>
            <a:off x="1692275" y="4724400"/>
            <a:ext cx="7451725" cy="1916113"/>
          </a:xfrm>
          <a:prstGeom prst="rect">
            <a:avLst/>
          </a:prstGeom>
          <a:noFill/>
          <a:ln w="9525">
            <a:noFill/>
            <a:miter lim="800000"/>
            <a:headEnd/>
            <a:tailEnd/>
          </a:ln>
        </p:spPr>
        <p:txBody>
          <a:bodyPr tIns="0" bIns="0"/>
          <a:lstStyle/>
          <a:p>
            <a:pPr>
              <a:lnSpc>
                <a:spcPct val="80000"/>
              </a:lnSpc>
              <a:spcBef>
                <a:spcPct val="20000"/>
              </a:spcBef>
            </a:pPr>
            <a:r>
              <a:rPr lang="uk-UA" sz="2200"/>
              <a:t>Макет виконано з тих самих будівельних матеріалів, якими користувалися в давнину: дерева, глини, соломи. </a:t>
            </a:r>
          </a:p>
          <a:p>
            <a:pPr>
              <a:lnSpc>
                <a:spcPct val="80000"/>
              </a:lnSpc>
              <a:spcBef>
                <a:spcPct val="20000"/>
              </a:spcBef>
            </a:pPr>
            <a:r>
              <a:rPr lang="uk-UA" sz="2200"/>
              <a:t>Це двоповерховий будинок з двосхилим дахом. </a:t>
            </a:r>
          </a:p>
          <a:p>
            <a:pPr>
              <a:lnSpc>
                <a:spcPct val="80000"/>
              </a:lnSpc>
              <a:spcBef>
                <a:spcPct val="20000"/>
              </a:spcBef>
            </a:pPr>
            <a:r>
              <a:rPr lang="uk-UA" sz="2200"/>
              <a:t>Стіни зроблено з дерева і обмазані глиною з домішкою полови, пофарбовані мінеральною фарбою</a:t>
            </a:r>
          </a:p>
        </p:txBody>
      </p:sp>
      <p:sp>
        <p:nvSpPr>
          <p:cNvPr id="52229" name="Text Box 9"/>
          <p:cNvSpPr txBox="1">
            <a:spLocks noChangeArrowheads="1"/>
          </p:cNvSpPr>
          <p:nvPr/>
        </p:nvSpPr>
        <p:spPr bwMode="auto">
          <a:xfrm>
            <a:off x="3851275" y="4221163"/>
            <a:ext cx="431800" cy="366712"/>
          </a:xfrm>
          <a:prstGeom prst="rect">
            <a:avLst/>
          </a:prstGeom>
          <a:noFill/>
          <a:ln w="9525">
            <a:noFill/>
            <a:miter lim="800000"/>
            <a:headEnd/>
            <a:tailEnd/>
          </a:ln>
        </p:spPr>
        <p:txBody>
          <a:bodyPr lIns="90000" tIns="46800" rIns="90000" bIns="46800">
            <a:spAutoFit/>
          </a:bodyPr>
          <a:lstStyle/>
          <a:p>
            <a:pPr>
              <a:spcBef>
                <a:spcPct val="50000"/>
              </a:spcBef>
            </a:pPr>
            <a:r>
              <a:rPr lang="uk-UA" b="1">
                <a:solidFill>
                  <a:schemeClr val="bg1"/>
                </a:solidFill>
              </a:rPr>
              <a:t>1</a:t>
            </a:r>
            <a:endParaRPr lang="ru-RU" b="1">
              <a:solidFill>
                <a:schemeClr val="bg1"/>
              </a:solidFill>
            </a:endParaRPr>
          </a:p>
        </p:txBody>
      </p:sp>
      <p:pic>
        <p:nvPicPr>
          <p:cNvPr id="52230" name="Picture 16" descr="hata5"/>
          <p:cNvPicPr>
            <a:picLocks noGrp="1" noChangeAspect="1" noChangeArrowheads="1"/>
          </p:cNvPicPr>
          <p:nvPr>
            <p:ph sz="quarter" idx="3"/>
          </p:nvPr>
        </p:nvPicPr>
        <p:blipFill>
          <a:blip r:embed="rId5"/>
          <a:srcRect/>
          <a:stretch>
            <a:fillRect/>
          </a:stretch>
        </p:blipFill>
        <p:spPr>
          <a:xfrm>
            <a:off x="7502525" y="0"/>
            <a:ext cx="1641475" cy="2187575"/>
          </a:xfrm>
        </p:spPr>
      </p:pic>
      <p:sp>
        <p:nvSpPr>
          <p:cNvPr id="52231" name="Text Box 19"/>
          <p:cNvSpPr txBox="1">
            <a:spLocks noChangeArrowheads="1"/>
          </p:cNvSpPr>
          <p:nvPr/>
        </p:nvSpPr>
        <p:spPr bwMode="auto">
          <a:xfrm>
            <a:off x="6011863" y="1412875"/>
            <a:ext cx="1439862" cy="517525"/>
          </a:xfrm>
          <a:prstGeom prst="rect">
            <a:avLst/>
          </a:prstGeom>
          <a:noFill/>
          <a:ln w="9525">
            <a:noFill/>
            <a:miter lim="800000"/>
            <a:headEnd/>
            <a:tailEnd/>
          </a:ln>
        </p:spPr>
        <p:txBody>
          <a:bodyPr lIns="90000" tIns="46800" rIns="90000" bIns="46800">
            <a:spAutoFit/>
          </a:bodyPr>
          <a:lstStyle/>
          <a:p>
            <a:pPr algn="ctr">
              <a:spcBef>
                <a:spcPct val="50000"/>
              </a:spcBef>
            </a:pPr>
            <a:r>
              <a:rPr lang="uk-UA" sz="1400"/>
              <a:t>Задня стіна </a:t>
            </a:r>
            <a:br>
              <a:rPr lang="uk-UA" sz="1400"/>
            </a:br>
            <a:r>
              <a:rPr lang="uk-UA" sz="1400"/>
              <a:t>з вікнами</a:t>
            </a:r>
            <a:r>
              <a:rPr lang="ru-RU" sz="1400"/>
              <a:t> </a:t>
            </a:r>
          </a:p>
        </p:txBody>
      </p:sp>
      <p:sp>
        <p:nvSpPr>
          <p:cNvPr id="52232" name="Rectangle 22"/>
          <p:cNvSpPr>
            <a:spLocks noChangeArrowheads="1"/>
          </p:cNvSpPr>
          <p:nvPr/>
        </p:nvSpPr>
        <p:spPr bwMode="auto">
          <a:xfrm>
            <a:off x="6156325" y="2565400"/>
            <a:ext cx="2663825" cy="2006600"/>
          </a:xfrm>
          <a:prstGeom prst="rect">
            <a:avLst/>
          </a:prstGeom>
          <a:noFill/>
          <a:ln w="9525">
            <a:noFill/>
            <a:miter lim="800000"/>
            <a:headEnd/>
            <a:tailEnd/>
          </a:ln>
        </p:spPr>
        <p:txBody>
          <a:bodyPr lIns="90000" tIns="46800" rIns="90000" bIns="46800">
            <a:spAutoFit/>
          </a:bodyPr>
          <a:lstStyle/>
          <a:p>
            <a:r>
              <a:rPr lang="uk-UA" sz="1400"/>
              <a:t>Макет створено на підставі реконструкції реального житла, дослідженого археологом,  кандидатом історичних наук </a:t>
            </a:r>
            <a:r>
              <a:rPr lang="uk-UA" sz="1400" b="1"/>
              <a:t/>
            </a:r>
            <a:br>
              <a:rPr lang="uk-UA" sz="1400" b="1"/>
            </a:br>
            <a:r>
              <a:rPr lang="uk-UA" sz="1400" b="1"/>
              <a:t>аталією Бурдо</a:t>
            </a:r>
            <a:r>
              <a:rPr lang="uk-UA" sz="1400"/>
              <a:t> за результатами власних розкопок на поселенні </a:t>
            </a:r>
            <a:br>
              <a:rPr lang="uk-UA" sz="1400"/>
            </a:br>
            <a:r>
              <a:rPr lang="uk-UA" sz="1400"/>
              <a:t>в с.Тимкове Одеської області</a:t>
            </a:r>
            <a:endParaRPr lang="ru-RU"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197634"/>
                                        </p:tgtEl>
                                        <p:attrNameLst>
                                          <p:attrName>style.textDecorationUnderline</p:attrName>
                                        </p:attrNameLst>
                                      </p:cBhvr>
                                      <p:to>
                                        <p:strVal val="true"/>
                                      </p:to>
                                    </p:set>
                                  </p:childTnLst>
                                </p:cTn>
                              </p:par>
                            </p:childTnLst>
                          </p:cTn>
                        </p:par>
                        <p:par>
                          <p:cTn id="7" fill="hold">
                            <p:stCondLst>
                              <p:cond delay="1380"/>
                            </p:stCondLst>
                            <p:childTnLst>
                              <p:par>
                                <p:cTn id="8" presetID="42" presetClass="entr" presetSubtype="0" fill="hold" grpId="0" nodeType="afterEffect">
                                  <p:stCondLst>
                                    <p:cond delay="0"/>
                                  </p:stCondLst>
                                  <p:childTnLst>
                                    <p:set>
                                      <p:cBhvr>
                                        <p:cTn id="9" dur="1" fill="hold">
                                          <p:stCondLst>
                                            <p:cond delay="0"/>
                                          </p:stCondLst>
                                        </p:cTn>
                                        <p:tgtEl>
                                          <p:spTgt spid="197637"/>
                                        </p:tgtEl>
                                        <p:attrNameLst>
                                          <p:attrName>style.visibility</p:attrName>
                                        </p:attrNameLst>
                                      </p:cBhvr>
                                      <p:to>
                                        <p:strVal val="visible"/>
                                      </p:to>
                                    </p:set>
                                    <p:animEffect transition="in" filter="fade">
                                      <p:cBhvr>
                                        <p:cTn id="10" dur="1000"/>
                                        <p:tgtEl>
                                          <p:spTgt spid="197637"/>
                                        </p:tgtEl>
                                      </p:cBhvr>
                                    </p:animEffect>
                                    <p:anim calcmode="lin" valueType="num">
                                      <p:cBhvr>
                                        <p:cTn id="11" dur="1000" fill="hold"/>
                                        <p:tgtEl>
                                          <p:spTgt spid="197637"/>
                                        </p:tgtEl>
                                        <p:attrNameLst>
                                          <p:attrName>ppt_x</p:attrName>
                                        </p:attrNameLst>
                                      </p:cBhvr>
                                      <p:tavLst>
                                        <p:tav tm="0">
                                          <p:val>
                                            <p:strVal val="#ppt_x"/>
                                          </p:val>
                                        </p:tav>
                                        <p:tav tm="100000">
                                          <p:val>
                                            <p:strVal val="#ppt_x"/>
                                          </p:val>
                                        </p:tav>
                                      </p:tavLst>
                                    </p:anim>
                                    <p:anim calcmode="lin" valueType="num">
                                      <p:cBhvr>
                                        <p:cTn id="12" dur="1000" fill="hold"/>
                                        <p:tgtEl>
                                          <p:spTgt spid="197637"/>
                                        </p:tgtEl>
                                        <p:attrNameLst>
                                          <p:attrName>ppt_y</p:attrName>
                                        </p:attrNameLst>
                                      </p:cBhvr>
                                      <p:tavLst>
                                        <p:tav tm="0">
                                          <p:val>
                                            <p:strVal val="#ppt_y+.1"/>
                                          </p:val>
                                        </p:tav>
                                        <p:tav tm="100000">
                                          <p:val>
                                            <p:strVal val="#ppt_y"/>
                                          </p:val>
                                        </p:tav>
                                      </p:tavLst>
                                    </p:anim>
                                  </p:childTnLst>
                                </p:cTn>
                              </p:par>
                            </p:childTnLst>
                          </p:cTn>
                        </p:par>
                        <p:par>
                          <p:cTn id="13" fill="hold">
                            <p:stCondLst>
                              <p:cond delay="2380"/>
                            </p:stCondLst>
                            <p:childTnLst>
                              <p:par>
                                <p:cTn id="14" presetID="3" presetClass="exit" presetSubtype="10" fill="hold" grpId="1" nodeType="afterEffect">
                                  <p:stCondLst>
                                    <p:cond delay="0"/>
                                  </p:stCondLst>
                                  <p:childTnLst>
                                    <p:animEffect transition="out" filter="blinds(horizontal)">
                                      <p:cBhvr>
                                        <p:cTn id="15" dur="1000"/>
                                        <p:tgtEl>
                                          <p:spTgt spid="197637"/>
                                        </p:tgtEl>
                                      </p:cBhvr>
                                    </p:animEffect>
                                    <p:set>
                                      <p:cBhvr>
                                        <p:cTn id="16" dur="1" fill="hold">
                                          <p:stCondLst>
                                            <p:cond delay="999"/>
                                          </p:stCondLst>
                                        </p:cTn>
                                        <p:tgtEl>
                                          <p:spTgt spid="1976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p:bldP spid="197637" grpId="0"/>
      <p:bldP spid="197637" grpId="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65" name="Picture 2" descr="06041005e"/>
          <p:cNvPicPr>
            <a:picLocks noGrp="1" noChangeAspect="1" noChangeArrowheads="1"/>
          </p:cNvPicPr>
          <p:nvPr>
            <p:ph idx="4294967295"/>
          </p:nvPr>
        </p:nvPicPr>
        <p:blipFill>
          <a:blip r:embed="rId3"/>
          <a:srcRect/>
          <a:stretch>
            <a:fillRect/>
          </a:stretch>
        </p:blipFill>
        <p:spPr>
          <a:xfrm>
            <a:off x="12700" y="0"/>
            <a:ext cx="1622425" cy="6873875"/>
          </a:xfrm>
        </p:spPr>
      </p:pic>
      <p:grpSp>
        <p:nvGrpSpPr>
          <p:cNvPr id="2" name="Organization Chart 20"/>
          <p:cNvGrpSpPr>
            <a:grpSpLocks/>
          </p:cNvGrpSpPr>
          <p:nvPr/>
        </p:nvGrpSpPr>
        <p:grpSpPr bwMode="auto">
          <a:xfrm>
            <a:off x="1763713" y="620713"/>
            <a:ext cx="6877050" cy="5451475"/>
            <a:chOff x="1111" y="391"/>
            <a:chExt cx="4332" cy="3434"/>
          </a:xfrm>
        </p:grpSpPr>
        <p:cxnSp>
          <p:nvCxnSpPr>
            <p:cNvPr id="2052" name="_s2052"/>
            <p:cNvCxnSpPr>
              <a:cxnSpLocks noChangeShapeType="1"/>
              <a:stCxn id="9" idx="4"/>
              <a:endCxn id="3" idx="2"/>
            </p:cNvCxnSpPr>
            <p:nvPr/>
          </p:nvCxnSpPr>
          <p:spPr bwMode="auto">
            <a:xfrm rot="10800000">
              <a:off x="3266" y="1162"/>
              <a:ext cx="116" cy="2313"/>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3" name="_s2053"/>
            <p:cNvCxnSpPr>
              <a:cxnSpLocks noChangeShapeType="1"/>
              <a:stCxn id="8" idx="4"/>
              <a:endCxn id="3" idx="2"/>
            </p:cNvCxnSpPr>
            <p:nvPr/>
          </p:nvCxnSpPr>
          <p:spPr bwMode="auto">
            <a:xfrm rot="10800000" flipH="1">
              <a:off x="1121" y="1162"/>
              <a:ext cx="2145" cy="2313"/>
            </a:xfrm>
            <a:prstGeom prst="bentConnector4">
              <a:avLst>
                <a:gd name="adj1" fmla="val -3356"/>
                <a:gd name="adj2" fmla="val 57329"/>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4" name="_s2054"/>
            <p:cNvCxnSpPr>
              <a:cxnSpLocks noChangeShapeType="1"/>
              <a:stCxn id="7" idx="4"/>
              <a:endCxn id="3" idx="2"/>
            </p:cNvCxnSpPr>
            <p:nvPr/>
          </p:nvCxnSpPr>
          <p:spPr bwMode="auto">
            <a:xfrm rot="10800000">
              <a:off x="3266" y="1162"/>
              <a:ext cx="116" cy="1449"/>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5" name="_s2055"/>
            <p:cNvCxnSpPr>
              <a:cxnSpLocks noChangeShapeType="1"/>
              <a:stCxn id="6" idx="4"/>
              <a:endCxn id="3" idx="2"/>
            </p:cNvCxnSpPr>
            <p:nvPr/>
          </p:nvCxnSpPr>
          <p:spPr bwMode="auto">
            <a:xfrm rot="10800000" flipH="1">
              <a:off x="1121" y="1162"/>
              <a:ext cx="2145" cy="1449"/>
            </a:xfrm>
            <a:prstGeom prst="bentConnector4">
              <a:avLst>
                <a:gd name="adj1" fmla="val -3356"/>
                <a:gd name="adj2" fmla="val 61699"/>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6" name="_s2056"/>
            <p:cNvCxnSpPr>
              <a:cxnSpLocks noChangeShapeType="1"/>
              <a:stCxn id="5" idx="4"/>
              <a:endCxn id="3" idx="2"/>
            </p:cNvCxnSpPr>
            <p:nvPr/>
          </p:nvCxnSpPr>
          <p:spPr bwMode="auto">
            <a:xfrm rot="10800000">
              <a:off x="3266" y="1162"/>
              <a:ext cx="116" cy="573"/>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7" name="_s2057"/>
            <p:cNvCxnSpPr>
              <a:cxnSpLocks noChangeShapeType="1"/>
              <a:stCxn id="4" idx="4"/>
              <a:endCxn id="3" idx="2"/>
            </p:cNvCxnSpPr>
            <p:nvPr/>
          </p:nvCxnSpPr>
          <p:spPr bwMode="auto">
            <a:xfrm rot="10800000" flipH="1">
              <a:off x="1121" y="1162"/>
              <a:ext cx="2145" cy="573"/>
            </a:xfrm>
            <a:prstGeom prst="bentConnector4">
              <a:avLst>
                <a:gd name="adj1" fmla="val -3356"/>
                <a:gd name="adj2" fmla="val 79583"/>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3" name="_s2058"/>
            <p:cNvSpPr>
              <a:spLocks noChangeArrowheads="1"/>
            </p:cNvSpPr>
            <p:nvPr/>
          </p:nvSpPr>
          <p:spPr bwMode="auto">
            <a:xfrm>
              <a:off x="1609" y="531"/>
              <a:ext cx="3312" cy="631"/>
            </a:xfrm>
            <a:prstGeom prst="bevel">
              <a:avLst>
                <a:gd name="adj" fmla="val 12500"/>
              </a:avLst>
            </a:prstGeom>
            <a:solidFill>
              <a:srgbClr val="808000"/>
            </a:solidFill>
            <a:ln w="3175">
              <a:solidFill>
                <a:srgbClr val="99CC00"/>
              </a:solidFill>
              <a:miter lim="800000"/>
              <a:headEnd/>
              <a:tailEnd/>
            </a:ln>
          </p:spPr>
          <p:txBody>
            <a:bodyPr vert="horz" wrap="none" lIns="59013" tIns="30687" rIns="59013" bIns="3068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smtClean="0">
                  <a:ln>
                    <a:noFill/>
                  </a:ln>
                  <a:solidFill>
                    <a:schemeClr val="bg1"/>
                  </a:solidFill>
                  <a:effectLst/>
                  <a:latin typeface="Arial" charset="0"/>
                </a:rPr>
                <a:t>Заняття трипільців</a:t>
              </a:r>
            </a:p>
          </p:txBody>
        </p:sp>
        <p:sp>
          <p:nvSpPr>
            <p:cNvPr id="4" name="_s2059"/>
            <p:cNvSpPr>
              <a:spLocks noChangeArrowheads="1"/>
            </p:cNvSpPr>
            <p:nvPr/>
          </p:nvSpPr>
          <p:spPr bwMode="auto">
            <a:xfrm>
              <a:off x="1121" y="1395"/>
              <a:ext cx="2040" cy="680"/>
            </a:xfrm>
            <a:prstGeom prst="bevel">
              <a:avLst>
                <a:gd name="adj" fmla="val 12500"/>
              </a:avLst>
            </a:prstGeom>
            <a:gradFill rotWithShape="0">
              <a:gsLst>
                <a:gs pos="0">
                  <a:srgbClr val="2D817F"/>
                </a:gs>
                <a:gs pos="50000">
                  <a:schemeClr val="bg1"/>
                </a:gs>
                <a:gs pos="100000">
                  <a:srgbClr val="2D817F"/>
                </a:gs>
              </a:gsLst>
              <a:lin ang="18900000" scaled="1"/>
            </a:gradFill>
            <a:ln w="3175">
              <a:solidFill>
                <a:srgbClr val="808000"/>
              </a:solidFill>
              <a:miter lim="800000"/>
              <a:headEnd/>
              <a:tailEnd/>
            </a:ln>
          </p:spPr>
          <p:txBody>
            <a:bodyPr vert="horz" wrap="none" lIns="59013" tIns="30687" rIns="59013" bIns="3068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rgbClr val="000000"/>
                  </a:solidFill>
                  <a:effectLst/>
                  <a:latin typeface="Arial" charset="0"/>
                </a:rPr>
                <a:t>рільництво</a:t>
              </a:r>
              <a:endParaRPr kumimoji="0" lang="ru-RU" sz="2800" b="0" i="0" u="none" strike="noStrike" cap="none" normalizeH="0" baseline="0" smtClean="0">
                <a:ln>
                  <a:noFill/>
                </a:ln>
                <a:solidFill>
                  <a:schemeClr val="tx1"/>
                </a:solidFill>
                <a:effectLst/>
                <a:latin typeface="Arial" charset="0"/>
              </a:endParaRPr>
            </a:p>
          </p:txBody>
        </p:sp>
        <p:sp>
          <p:nvSpPr>
            <p:cNvPr id="5" name="_s2060"/>
            <p:cNvSpPr>
              <a:spLocks noChangeArrowheads="1"/>
            </p:cNvSpPr>
            <p:nvPr/>
          </p:nvSpPr>
          <p:spPr bwMode="auto">
            <a:xfrm>
              <a:off x="3382" y="1395"/>
              <a:ext cx="2040" cy="680"/>
            </a:xfrm>
            <a:prstGeom prst="bevel">
              <a:avLst>
                <a:gd name="adj" fmla="val 12500"/>
              </a:avLst>
            </a:prstGeom>
            <a:gradFill rotWithShape="0">
              <a:gsLst>
                <a:gs pos="0">
                  <a:srgbClr val="2D817F"/>
                </a:gs>
                <a:gs pos="50000">
                  <a:schemeClr val="bg1"/>
                </a:gs>
                <a:gs pos="100000">
                  <a:srgbClr val="2D817F"/>
                </a:gs>
              </a:gsLst>
              <a:lin ang="18900000" scaled="1"/>
            </a:gradFill>
            <a:ln w="3175">
              <a:solidFill>
                <a:srgbClr val="808000"/>
              </a:solidFill>
              <a:miter lim="800000"/>
              <a:headEnd/>
              <a:tailEnd/>
            </a:ln>
          </p:spPr>
          <p:txBody>
            <a:bodyPr vert="horz" wrap="none" lIns="59013" tIns="30687" rIns="59013" bIns="3068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rgbClr val="000000"/>
                  </a:solidFill>
                  <a:effectLst/>
                  <a:latin typeface="Arial" charset="0"/>
                </a:rPr>
                <a:t>осіле скотарство</a:t>
              </a:r>
            </a:p>
          </p:txBody>
        </p:sp>
        <p:sp>
          <p:nvSpPr>
            <p:cNvPr id="6" name="_s2061"/>
            <p:cNvSpPr>
              <a:spLocks noChangeArrowheads="1"/>
            </p:cNvSpPr>
            <p:nvPr/>
          </p:nvSpPr>
          <p:spPr bwMode="auto">
            <a:xfrm>
              <a:off x="1121" y="2271"/>
              <a:ext cx="2040" cy="680"/>
            </a:xfrm>
            <a:prstGeom prst="bevel">
              <a:avLst>
                <a:gd name="adj" fmla="val 12500"/>
              </a:avLst>
            </a:prstGeom>
            <a:gradFill rotWithShape="0">
              <a:gsLst>
                <a:gs pos="0">
                  <a:srgbClr val="2D817F"/>
                </a:gs>
                <a:gs pos="50000">
                  <a:schemeClr val="bg1"/>
                </a:gs>
                <a:gs pos="100000">
                  <a:srgbClr val="2D817F"/>
                </a:gs>
              </a:gsLst>
              <a:lin ang="18900000" scaled="1"/>
            </a:gradFill>
            <a:ln w="3175">
              <a:solidFill>
                <a:srgbClr val="808000"/>
              </a:solidFill>
              <a:miter lim="800000"/>
              <a:headEnd/>
              <a:tailEnd/>
            </a:ln>
          </p:spPr>
          <p:txBody>
            <a:bodyPr vert="horz" wrap="none" lIns="59013" tIns="30687" rIns="59013" bIns="3068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rgbClr val="000000"/>
                  </a:solidFill>
                  <a:effectLst/>
                  <a:latin typeface="Arial" charset="0"/>
                </a:rPr>
                <a:t>ремесла</a:t>
              </a:r>
              <a:endParaRPr kumimoji="0" lang="ru-RU" sz="2800" b="0" i="0" u="none" strike="noStrike" cap="none" normalizeH="0" baseline="0" smtClean="0">
                <a:ln>
                  <a:noFill/>
                </a:ln>
                <a:solidFill>
                  <a:schemeClr val="tx1"/>
                </a:solidFill>
                <a:effectLst/>
                <a:latin typeface="Arial" charset="0"/>
              </a:endParaRPr>
            </a:p>
          </p:txBody>
        </p:sp>
        <p:sp>
          <p:nvSpPr>
            <p:cNvPr id="7" name="_s2062"/>
            <p:cNvSpPr>
              <a:spLocks noChangeArrowheads="1"/>
            </p:cNvSpPr>
            <p:nvPr/>
          </p:nvSpPr>
          <p:spPr bwMode="auto">
            <a:xfrm>
              <a:off x="3382" y="2271"/>
              <a:ext cx="2040" cy="680"/>
            </a:xfrm>
            <a:prstGeom prst="bevel">
              <a:avLst>
                <a:gd name="adj" fmla="val 12500"/>
              </a:avLst>
            </a:prstGeom>
            <a:gradFill rotWithShape="0">
              <a:gsLst>
                <a:gs pos="0">
                  <a:srgbClr val="2D817F"/>
                </a:gs>
                <a:gs pos="50000">
                  <a:schemeClr val="bg1"/>
                </a:gs>
                <a:gs pos="100000">
                  <a:srgbClr val="2D817F"/>
                </a:gs>
              </a:gsLst>
              <a:lin ang="18900000" scaled="1"/>
            </a:gradFill>
            <a:ln w="3175">
              <a:solidFill>
                <a:srgbClr val="808000"/>
              </a:solidFill>
              <a:miter lim="800000"/>
              <a:headEnd/>
              <a:tailEnd/>
            </a:ln>
          </p:spPr>
          <p:txBody>
            <a:bodyPr vert="horz" wrap="none" lIns="59013" tIns="30687" rIns="59013" bIns="3068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rgbClr val="000000"/>
                  </a:solidFill>
                  <a:effectLst/>
                  <a:latin typeface="Arial" charset="0"/>
                </a:rPr>
                <a:t>господарські </a:t>
              </a:r>
              <a:br>
                <a:rPr kumimoji="0" lang="ru-RU" sz="2800" b="0" i="0" u="none" strike="noStrike" cap="none" normalizeH="0" baseline="0" smtClean="0">
                  <a:ln>
                    <a:noFill/>
                  </a:ln>
                  <a:solidFill>
                    <a:srgbClr val="000000"/>
                  </a:solidFill>
                  <a:effectLst/>
                  <a:latin typeface="Arial" charset="0"/>
                </a:rPr>
              </a:br>
              <a:r>
                <a:rPr kumimoji="0" lang="ru-RU" sz="2800" b="0" i="0" u="none" strike="noStrike" cap="none" normalizeH="0" baseline="0" smtClean="0">
                  <a:ln>
                    <a:noFill/>
                  </a:ln>
                  <a:solidFill>
                    <a:srgbClr val="000000"/>
                  </a:solidFill>
                  <a:effectLst/>
                  <a:latin typeface="Arial" charset="0"/>
                </a:rPr>
                <a:t>промисли</a:t>
              </a:r>
              <a:endParaRPr kumimoji="0" lang="ru-RU" sz="2800" b="0" i="0" u="none" strike="noStrike" cap="none" normalizeH="0" baseline="0" smtClean="0">
                <a:ln>
                  <a:noFill/>
                </a:ln>
                <a:solidFill>
                  <a:schemeClr val="tx1"/>
                </a:solidFill>
                <a:effectLst/>
                <a:latin typeface="Arial" charset="0"/>
              </a:endParaRPr>
            </a:p>
          </p:txBody>
        </p:sp>
        <p:sp>
          <p:nvSpPr>
            <p:cNvPr id="8" name="_s2063"/>
            <p:cNvSpPr>
              <a:spLocks noChangeArrowheads="1"/>
            </p:cNvSpPr>
            <p:nvPr/>
          </p:nvSpPr>
          <p:spPr bwMode="auto">
            <a:xfrm>
              <a:off x="1121" y="3135"/>
              <a:ext cx="2040" cy="680"/>
            </a:xfrm>
            <a:prstGeom prst="bevel">
              <a:avLst>
                <a:gd name="adj" fmla="val 12500"/>
              </a:avLst>
            </a:prstGeom>
            <a:gradFill rotWithShape="0">
              <a:gsLst>
                <a:gs pos="0">
                  <a:srgbClr val="2D817F"/>
                </a:gs>
                <a:gs pos="50000">
                  <a:schemeClr val="bg1"/>
                </a:gs>
                <a:gs pos="100000">
                  <a:srgbClr val="2D817F"/>
                </a:gs>
              </a:gsLst>
              <a:lin ang="18900000" scaled="1"/>
            </a:gradFill>
            <a:ln w="3175">
              <a:solidFill>
                <a:srgbClr val="808000"/>
              </a:solidFill>
              <a:miter lim="800000"/>
              <a:headEnd/>
              <a:tailEnd/>
            </a:ln>
          </p:spPr>
          <p:txBody>
            <a:bodyPr vert="horz" wrap="none" lIns="59013" tIns="30687" rIns="59013" bIns="3068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rgbClr val="000000"/>
                  </a:solidFill>
                  <a:effectLst/>
                  <a:latin typeface="Arial" charset="0"/>
                </a:rPr>
                <a:t>обмін з сусідніми </a:t>
              </a:r>
              <a:br>
                <a:rPr kumimoji="0" lang="ru-RU" sz="2800" b="0" i="0" u="none" strike="noStrike" cap="none" normalizeH="0" baseline="0" smtClean="0">
                  <a:ln>
                    <a:noFill/>
                  </a:ln>
                  <a:solidFill>
                    <a:srgbClr val="000000"/>
                  </a:solidFill>
                  <a:effectLst/>
                  <a:latin typeface="Arial" charset="0"/>
                </a:rPr>
              </a:br>
              <a:r>
                <a:rPr kumimoji="0" lang="ru-RU" sz="2800" b="0" i="0" u="none" strike="noStrike" cap="none" normalizeH="0" baseline="0" smtClean="0">
                  <a:ln>
                    <a:noFill/>
                  </a:ln>
                  <a:solidFill>
                    <a:srgbClr val="000000"/>
                  </a:solidFill>
                  <a:effectLst/>
                  <a:latin typeface="Arial" charset="0"/>
                </a:rPr>
                <a:t>племенами</a:t>
              </a:r>
              <a:endParaRPr kumimoji="0" lang="ru-RU" sz="2800" b="0" i="0" u="none" strike="noStrike" cap="none" normalizeH="0" baseline="0" smtClean="0">
                <a:ln>
                  <a:noFill/>
                </a:ln>
                <a:solidFill>
                  <a:schemeClr val="tx1"/>
                </a:solidFill>
                <a:effectLst/>
                <a:latin typeface="Arial" charset="0"/>
              </a:endParaRPr>
            </a:p>
          </p:txBody>
        </p:sp>
        <p:sp>
          <p:nvSpPr>
            <p:cNvPr id="9" name="_s2064"/>
            <p:cNvSpPr>
              <a:spLocks noChangeArrowheads="1"/>
            </p:cNvSpPr>
            <p:nvPr/>
          </p:nvSpPr>
          <p:spPr bwMode="auto">
            <a:xfrm>
              <a:off x="3382" y="3135"/>
              <a:ext cx="2040" cy="680"/>
            </a:xfrm>
            <a:prstGeom prst="bevel">
              <a:avLst>
                <a:gd name="adj" fmla="val 12500"/>
              </a:avLst>
            </a:prstGeom>
            <a:gradFill rotWithShape="0">
              <a:gsLst>
                <a:gs pos="0">
                  <a:srgbClr val="2D817F"/>
                </a:gs>
                <a:gs pos="50000">
                  <a:schemeClr val="bg1"/>
                </a:gs>
                <a:gs pos="100000">
                  <a:srgbClr val="2D817F"/>
                </a:gs>
              </a:gsLst>
              <a:lin ang="18900000" scaled="1"/>
            </a:gradFill>
            <a:ln w="3175">
              <a:solidFill>
                <a:srgbClr val="808000"/>
              </a:solidFill>
              <a:miter lim="800000"/>
              <a:headEnd/>
              <a:tailEnd/>
            </a:ln>
          </p:spPr>
          <p:txBody>
            <a:bodyPr vert="horz" wrap="none" lIns="74700" tIns="38844" rIns="74700" bIns="3884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rgbClr val="000000"/>
                  </a:solidFill>
                  <a:effectLst/>
                  <a:latin typeface="Arial" charset="0"/>
                </a:rPr>
                <a:t>риболовля та </a:t>
              </a:r>
              <a:br>
                <a:rPr kumimoji="0" lang="ru-RU" sz="2800" b="0" i="0" u="none" strike="noStrike" cap="none" normalizeH="0" baseline="0" smtClean="0">
                  <a:ln>
                    <a:noFill/>
                  </a:ln>
                  <a:solidFill>
                    <a:srgbClr val="000000"/>
                  </a:solidFill>
                  <a:effectLst/>
                  <a:latin typeface="Arial" charset="0"/>
                </a:rPr>
              </a:br>
              <a:r>
                <a:rPr kumimoji="0" lang="ru-RU" sz="2800" b="0" i="0" u="none" strike="noStrike" cap="none" normalizeH="0" baseline="0" smtClean="0">
                  <a:ln>
                    <a:noFill/>
                  </a:ln>
                  <a:solidFill>
                    <a:srgbClr val="000000"/>
                  </a:solidFill>
                  <a:effectLst/>
                  <a:latin typeface="Arial" charset="0"/>
                </a:rPr>
                <a:t>мисливство</a:t>
              </a:r>
            </a:p>
          </p:txBody>
        </p:sp>
      </p:gr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body" idx="1"/>
          </p:nvPr>
        </p:nvSpPr>
        <p:spPr>
          <a:xfrm>
            <a:off x="1763713" y="1844675"/>
            <a:ext cx="3744912" cy="2305050"/>
          </a:xfrm>
        </p:spPr>
        <p:txBody>
          <a:bodyPr/>
          <a:lstStyle/>
          <a:p>
            <a:pPr marL="361950" indent="-361950" eaLnBrk="1" hangingPunct="1">
              <a:spcBef>
                <a:spcPct val="0"/>
              </a:spcBef>
              <a:buFontTx/>
              <a:buBlip>
                <a:blip r:embed="rId3"/>
              </a:buBlip>
            </a:pPr>
            <a:r>
              <a:rPr lang="uk-UA" sz="2800" smtClean="0"/>
              <a:t>мотичне       </a:t>
            </a:r>
          </a:p>
          <a:p>
            <a:pPr marL="361950" indent="-361950" eaLnBrk="1" hangingPunct="1">
              <a:spcBef>
                <a:spcPct val="0"/>
              </a:spcBef>
              <a:buFontTx/>
              <a:buBlip>
                <a:blip r:embed="rId3"/>
              </a:buBlip>
            </a:pPr>
            <a:r>
              <a:rPr lang="uk-UA" sz="2800" smtClean="0"/>
              <a:t>із застосуванням тяглової сили тварин      </a:t>
            </a:r>
          </a:p>
          <a:p>
            <a:pPr marL="361950" indent="-361950" eaLnBrk="1" hangingPunct="1">
              <a:spcBef>
                <a:spcPct val="0"/>
              </a:spcBef>
              <a:buFontTx/>
              <a:buBlip>
                <a:blip r:embed="rId3"/>
              </a:buBlip>
            </a:pPr>
            <a:r>
              <a:rPr lang="uk-UA" sz="2800" smtClean="0"/>
              <a:t>орне</a:t>
            </a:r>
          </a:p>
        </p:txBody>
      </p:sp>
      <p:pic>
        <p:nvPicPr>
          <p:cNvPr id="57346" name="Picture 3" descr="06041005e"/>
          <p:cNvPicPr>
            <a:picLocks noGrp="1" noChangeAspect="1" noChangeArrowheads="1"/>
          </p:cNvPicPr>
          <p:nvPr>
            <p:ph idx="4294967295"/>
          </p:nvPr>
        </p:nvPicPr>
        <p:blipFill>
          <a:blip r:embed="rId4"/>
          <a:srcRect/>
          <a:stretch>
            <a:fillRect/>
          </a:stretch>
        </p:blipFill>
        <p:spPr>
          <a:xfrm>
            <a:off x="12700" y="0"/>
            <a:ext cx="1622425" cy="6873875"/>
          </a:xfrm>
        </p:spPr>
      </p:pic>
      <p:sp>
        <p:nvSpPr>
          <p:cNvPr id="130052" name="Rectangle 4"/>
          <p:cNvSpPr>
            <a:spLocks noGrp="1" noChangeArrowheads="1"/>
          </p:cNvSpPr>
          <p:nvPr>
            <p:ph type="title"/>
          </p:nvPr>
        </p:nvSpPr>
        <p:spPr>
          <a:xfrm>
            <a:off x="1692275" y="274638"/>
            <a:ext cx="7200900" cy="850900"/>
          </a:xfrm>
        </p:spPr>
        <p:txBody>
          <a:bodyPr/>
          <a:lstStyle/>
          <a:p>
            <a:pPr eaLnBrk="1" hangingPunct="1"/>
            <a:r>
              <a:rPr lang="uk-UA" sz="4000" smtClean="0">
                <a:solidFill>
                  <a:schemeClr val="tx1"/>
                </a:solidFill>
              </a:rPr>
              <a:t>Рільництво у трипільців</a:t>
            </a:r>
            <a:r>
              <a:rPr lang="uk-UA" smtClean="0">
                <a:solidFill>
                  <a:schemeClr val="tx1"/>
                </a:solidFill>
              </a:rPr>
              <a:t> </a:t>
            </a:r>
            <a:endParaRPr lang="ru-RU" smtClean="0">
              <a:solidFill>
                <a:schemeClr val="tx1"/>
              </a:solidFill>
            </a:endParaRPr>
          </a:p>
        </p:txBody>
      </p:sp>
      <p:pic>
        <p:nvPicPr>
          <p:cNvPr id="130053" name="Picture 5" descr="06021002e"/>
          <p:cNvPicPr>
            <a:picLocks noChangeAspect="1" noChangeArrowheads="1"/>
          </p:cNvPicPr>
          <p:nvPr/>
        </p:nvPicPr>
        <p:blipFill>
          <a:blip r:embed="rId5">
            <a:lum contrast="12000"/>
          </a:blip>
          <a:srcRect/>
          <a:stretch>
            <a:fillRect/>
          </a:stretch>
        </p:blipFill>
        <p:spPr bwMode="auto">
          <a:xfrm>
            <a:off x="5292725" y="1581150"/>
            <a:ext cx="3313113" cy="2743200"/>
          </a:xfrm>
          <a:prstGeom prst="rect">
            <a:avLst/>
          </a:prstGeom>
          <a:noFill/>
          <a:ln w="9525">
            <a:noFill/>
            <a:miter lim="800000"/>
            <a:headEnd/>
            <a:tailEnd/>
          </a:ln>
          <a:effectLst>
            <a:outerShdw dist="107763" dir="13500000" algn="ctr" rotWithShape="0">
              <a:srgbClr val="808080">
                <a:alpha val="50000"/>
              </a:srgbClr>
            </a:outerShdw>
          </a:effectLst>
        </p:spPr>
      </p:pic>
      <p:sp>
        <p:nvSpPr>
          <p:cNvPr id="130054" name="Rectangle 6" descr="Папирус"/>
          <p:cNvSpPr>
            <a:spLocks noChangeArrowheads="1"/>
          </p:cNvSpPr>
          <p:nvPr/>
        </p:nvSpPr>
        <p:spPr bwMode="auto">
          <a:xfrm>
            <a:off x="2195513" y="4378325"/>
            <a:ext cx="6378575" cy="2132013"/>
          </a:xfrm>
          <a:prstGeom prst="rect">
            <a:avLst/>
          </a:prstGeom>
          <a:blipFill dpi="0" rotWithShape="1">
            <a:blip r:embed="rId6"/>
            <a:srcRect/>
            <a:tile tx="0" ty="0" sx="100000" sy="100000" flip="none" algn="tl"/>
          </a:blipFill>
          <a:ln w="9525">
            <a:noFill/>
            <a:miter lim="800000"/>
            <a:headEnd/>
            <a:tailEnd/>
          </a:ln>
        </p:spPr>
        <p:txBody>
          <a:bodyPr lIns="90000" tIns="46800" rIns="90000" bIns="46800" anchor="ctr">
            <a:spAutoFit/>
          </a:bodyPr>
          <a:lstStyle/>
          <a:p>
            <a:pPr algn="ctr"/>
            <a:r>
              <a:rPr lang="uk-UA" sz="2200" b="1" u="sng">
                <a:solidFill>
                  <a:schemeClr val="bg1"/>
                </a:solidFill>
              </a:rPr>
              <a:t>Зображення рала</a:t>
            </a:r>
            <a:r>
              <a:rPr lang="uk-UA" sz="2200" b="1">
                <a:solidFill>
                  <a:schemeClr val="bg1"/>
                </a:solidFill>
              </a:rPr>
              <a:t> на уламку трипільського горщика, знайдене у 2005 на Волині, археологи датують рубежем IV - III тис. до н.е., тобто припускають, що </a:t>
            </a:r>
            <a:r>
              <a:rPr lang="uk-UA" sz="2200" b="1" u="sng">
                <a:solidFill>
                  <a:schemeClr val="bg1"/>
                </a:solidFill>
              </a:rPr>
              <a:t>орне землеробство</a:t>
            </a:r>
            <a:r>
              <a:rPr lang="uk-UA" sz="2200" b="1">
                <a:solidFill>
                  <a:schemeClr val="bg1"/>
                </a:solidFill>
              </a:rPr>
              <a:t> в Україні з'явилося на тисячоріччя раніше, ніж вважали</a:t>
            </a:r>
            <a:r>
              <a:rPr lang="uk-UA" sz="2400" b="1">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0052"/>
                                        </p:tgtEl>
                                        <p:attrNameLst>
                                          <p:attrName>style.visibility</p:attrName>
                                        </p:attrNameLst>
                                      </p:cBhvr>
                                      <p:to>
                                        <p:strVal val="visible"/>
                                      </p:to>
                                    </p:set>
                                    <p:anim calcmode="lin" valueType="num">
                                      <p:cBhvr>
                                        <p:cTn id="7" dur="500" fill="hold"/>
                                        <p:tgtEl>
                                          <p:spTgt spid="130052"/>
                                        </p:tgtEl>
                                        <p:attrNameLst>
                                          <p:attrName>ppt_w</p:attrName>
                                        </p:attrNameLst>
                                      </p:cBhvr>
                                      <p:tavLst>
                                        <p:tav tm="0">
                                          <p:val>
                                            <p:fltVal val="0"/>
                                          </p:val>
                                        </p:tav>
                                        <p:tav tm="100000">
                                          <p:val>
                                            <p:strVal val="#ppt_w"/>
                                          </p:val>
                                        </p:tav>
                                      </p:tavLst>
                                    </p:anim>
                                    <p:anim calcmode="lin" valueType="num">
                                      <p:cBhvr>
                                        <p:cTn id="8" dur="500" fill="hold"/>
                                        <p:tgtEl>
                                          <p:spTgt spid="13005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30050">
                                            <p:txEl>
                                              <p:pRg st="0" end="0"/>
                                            </p:txEl>
                                          </p:spTgt>
                                        </p:tgtEl>
                                        <p:attrNameLst>
                                          <p:attrName>style.visibility</p:attrName>
                                        </p:attrNameLst>
                                      </p:cBhvr>
                                      <p:to>
                                        <p:strVal val="visible"/>
                                      </p:to>
                                    </p:set>
                                    <p:anim calcmode="lin" valueType="num">
                                      <p:cBhvr>
                                        <p:cTn id="12" dur="500" fill="hold"/>
                                        <p:tgtEl>
                                          <p:spTgt spid="13005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30050">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30050">
                                            <p:txEl>
                                              <p:pRg st="1" end="1"/>
                                            </p:txEl>
                                          </p:spTgt>
                                        </p:tgtEl>
                                        <p:attrNameLst>
                                          <p:attrName>style.visibility</p:attrName>
                                        </p:attrNameLst>
                                      </p:cBhvr>
                                      <p:to>
                                        <p:strVal val="visible"/>
                                      </p:to>
                                    </p:set>
                                    <p:anim calcmode="lin" valueType="num">
                                      <p:cBhvr>
                                        <p:cTn id="17" dur="500" fill="hold"/>
                                        <p:tgtEl>
                                          <p:spTgt spid="130050">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30050">
                                            <p:txEl>
                                              <p:pRg st="1" end="1"/>
                                            </p:tx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30050">
                                            <p:txEl>
                                              <p:pRg st="2" end="2"/>
                                            </p:txEl>
                                          </p:spTgt>
                                        </p:tgtEl>
                                        <p:attrNameLst>
                                          <p:attrName>style.visibility</p:attrName>
                                        </p:attrNameLst>
                                      </p:cBhvr>
                                      <p:to>
                                        <p:strVal val="visible"/>
                                      </p:to>
                                    </p:set>
                                    <p:anim calcmode="lin" valueType="num">
                                      <p:cBhvr>
                                        <p:cTn id="22" dur="500" fill="hold"/>
                                        <p:tgtEl>
                                          <p:spTgt spid="130050">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130050">
                                            <p:txEl>
                                              <p:pRg st="2" end="2"/>
                                            </p:txEl>
                                          </p:spTgt>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6" presetClass="emph" presetSubtype="0" fill="hold" nodeType="afterEffect">
                                  <p:stCondLst>
                                    <p:cond delay="0"/>
                                  </p:stCondLst>
                                  <p:childTnLst>
                                    <p:animEffect transition="out" filter="fade">
                                      <p:cBhvr>
                                        <p:cTn id="26" dur="500" tmFilter="0, 0; .2, .5; .8, .5; 1, 0"/>
                                        <p:tgtEl>
                                          <p:spTgt spid="130053"/>
                                        </p:tgtEl>
                                      </p:cBhvr>
                                    </p:animEffect>
                                    <p:animScale>
                                      <p:cBhvr>
                                        <p:cTn id="27" dur="250" autoRev="1" fill="hold"/>
                                        <p:tgtEl>
                                          <p:spTgt spid="130053"/>
                                        </p:tgtEl>
                                      </p:cBhvr>
                                      <p:by x="105000" y="105000"/>
                                    </p:animScale>
                                  </p:childTnLst>
                                </p:cTn>
                              </p:par>
                            </p:childTnLst>
                          </p:cTn>
                        </p:par>
                        <p:par>
                          <p:cTn id="28" fill="hold">
                            <p:stCondLst>
                              <p:cond delay="25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30054"/>
                                        </p:tgtEl>
                                        <p:attrNameLst>
                                          <p:attrName>style.visibility</p:attrName>
                                        </p:attrNameLst>
                                      </p:cBhvr>
                                      <p:to>
                                        <p:strVal val="visible"/>
                                      </p:to>
                                    </p:set>
                                    <p:anim calcmode="discrete" valueType="clr">
                                      <p:cBhvr override="childStyle">
                                        <p:cTn id="31" dur="80"/>
                                        <p:tgtEl>
                                          <p:spTgt spid="130054"/>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30054"/>
                                        </p:tgtEl>
                                        <p:attrNameLst>
                                          <p:attrName>fillcolor</p:attrName>
                                        </p:attrNameLst>
                                      </p:cBhvr>
                                      <p:tavLst>
                                        <p:tav tm="0">
                                          <p:val>
                                            <p:clrVal>
                                              <a:schemeClr val="accent2"/>
                                            </p:clrVal>
                                          </p:val>
                                        </p:tav>
                                        <p:tav tm="50000">
                                          <p:val>
                                            <p:clrVal>
                                              <a:schemeClr val="hlink"/>
                                            </p:clrVal>
                                          </p:val>
                                        </p:tav>
                                      </p:tavLst>
                                    </p:anim>
                                    <p:set>
                                      <p:cBhvr>
                                        <p:cTn id="33" dur="80"/>
                                        <p:tgtEl>
                                          <p:spTgt spid="130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build="p"/>
      <p:bldP spid="130052" grpId="0"/>
      <p:bldP spid="13005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6" name="Rectangle 4"/>
          <p:cNvSpPr>
            <a:spLocks noGrp="1" noChangeArrowheads="1"/>
          </p:cNvSpPr>
          <p:nvPr>
            <p:ph type="title"/>
          </p:nvPr>
        </p:nvSpPr>
        <p:spPr>
          <a:xfrm>
            <a:off x="1763713" y="274638"/>
            <a:ext cx="6923087" cy="1143000"/>
          </a:xfrm>
        </p:spPr>
        <p:txBody>
          <a:bodyPr/>
          <a:lstStyle/>
          <a:p>
            <a:pPr eaLnBrk="1" hangingPunct="1"/>
            <a:r>
              <a:rPr lang="uk-UA" sz="4000" smtClean="0">
                <a:solidFill>
                  <a:schemeClr val="tx1"/>
                </a:solidFill>
              </a:rPr>
              <a:t>Рільництво у трипільців </a:t>
            </a:r>
            <a:endParaRPr lang="ru-RU" sz="4000" smtClean="0">
              <a:solidFill>
                <a:schemeClr val="tx1"/>
              </a:solidFill>
            </a:endParaRPr>
          </a:p>
        </p:txBody>
      </p:sp>
      <p:sp>
        <p:nvSpPr>
          <p:cNvPr id="161804" name="Rectangle 12"/>
          <p:cNvSpPr>
            <a:spLocks noGrp="1" noChangeArrowheads="1"/>
          </p:cNvSpPr>
          <p:nvPr>
            <p:ph type="body" sz="half" idx="1"/>
          </p:nvPr>
        </p:nvSpPr>
        <p:spPr>
          <a:xfrm>
            <a:off x="1763713" y="1341438"/>
            <a:ext cx="4464050" cy="5111750"/>
          </a:xfrm>
        </p:spPr>
        <p:txBody>
          <a:bodyPr/>
          <a:lstStyle/>
          <a:p>
            <a:pPr eaLnBrk="1" hangingPunct="1">
              <a:lnSpc>
                <a:spcPct val="80000"/>
              </a:lnSpc>
              <a:buFontTx/>
              <a:buBlip>
                <a:blip r:embed="rId3"/>
              </a:buBlip>
            </a:pPr>
            <a:r>
              <a:rPr lang="uk-UA" sz="2300" smtClean="0"/>
              <a:t>Сіяли ячмінь, просо, пшеницю, вирощували садово-городні культури, льон</a:t>
            </a:r>
            <a:r>
              <a:rPr lang="ru-RU" sz="2300" smtClean="0"/>
              <a:t> </a:t>
            </a:r>
            <a:endParaRPr lang="uk-UA" sz="2300" smtClean="0"/>
          </a:p>
          <a:p>
            <a:pPr eaLnBrk="1" hangingPunct="1">
              <a:lnSpc>
                <a:spcPct val="80000"/>
              </a:lnSpc>
              <a:buFontTx/>
              <a:buBlip>
                <a:blip r:embed="rId3"/>
              </a:buBlip>
            </a:pPr>
            <a:r>
              <a:rPr lang="uk-UA" sz="2300" smtClean="0"/>
              <a:t>Ріллю обробляли дерев'яною мотикою з кам'яним чи кістяним наконечником, пізніше — ралом</a:t>
            </a:r>
          </a:p>
          <a:p>
            <a:pPr eaLnBrk="1" hangingPunct="1">
              <a:lnSpc>
                <a:spcPct val="80000"/>
              </a:lnSpc>
              <a:buFontTx/>
              <a:buBlip>
                <a:blip r:embed="rId3"/>
              </a:buBlip>
            </a:pPr>
            <a:r>
              <a:rPr lang="uk-UA" sz="2300" smtClean="0"/>
              <a:t>Збіжжя жали серпами: кістяними </a:t>
            </a:r>
            <a:r>
              <a:rPr lang="ru-RU" sz="2300" smtClean="0"/>
              <a:t>із крем'яними вкладишами </a:t>
            </a:r>
            <a:r>
              <a:rPr lang="uk-UA" sz="2300" smtClean="0"/>
              <a:t>або крем'яними</a:t>
            </a:r>
            <a:endParaRPr lang="ru-RU" sz="2300" smtClean="0"/>
          </a:p>
          <a:p>
            <a:pPr eaLnBrk="1" hangingPunct="1">
              <a:lnSpc>
                <a:spcPct val="80000"/>
              </a:lnSpc>
              <a:buFontTx/>
              <a:buBlip>
                <a:blip r:embed="rId3"/>
              </a:buBlip>
            </a:pPr>
            <a:r>
              <a:rPr lang="uk-UA" sz="2300" smtClean="0"/>
              <a:t>Зерно на борошно мололи кам'яними зернотерками (жорнами)</a:t>
            </a:r>
          </a:p>
          <a:p>
            <a:pPr eaLnBrk="1" hangingPunct="1">
              <a:lnSpc>
                <a:spcPct val="80000"/>
              </a:lnSpc>
              <a:buFontTx/>
              <a:buBlip>
                <a:blip r:embed="rId3"/>
              </a:buBlip>
            </a:pPr>
            <a:r>
              <a:rPr lang="uk-UA" sz="2300" smtClean="0"/>
              <a:t>Розводили велику і дрібну рогату худобу, коней, свиней</a:t>
            </a:r>
            <a:endParaRPr lang="ru-RU" sz="2300" smtClean="0"/>
          </a:p>
        </p:txBody>
      </p:sp>
      <p:pic>
        <p:nvPicPr>
          <p:cNvPr id="59395" name="Picture 3" descr="06041005e"/>
          <p:cNvPicPr>
            <a:picLocks noGrp="1" noChangeAspect="1" noChangeArrowheads="1"/>
          </p:cNvPicPr>
          <p:nvPr>
            <p:ph idx="4294967295"/>
          </p:nvPr>
        </p:nvPicPr>
        <p:blipFill>
          <a:blip r:embed="rId4"/>
          <a:srcRect/>
          <a:stretch>
            <a:fillRect/>
          </a:stretch>
        </p:blipFill>
        <p:spPr>
          <a:xfrm>
            <a:off x="12700" y="0"/>
            <a:ext cx="1622425" cy="6873875"/>
          </a:xfrm>
        </p:spPr>
      </p:pic>
      <p:pic>
        <p:nvPicPr>
          <p:cNvPr id="161812" name="Picture 20" descr="ru4-2-s">
            <a:hlinkClick r:id="rId5"/>
          </p:cNvPr>
          <p:cNvPicPr>
            <a:picLocks noGrp="1" noChangeAspect="1" noChangeArrowheads="1"/>
          </p:cNvPicPr>
          <p:nvPr>
            <p:ph sz="quarter" idx="3"/>
          </p:nvPr>
        </p:nvPicPr>
        <p:blipFill>
          <a:blip r:embed="rId6"/>
          <a:srcRect/>
          <a:stretch>
            <a:fillRect/>
          </a:stretch>
        </p:blipFill>
        <p:spPr>
          <a:xfrm>
            <a:off x="6870700" y="1196975"/>
            <a:ext cx="2273300" cy="2303463"/>
          </a:xfrm>
        </p:spPr>
      </p:pic>
      <p:pic>
        <p:nvPicPr>
          <p:cNvPr id="161814" name="Picture 22" descr="ru4-4-s">
            <a:hlinkClick r:id="rId7"/>
          </p:cNvPr>
          <p:cNvPicPr>
            <a:picLocks noChangeAspect="1" noChangeArrowheads="1"/>
          </p:cNvPicPr>
          <p:nvPr/>
        </p:nvPicPr>
        <p:blipFill>
          <a:blip r:embed="rId8"/>
          <a:srcRect/>
          <a:stretch>
            <a:fillRect/>
          </a:stretch>
        </p:blipFill>
        <p:spPr bwMode="auto">
          <a:xfrm>
            <a:off x="5940425" y="3103563"/>
            <a:ext cx="1584325" cy="1373187"/>
          </a:xfrm>
          <a:prstGeom prst="rect">
            <a:avLst/>
          </a:prstGeom>
          <a:noFill/>
          <a:ln w="9525">
            <a:noFill/>
            <a:miter lim="800000"/>
            <a:headEnd/>
            <a:tailEnd/>
          </a:ln>
        </p:spPr>
      </p:pic>
      <p:pic>
        <p:nvPicPr>
          <p:cNvPr id="161810" name="Picture 18" descr="ru4-3-s">
            <a:hlinkClick r:id="rId9"/>
          </p:cNvPr>
          <p:cNvPicPr>
            <a:picLocks noGrp="1" noChangeAspect="1" noChangeArrowheads="1"/>
          </p:cNvPicPr>
          <p:nvPr>
            <p:ph sz="quarter" idx="2"/>
          </p:nvPr>
        </p:nvPicPr>
        <p:blipFill>
          <a:blip r:embed="rId10"/>
          <a:srcRect/>
          <a:stretch>
            <a:fillRect/>
          </a:stretch>
        </p:blipFill>
        <p:spPr>
          <a:xfrm>
            <a:off x="7177088" y="4365625"/>
            <a:ext cx="1966912" cy="24923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1796"/>
                                        </p:tgtEl>
                                        <p:attrNameLst>
                                          <p:attrName>style.visibility</p:attrName>
                                        </p:attrNameLst>
                                      </p:cBhvr>
                                      <p:to>
                                        <p:strVal val="visible"/>
                                      </p:to>
                                    </p:set>
                                    <p:anim calcmode="lin" valueType="num">
                                      <p:cBhvr>
                                        <p:cTn id="7" dur="500" fill="hold"/>
                                        <p:tgtEl>
                                          <p:spTgt spid="161796"/>
                                        </p:tgtEl>
                                        <p:attrNameLst>
                                          <p:attrName>ppt_w</p:attrName>
                                        </p:attrNameLst>
                                      </p:cBhvr>
                                      <p:tavLst>
                                        <p:tav tm="0">
                                          <p:val>
                                            <p:fltVal val="0"/>
                                          </p:val>
                                        </p:tav>
                                        <p:tav tm="100000">
                                          <p:val>
                                            <p:strVal val="#ppt_w"/>
                                          </p:val>
                                        </p:tav>
                                      </p:tavLst>
                                    </p:anim>
                                    <p:anim calcmode="lin" valueType="num">
                                      <p:cBhvr>
                                        <p:cTn id="8" dur="500" fill="hold"/>
                                        <p:tgtEl>
                                          <p:spTgt spid="16179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61804">
                                            <p:txEl>
                                              <p:pRg st="0" end="0"/>
                                            </p:txEl>
                                          </p:spTgt>
                                        </p:tgtEl>
                                        <p:attrNameLst>
                                          <p:attrName>style.visibility</p:attrName>
                                        </p:attrNameLst>
                                      </p:cBhvr>
                                      <p:to>
                                        <p:strVal val="visible"/>
                                      </p:to>
                                    </p:set>
                                    <p:anim calcmode="lin" valueType="num">
                                      <p:cBhvr>
                                        <p:cTn id="12" dur="500" fill="hold"/>
                                        <p:tgtEl>
                                          <p:spTgt spid="16180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61804">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0" presetClass="entr" presetSubtype="0" fill="hold" nodeType="afterEffect">
                                  <p:stCondLst>
                                    <p:cond delay="0"/>
                                  </p:stCondLst>
                                  <p:childTnLst>
                                    <p:set>
                                      <p:cBhvr>
                                        <p:cTn id="16" dur="1" fill="hold">
                                          <p:stCondLst>
                                            <p:cond delay="0"/>
                                          </p:stCondLst>
                                        </p:cTn>
                                        <p:tgtEl>
                                          <p:spTgt spid="161812"/>
                                        </p:tgtEl>
                                        <p:attrNameLst>
                                          <p:attrName>style.visibility</p:attrName>
                                        </p:attrNameLst>
                                      </p:cBhvr>
                                      <p:to>
                                        <p:strVal val="visible"/>
                                      </p:to>
                                    </p:set>
                                    <p:animEffect transition="in" filter="wedge">
                                      <p:cBhvr>
                                        <p:cTn id="17" dur="2000"/>
                                        <p:tgtEl>
                                          <p:spTgt spid="161812"/>
                                        </p:tgtEl>
                                      </p:cBhvr>
                                    </p:animEffect>
                                  </p:childTnLst>
                                </p:cTn>
                              </p:par>
                            </p:childTnLst>
                          </p:cTn>
                        </p:par>
                        <p:par>
                          <p:cTn id="18" fill="hold">
                            <p:stCondLst>
                              <p:cond delay="3000"/>
                            </p:stCondLst>
                            <p:childTnLst>
                              <p:par>
                                <p:cTn id="19" presetID="23" presetClass="entr" presetSubtype="16" fill="hold" nodeType="afterEffect">
                                  <p:stCondLst>
                                    <p:cond delay="0"/>
                                  </p:stCondLst>
                                  <p:childTnLst>
                                    <p:set>
                                      <p:cBhvr>
                                        <p:cTn id="20" dur="1" fill="hold">
                                          <p:stCondLst>
                                            <p:cond delay="0"/>
                                          </p:stCondLst>
                                        </p:cTn>
                                        <p:tgtEl>
                                          <p:spTgt spid="161804">
                                            <p:txEl>
                                              <p:pRg st="1" end="1"/>
                                            </p:txEl>
                                          </p:spTgt>
                                        </p:tgtEl>
                                        <p:attrNameLst>
                                          <p:attrName>style.visibility</p:attrName>
                                        </p:attrNameLst>
                                      </p:cBhvr>
                                      <p:to>
                                        <p:strVal val="visible"/>
                                      </p:to>
                                    </p:set>
                                    <p:anim calcmode="lin" valueType="num">
                                      <p:cBhvr>
                                        <p:cTn id="21" dur="500" fill="hold"/>
                                        <p:tgtEl>
                                          <p:spTgt spid="16180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61804">
                                            <p:txEl>
                                              <p:pRg st="1" end="1"/>
                                            </p:txEl>
                                          </p:spTgt>
                                        </p:tgtEl>
                                        <p:attrNameLst>
                                          <p:attrName>ppt_h</p:attrName>
                                        </p:attrNameLst>
                                      </p:cBhvr>
                                      <p:tavLst>
                                        <p:tav tm="0">
                                          <p:val>
                                            <p:fltVal val="0"/>
                                          </p:val>
                                        </p:tav>
                                        <p:tav tm="100000">
                                          <p:val>
                                            <p:strVal val="#ppt_h"/>
                                          </p:val>
                                        </p:tav>
                                      </p:tavLst>
                                    </p:anim>
                                  </p:childTnLst>
                                </p:cTn>
                              </p:par>
                            </p:childTnLst>
                          </p:cTn>
                        </p:par>
                        <p:par>
                          <p:cTn id="23" fill="hold">
                            <p:stCondLst>
                              <p:cond delay="3500"/>
                            </p:stCondLst>
                            <p:childTnLst>
                              <p:par>
                                <p:cTn id="24" presetID="23" presetClass="entr" presetSubtype="16" fill="hold" nodeType="afterEffect">
                                  <p:stCondLst>
                                    <p:cond delay="0"/>
                                  </p:stCondLst>
                                  <p:childTnLst>
                                    <p:set>
                                      <p:cBhvr>
                                        <p:cTn id="25" dur="1" fill="hold">
                                          <p:stCondLst>
                                            <p:cond delay="0"/>
                                          </p:stCondLst>
                                        </p:cTn>
                                        <p:tgtEl>
                                          <p:spTgt spid="161804">
                                            <p:txEl>
                                              <p:pRg st="2" end="2"/>
                                            </p:txEl>
                                          </p:spTgt>
                                        </p:tgtEl>
                                        <p:attrNameLst>
                                          <p:attrName>style.visibility</p:attrName>
                                        </p:attrNameLst>
                                      </p:cBhvr>
                                      <p:to>
                                        <p:strVal val="visible"/>
                                      </p:to>
                                    </p:set>
                                    <p:anim calcmode="lin" valueType="num">
                                      <p:cBhvr>
                                        <p:cTn id="26" dur="500" fill="hold"/>
                                        <p:tgtEl>
                                          <p:spTgt spid="161804">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61804">
                                            <p:txEl>
                                              <p:pRg st="2" end="2"/>
                                            </p:txEl>
                                          </p:spTgt>
                                        </p:tgtEl>
                                        <p:attrNameLst>
                                          <p:attrName>ppt_h</p:attrName>
                                        </p:attrNameLst>
                                      </p:cBhvr>
                                      <p:tavLst>
                                        <p:tav tm="0">
                                          <p:val>
                                            <p:fltVal val="0"/>
                                          </p:val>
                                        </p:tav>
                                        <p:tav tm="100000">
                                          <p:val>
                                            <p:strVal val="#ppt_h"/>
                                          </p:val>
                                        </p:tav>
                                      </p:tavLst>
                                    </p:anim>
                                  </p:childTnLst>
                                </p:cTn>
                              </p:par>
                            </p:childTnLst>
                          </p:cTn>
                        </p:par>
                        <p:par>
                          <p:cTn id="28" fill="hold">
                            <p:stCondLst>
                              <p:cond delay="4000"/>
                            </p:stCondLst>
                            <p:childTnLst>
                              <p:par>
                                <p:cTn id="29" presetID="20" presetClass="entr" presetSubtype="0" fill="hold" nodeType="afterEffect">
                                  <p:stCondLst>
                                    <p:cond delay="0"/>
                                  </p:stCondLst>
                                  <p:childTnLst>
                                    <p:set>
                                      <p:cBhvr>
                                        <p:cTn id="30" dur="1" fill="hold">
                                          <p:stCondLst>
                                            <p:cond delay="0"/>
                                          </p:stCondLst>
                                        </p:cTn>
                                        <p:tgtEl>
                                          <p:spTgt spid="161810"/>
                                        </p:tgtEl>
                                        <p:attrNameLst>
                                          <p:attrName>style.visibility</p:attrName>
                                        </p:attrNameLst>
                                      </p:cBhvr>
                                      <p:to>
                                        <p:strVal val="visible"/>
                                      </p:to>
                                    </p:set>
                                    <p:animEffect transition="in" filter="wedge">
                                      <p:cBhvr>
                                        <p:cTn id="31" dur="2000"/>
                                        <p:tgtEl>
                                          <p:spTgt spid="161810"/>
                                        </p:tgtEl>
                                      </p:cBhvr>
                                    </p:animEffect>
                                  </p:childTnLst>
                                </p:cTn>
                              </p:par>
                            </p:childTnLst>
                          </p:cTn>
                        </p:par>
                        <p:par>
                          <p:cTn id="32" fill="hold">
                            <p:stCondLst>
                              <p:cond delay="6000"/>
                            </p:stCondLst>
                            <p:childTnLst>
                              <p:par>
                                <p:cTn id="33" presetID="23" presetClass="entr" presetSubtype="16" fill="hold" nodeType="afterEffect">
                                  <p:stCondLst>
                                    <p:cond delay="0"/>
                                  </p:stCondLst>
                                  <p:childTnLst>
                                    <p:set>
                                      <p:cBhvr>
                                        <p:cTn id="34" dur="1" fill="hold">
                                          <p:stCondLst>
                                            <p:cond delay="0"/>
                                          </p:stCondLst>
                                        </p:cTn>
                                        <p:tgtEl>
                                          <p:spTgt spid="161804">
                                            <p:txEl>
                                              <p:pRg st="3" end="3"/>
                                            </p:txEl>
                                          </p:spTgt>
                                        </p:tgtEl>
                                        <p:attrNameLst>
                                          <p:attrName>style.visibility</p:attrName>
                                        </p:attrNameLst>
                                      </p:cBhvr>
                                      <p:to>
                                        <p:strVal val="visible"/>
                                      </p:to>
                                    </p:set>
                                    <p:anim calcmode="lin" valueType="num">
                                      <p:cBhvr>
                                        <p:cTn id="35" dur="500" fill="hold"/>
                                        <p:tgtEl>
                                          <p:spTgt spid="16180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61804">
                                            <p:txEl>
                                              <p:pRg st="3" end="3"/>
                                            </p:txEl>
                                          </p:spTgt>
                                        </p:tgtEl>
                                        <p:attrNameLst>
                                          <p:attrName>ppt_h</p:attrName>
                                        </p:attrNameLst>
                                      </p:cBhvr>
                                      <p:tavLst>
                                        <p:tav tm="0">
                                          <p:val>
                                            <p:fltVal val="0"/>
                                          </p:val>
                                        </p:tav>
                                        <p:tav tm="100000">
                                          <p:val>
                                            <p:strVal val="#ppt_h"/>
                                          </p:val>
                                        </p:tav>
                                      </p:tavLst>
                                    </p:anim>
                                  </p:childTnLst>
                                </p:cTn>
                              </p:par>
                            </p:childTnLst>
                          </p:cTn>
                        </p:par>
                        <p:par>
                          <p:cTn id="37" fill="hold">
                            <p:stCondLst>
                              <p:cond delay="6500"/>
                            </p:stCondLst>
                            <p:childTnLst>
                              <p:par>
                                <p:cTn id="38" presetID="20" presetClass="entr" presetSubtype="0" fill="hold" nodeType="afterEffect">
                                  <p:stCondLst>
                                    <p:cond delay="0"/>
                                  </p:stCondLst>
                                  <p:childTnLst>
                                    <p:set>
                                      <p:cBhvr>
                                        <p:cTn id="39" dur="1" fill="hold">
                                          <p:stCondLst>
                                            <p:cond delay="0"/>
                                          </p:stCondLst>
                                        </p:cTn>
                                        <p:tgtEl>
                                          <p:spTgt spid="161814"/>
                                        </p:tgtEl>
                                        <p:attrNameLst>
                                          <p:attrName>style.visibility</p:attrName>
                                        </p:attrNameLst>
                                      </p:cBhvr>
                                      <p:to>
                                        <p:strVal val="visible"/>
                                      </p:to>
                                    </p:set>
                                    <p:animEffect transition="in" filter="wedge">
                                      <p:cBhvr>
                                        <p:cTn id="40" dur="2000"/>
                                        <p:tgtEl>
                                          <p:spTgt spid="161814"/>
                                        </p:tgtEl>
                                      </p:cBhvr>
                                    </p:animEffect>
                                  </p:childTnLst>
                                </p:cTn>
                              </p:par>
                            </p:childTnLst>
                          </p:cTn>
                        </p:par>
                        <p:par>
                          <p:cTn id="41" fill="hold">
                            <p:stCondLst>
                              <p:cond delay="8500"/>
                            </p:stCondLst>
                            <p:childTnLst>
                              <p:par>
                                <p:cTn id="42" presetID="23" presetClass="entr" presetSubtype="16" fill="hold" nodeType="afterEffect">
                                  <p:stCondLst>
                                    <p:cond delay="0"/>
                                  </p:stCondLst>
                                  <p:childTnLst>
                                    <p:set>
                                      <p:cBhvr>
                                        <p:cTn id="43" dur="1" fill="hold">
                                          <p:stCondLst>
                                            <p:cond delay="0"/>
                                          </p:stCondLst>
                                        </p:cTn>
                                        <p:tgtEl>
                                          <p:spTgt spid="161804">
                                            <p:txEl>
                                              <p:pRg st="4" end="4"/>
                                            </p:txEl>
                                          </p:spTgt>
                                        </p:tgtEl>
                                        <p:attrNameLst>
                                          <p:attrName>style.visibility</p:attrName>
                                        </p:attrNameLst>
                                      </p:cBhvr>
                                      <p:to>
                                        <p:strVal val="visible"/>
                                      </p:to>
                                    </p:set>
                                    <p:anim calcmode="lin" valueType="num">
                                      <p:cBhvr>
                                        <p:cTn id="44" dur="500" fill="hold"/>
                                        <p:tgtEl>
                                          <p:spTgt spid="161804">
                                            <p:txEl>
                                              <p:pRg st="4" end="4"/>
                                            </p:txEl>
                                          </p:spTgt>
                                        </p:tgtEl>
                                        <p:attrNameLst>
                                          <p:attrName>ppt_w</p:attrName>
                                        </p:attrNameLst>
                                      </p:cBhvr>
                                      <p:tavLst>
                                        <p:tav tm="0">
                                          <p:val>
                                            <p:fltVal val="0"/>
                                          </p:val>
                                        </p:tav>
                                        <p:tav tm="100000">
                                          <p:val>
                                            <p:strVal val="#ppt_w"/>
                                          </p:val>
                                        </p:tav>
                                      </p:tavLst>
                                    </p:anim>
                                    <p:anim calcmode="lin" valueType="num">
                                      <p:cBhvr>
                                        <p:cTn id="45" dur="500" fill="hold"/>
                                        <p:tgtEl>
                                          <p:spTgt spid="161804">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body" idx="1"/>
          </p:nvPr>
        </p:nvSpPr>
        <p:spPr>
          <a:xfrm>
            <a:off x="1692275" y="1412875"/>
            <a:ext cx="6994525" cy="1757363"/>
          </a:xfrm>
        </p:spPr>
        <p:txBody>
          <a:bodyPr/>
          <a:lstStyle/>
          <a:p>
            <a:pPr marL="361950" indent="-361950" eaLnBrk="1" hangingPunct="1">
              <a:lnSpc>
                <a:spcPct val="90000"/>
              </a:lnSpc>
              <a:buClr>
                <a:srgbClr val="D9D400"/>
              </a:buClr>
              <a:buFontTx/>
              <a:buBlip>
                <a:blip r:embed="rId3"/>
              </a:buBlip>
            </a:pPr>
            <a:r>
              <a:rPr lang="uk-UA" sz="2800" smtClean="0"/>
              <a:t>гончарство - виробництво глиняного посуду</a:t>
            </a:r>
          </a:p>
          <a:p>
            <a:pPr marL="361950" indent="-361950" eaLnBrk="1" hangingPunct="1">
              <a:lnSpc>
                <a:spcPct val="90000"/>
              </a:lnSpc>
              <a:buClr>
                <a:srgbClr val="D9D400"/>
              </a:buClr>
              <a:buFontTx/>
              <a:buBlip>
                <a:blip r:embed="rId3"/>
              </a:buBlip>
            </a:pPr>
            <a:r>
              <a:rPr lang="uk-UA" sz="2800" smtClean="0"/>
              <a:t>виробництво знарядь з каменю, кості та крем'яних</a:t>
            </a:r>
          </a:p>
        </p:txBody>
      </p:sp>
      <p:pic>
        <p:nvPicPr>
          <p:cNvPr id="61442" name="Picture 3" descr="06041005e"/>
          <p:cNvPicPr>
            <a:picLocks noGrp="1" noChangeAspect="1" noChangeArrowheads="1"/>
          </p:cNvPicPr>
          <p:nvPr>
            <p:ph idx="4294967295"/>
          </p:nvPr>
        </p:nvPicPr>
        <p:blipFill>
          <a:blip r:embed="rId4"/>
          <a:srcRect/>
          <a:stretch>
            <a:fillRect/>
          </a:stretch>
        </p:blipFill>
        <p:spPr>
          <a:xfrm>
            <a:off x="12700" y="0"/>
            <a:ext cx="1622425" cy="6873875"/>
          </a:xfrm>
        </p:spPr>
      </p:pic>
      <p:sp>
        <p:nvSpPr>
          <p:cNvPr id="132100" name="Rectangle 4"/>
          <p:cNvSpPr>
            <a:spLocks noGrp="1" noChangeArrowheads="1"/>
          </p:cNvSpPr>
          <p:nvPr>
            <p:ph type="title"/>
          </p:nvPr>
        </p:nvSpPr>
        <p:spPr>
          <a:xfrm>
            <a:off x="1692275" y="274638"/>
            <a:ext cx="6994525" cy="1143000"/>
          </a:xfrm>
        </p:spPr>
        <p:txBody>
          <a:bodyPr/>
          <a:lstStyle/>
          <a:p>
            <a:pPr eaLnBrk="1" hangingPunct="1"/>
            <a:r>
              <a:rPr lang="uk-UA" sz="4000" smtClean="0"/>
              <a:t>Ремесла </a:t>
            </a:r>
            <a:endParaRPr lang="ru-RU" sz="4000" smtClean="0"/>
          </a:p>
        </p:txBody>
      </p:sp>
      <p:pic>
        <p:nvPicPr>
          <p:cNvPr id="132102" name="Picture 6" descr="t08-s">
            <a:hlinkClick r:id="rId5"/>
          </p:cNvPr>
          <p:cNvPicPr>
            <a:picLocks noChangeAspect="1" noChangeArrowheads="1"/>
          </p:cNvPicPr>
          <p:nvPr/>
        </p:nvPicPr>
        <p:blipFill>
          <a:blip r:embed="rId6"/>
          <a:srcRect/>
          <a:stretch>
            <a:fillRect/>
          </a:stretch>
        </p:blipFill>
        <p:spPr bwMode="auto">
          <a:xfrm>
            <a:off x="1835150" y="3213100"/>
            <a:ext cx="1697038" cy="2232025"/>
          </a:xfrm>
          <a:prstGeom prst="rect">
            <a:avLst/>
          </a:prstGeom>
          <a:noFill/>
          <a:ln w="9525">
            <a:noFill/>
            <a:miter lim="800000"/>
            <a:headEnd/>
            <a:tailEnd/>
          </a:ln>
          <a:effectLst>
            <a:outerShdw dist="107763" dir="2700000" algn="ctr" rotWithShape="0">
              <a:srgbClr val="808080">
                <a:alpha val="50000"/>
              </a:srgbClr>
            </a:outerShdw>
          </a:effectLst>
        </p:spPr>
      </p:pic>
      <p:pic>
        <p:nvPicPr>
          <p:cNvPr id="132103" name="Picture 7" descr="t02"/>
          <p:cNvPicPr>
            <a:picLocks noChangeAspect="1" noChangeArrowheads="1"/>
          </p:cNvPicPr>
          <p:nvPr/>
        </p:nvPicPr>
        <p:blipFill>
          <a:blip r:embed="rId7"/>
          <a:srcRect/>
          <a:stretch>
            <a:fillRect/>
          </a:stretch>
        </p:blipFill>
        <p:spPr bwMode="auto">
          <a:xfrm>
            <a:off x="3779838" y="3213100"/>
            <a:ext cx="1785937" cy="2232025"/>
          </a:xfrm>
          <a:prstGeom prst="rect">
            <a:avLst/>
          </a:prstGeom>
          <a:noFill/>
          <a:ln w="9525">
            <a:noFill/>
            <a:miter lim="800000"/>
            <a:headEnd/>
            <a:tailEnd/>
          </a:ln>
          <a:effectLst>
            <a:outerShdw dist="107763" dir="2700000" algn="ctr" rotWithShape="0">
              <a:srgbClr val="808080">
                <a:alpha val="50000"/>
              </a:srgbClr>
            </a:outerShdw>
          </a:effectLst>
        </p:spPr>
      </p:pic>
      <p:sp>
        <p:nvSpPr>
          <p:cNvPr id="132104" name="Rectangle 8"/>
          <p:cNvSpPr>
            <a:spLocks noChangeArrowheads="1"/>
          </p:cNvSpPr>
          <p:nvPr/>
        </p:nvSpPr>
        <p:spPr bwMode="auto">
          <a:xfrm>
            <a:off x="1692275" y="5634038"/>
            <a:ext cx="6994525" cy="1223962"/>
          </a:xfrm>
          <a:prstGeom prst="rect">
            <a:avLst/>
          </a:prstGeom>
          <a:noFill/>
          <a:ln w="9525">
            <a:noFill/>
            <a:miter lim="800000"/>
            <a:headEnd/>
            <a:tailEnd/>
          </a:ln>
        </p:spPr>
        <p:txBody>
          <a:bodyPr/>
          <a:lstStyle/>
          <a:p>
            <a:pPr marL="361950" indent="-361950">
              <a:spcBef>
                <a:spcPct val="20000"/>
              </a:spcBef>
              <a:buClr>
                <a:srgbClr val="D9D400"/>
              </a:buClr>
              <a:buFont typeface="Arial" charset="0"/>
              <a:buBlip>
                <a:blip r:embed="rId3"/>
              </a:buBlip>
            </a:pPr>
            <a:r>
              <a:rPr lang="uk-UA" sz="3200"/>
              <a:t>обробка металів </a:t>
            </a:r>
          </a:p>
          <a:p>
            <a:pPr marL="361950" indent="-361950">
              <a:spcBef>
                <a:spcPct val="20000"/>
              </a:spcBef>
              <a:buClr>
                <a:srgbClr val="D9D400"/>
              </a:buClr>
              <a:buFont typeface="Arial" charset="0"/>
              <a:buBlip>
                <a:blip r:embed="rId3"/>
              </a:buBlip>
            </a:pPr>
            <a:r>
              <a:rPr lang="uk-UA" sz="3200"/>
              <a:t>прядіння й ткацтво</a:t>
            </a:r>
          </a:p>
        </p:txBody>
      </p:sp>
      <p:pic>
        <p:nvPicPr>
          <p:cNvPr id="132105" name="Picture 9" descr="t07"/>
          <p:cNvPicPr>
            <a:picLocks noChangeAspect="1" noChangeArrowheads="1"/>
          </p:cNvPicPr>
          <p:nvPr/>
        </p:nvPicPr>
        <p:blipFill>
          <a:blip r:embed="rId8"/>
          <a:srcRect/>
          <a:stretch>
            <a:fillRect/>
          </a:stretch>
        </p:blipFill>
        <p:spPr bwMode="auto">
          <a:xfrm>
            <a:off x="5795963" y="3213100"/>
            <a:ext cx="1227137" cy="2232025"/>
          </a:xfrm>
          <a:prstGeom prst="rect">
            <a:avLst/>
          </a:prstGeom>
          <a:noFill/>
          <a:ln w="9525">
            <a:noFill/>
            <a:miter lim="800000"/>
            <a:headEnd/>
            <a:tailEnd/>
          </a:ln>
          <a:effectLst>
            <a:outerShdw dist="107763" dir="2700000" algn="ctr" rotWithShape="0">
              <a:srgbClr val="808080">
                <a:alpha val="50000"/>
              </a:srgbClr>
            </a:outerShdw>
          </a:effectLst>
        </p:spPr>
      </p:pic>
      <p:pic>
        <p:nvPicPr>
          <p:cNvPr id="132106" name="Picture 10" descr="t06"/>
          <p:cNvPicPr>
            <a:picLocks noChangeAspect="1" noChangeArrowheads="1"/>
          </p:cNvPicPr>
          <p:nvPr/>
        </p:nvPicPr>
        <p:blipFill>
          <a:blip r:embed="rId9"/>
          <a:srcRect/>
          <a:stretch>
            <a:fillRect/>
          </a:stretch>
        </p:blipFill>
        <p:spPr bwMode="auto">
          <a:xfrm>
            <a:off x="7235825" y="3213100"/>
            <a:ext cx="1495425" cy="2232025"/>
          </a:xfrm>
          <a:prstGeom prst="rect">
            <a:avLst/>
          </a:prstGeom>
          <a:noFill/>
          <a:ln w="9525">
            <a:noFill/>
            <a:miter lim="800000"/>
            <a:headEnd/>
            <a:tailEnd/>
          </a:ln>
          <a:effectLst>
            <a:outerShdw dist="107763" dir="2700000" algn="ctr" rotWithShape="0">
              <a:srgbClr val="80808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2100"/>
                                        </p:tgtEl>
                                        <p:attrNameLst>
                                          <p:attrName>style.visibility</p:attrName>
                                        </p:attrNameLst>
                                      </p:cBhvr>
                                      <p:to>
                                        <p:strVal val="visible"/>
                                      </p:to>
                                    </p:set>
                                    <p:anim calcmode="lin" valueType="num">
                                      <p:cBhvr>
                                        <p:cTn id="7" dur="500" fill="hold"/>
                                        <p:tgtEl>
                                          <p:spTgt spid="132100"/>
                                        </p:tgtEl>
                                        <p:attrNameLst>
                                          <p:attrName>ppt_w</p:attrName>
                                        </p:attrNameLst>
                                      </p:cBhvr>
                                      <p:tavLst>
                                        <p:tav tm="0">
                                          <p:val>
                                            <p:fltVal val="0"/>
                                          </p:val>
                                        </p:tav>
                                        <p:tav tm="100000">
                                          <p:val>
                                            <p:strVal val="#ppt_w"/>
                                          </p:val>
                                        </p:tav>
                                      </p:tavLst>
                                    </p:anim>
                                    <p:anim calcmode="lin" valueType="num">
                                      <p:cBhvr>
                                        <p:cTn id="8" dur="500" fill="hold"/>
                                        <p:tgtEl>
                                          <p:spTgt spid="13210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32098">
                                            <p:txEl>
                                              <p:pRg st="0" end="0"/>
                                            </p:txEl>
                                          </p:spTgt>
                                        </p:tgtEl>
                                        <p:attrNameLst>
                                          <p:attrName>style.visibility</p:attrName>
                                        </p:attrNameLst>
                                      </p:cBhvr>
                                      <p:to>
                                        <p:strVal val="visible"/>
                                      </p:to>
                                    </p:set>
                                    <p:anim calcmode="lin" valueType="num">
                                      <p:cBhvr>
                                        <p:cTn id="12" dur="1000" fill="hold"/>
                                        <p:tgtEl>
                                          <p:spTgt spid="132098">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32098">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0"/>
                                  </p:stCondLst>
                                  <p:childTnLst>
                                    <p:set>
                                      <p:cBhvr>
                                        <p:cTn id="16" dur="1" fill="hold">
                                          <p:stCondLst>
                                            <p:cond delay="0"/>
                                          </p:stCondLst>
                                        </p:cTn>
                                        <p:tgtEl>
                                          <p:spTgt spid="132098">
                                            <p:txEl>
                                              <p:pRg st="1" end="1"/>
                                            </p:txEl>
                                          </p:spTgt>
                                        </p:tgtEl>
                                        <p:attrNameLst>
                                          <p:attrName>style.visibility</p:attrName>
                                        </p:attrNameLst>
                                      </p:cBhvr>
                                      <p:to>
                                        <p:strVal val="visible"/>
                                      </p:to>
                                    </p:set>
                                    <p:anim calcmode="lin" valueType="num">
                                      <p:cBhvr>
                                        <p:cTn id="17" dur="1000" fill="hold"/>
                                        <p:tgtEl>
                                          <p:spTgt spid="132098">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132098">
                                            <p:txEl>
                                              <p:pRg st="1" end="1"/>
                                            </p:txEl>
                                          </p:spTgt>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53" presetClass="entr" presetSubtype="0" fill="hold" nodeType="afterEffect">
                                  <p:stCondLst>
                                    <p:cond delay="0"/>
                                  </p:stCondLst>
                                  <p:childTnLst>
                                    <p:set>
                                      <p:cBhvr>
                                        <p:cTn id="21" dur="1" fill="hold">
                                          <p:stCondLst>
                                            <p:cond delay="0"/>
                                          </p:stCondLst>
                                        </p:cTn>
                                        <p:tgtEl>
                                          <p:spTgt spid="132102"/>
                                        </p:tgtEl>
                                        <p:attrNameLst>
                                          <p:attrName>style.visibility</p:attrName>
                                        </p:attrNameLst>
                                      </p:cBhvr>
                                      <p:to>
                                        <p:strVal val="visible"/>
                                      </p:to>
                                    </p:set>
                                    <p:anim calcmode="lin" valueType="num">
                                      <p:cBhvr>
                                        <p:cTn id="22" dur="500" fill="hold"/>
                                        <p:tgtEl>
                                          <p:spTgt spid="132102"/>
                                        </p:tgtEl>
                                        <p:attrNameLst>
                                          <p:attrName>ppt_w</p:attrName>
                                        </p:attrNameLst>
                                      </p:cBhvr>
                                      <p:tavLst>
                                        <p:tav tm="0">
                                          <p:val>
                                            <p:fltVal val="0"/>
                                          </p:val>
                                        </p:tav>
                                        <p:tav tm="100000">
                                          <p:val>
                                            <p:strVal val="#ppt_w"/>
                                          </p:val>
                                        </p:tav>
                                      </p:tavLst>
                                    </p:anim>
                                    <p:anim calcmode="lin" valueType="num">
                                      <p:cBhvr>
                                        <p:cTn id="23" dur="500" fill="hold"/>
                                        <p:tgtEl>
                                          <p:spTgt spid="132102"/>
                                        </p:tgtEl>
                                        <p:attrNameLst>
                                          <p:attrName>ppt_h</p:attrName>
                                        </p:attrNameLst>
                                      </p:cBhvr>
                                      <p:tavLst>
                                        <p:tav tm="0">
                                          <p:val>
                                            <p:fltVal val="0"/>
                                          </p:val>
                                        </p:tav>
                                        <p:tav tm="100000">
                                          <p:val>
                                            <p:strVal val="#ppt_h"/>
                                          </p:val>
                                        </p:tav>
                                      </p:tavLst>
                                    </p:anim>
                                    <p:animEffect transition="in" filter="fade">
                                      <p:cBhvr>
                                        <p:cTn id="24" dur="500"/>
                                        <p:tgtEl>
                                          <p:spTgt spid="132102"/>
                                        </p:tgtEl>
                                      </p:cBhvr>
                                    </p:animEffect>
                                  </p:childTnLst>
                                </p:cTn>
                              </p:par>
                            </p:childTnLst>
                          </p:cTn>
                        </p:par>
                        <p:par>
                          <p:cTn id="25" fill="hold">
                            <p:stCondLst>
                              <p:cond delay="3000"/>
                            </p:stCondLst>
                            <p:childTnLst>
                              <p:par>
                                <p:cTn id="26" presetID="53" presetClass="entr" presetSubtype="0" fill="hold" nodeType="afterEffect">
                                  <p:stCondLst>
                                    <p:cond delay="0"/>
                                  </p:stCondLst>
                                  <p:childTnLst>
                                    <p:set>
                                      <p:cBhvr>
                                        <p:cTn id="27" dur="1" fill="hold">
                                          <p:stCondLst>
                                            <p:cond delay="0"/>
                                          </p:stCondLst>
                                        </p:cTn>
                                        <p:tgtEl>
                                          <p:spTgt spid="132103"/>
                                        </p:tgtEl>
                                        <p:attrNameLst>
                                          <p:attrName>style.visibility</p:attrName>
                                        </p:attrNameLst>
                                      </p:cBhvr>
                                      <p:to>
                                        <p:strVal val="visible"/>
                                      </p:to>
                                    </p:set>
                                    <p:anim calcmode="lin" valueType="num">
                                      <p:cBhvr>
                                        <p:cTn id="28" dur="500" fill="hold"/>
                                        <p:tgtEl>
                                          <p:spTgt spid="132103"/>
                                        </p:tgtEl>
                                        <p:attrNameLst>
                                          <p:attrName>ppt_w</p:attrName>
                                        </p:attrNameLst>
                                      </p:cBhvr>
                                      <p:tavLst>
                                        <p:tav tm="0">
                                          <p:val>
                                            <p:fltVal val="0"/>
                                          </p:val>
                                        </p:tav>
                                        <p:tav tm="100000">
                                          <p:val>
                                            <p:strVal val="#ppt_w"/>
                                          </p:val>
                                        </p:tav>
                                      </p:tavLst>
                                    </p:anim>
                                    <p:anim calcmode="lin" valueType="num">
                                      <p:cBhvr>
                                        <p:cTn id="29" dur="500" fill="hold"/>
                                        <p:tgtEl>
                                          <p:spTgt spid="132103"/>
                                        </p:tgtEl>
                                        <p:attrNameLst>
                                          <p:attrName>ppt_h</p:attrName>
                                        </p:attrNameLst>
                                      </p:cBhvr>
                                      <p:tavLst>
                                        <p:tav tm="0">
                                          <p:val>
                                            <p:fltVal val="0"/>
                                          </p:val>
                                        </p:tav>
                                        <p:tav tm="100000">
                                          <p:val>
                                            <p:strVal val="#ppt_h"/>
                                          </p:val>
                                        </p:tav>
                                      </p:tavLst>
                                    </p:anim>
                                    <p:animEffect transition="in" filter="fade">
                                      <p:cBhvr>
                                        <p:cTn id="30" dur="500"/>
                                        <p:tgtEl>
                                          <p:spTgt spid="132103"/>
                                        </p:tgtEl>
                                      </p:cBhvr>
                                    </p:animEffect>
                                  </p:childTnLst>
                                </p:cTn>
                              </p:par>
                            </p:childTnLst>
                          </p:cTn>
                        </p:par>
                        <p:par>
                          <p:cTn id="31" fill="hold">
                            <p:stCondLst>
                              <p:cond delay="3500"/>
                            </p:stCondLst>
                            <p:childTnLst>
                              <p:par>
                                <p:cTn id="32" presetID="53" presetClass="entr" presetSubtype="0" fill="hold" nodeType="afterEffect">
                                  <p:stCondLst>
                                    <p:cond delay="0"/>
                                  </p:stCondLst>
                                  <p:childTnLst>
                                    <p:set>
                                      <p:cBhvr>
                                        <p:cTn id="33" dur="1" fill="hold">
                                          <p:stCondLst>
                                            <p:cond delay="0"/>
                                          </p:stCondLst>
                                        </p:cTn>
                                        <p:tgtEl>
                                          <p:spTgt spid="132105"/>
                                        </p:tgtEl>
                                        <p:attrNameLst>
                                          <p:attrName>style.visibility</p:attrName>
                                        </p:attrNameLst>
                                      </p:cBhvr>
                                      <p:to>
                                        <p:strVal val="visible"/>
                                      </p:to>
                                    </p:set>
                                    <p:anim calcmode="lin" valueType="num">
                                      <p:cBhvr>
                                        <p:cTn id="34" dur="500" fill="hold"/>
                                        <p:tgtEl>
                                          <p:spTgt spid="132105"/>
                                        </p:tgtEl>
                                        <p:attrNameLst>
                                          <p:attrName>ppt_w</p:attrName>
                                        </p:attrNameLst>
                                      </p:cBhvr>
                                      <p:tavLst>
                                        <p:tav tm="0">
                                          <p:val>
                                            <p:fltVal val="0"/>
                                          </p:val>
                                        </p:tav>
                                        <p:tav tm="100000">
                                          <p:val>
                                            <p:strVal val="#ppt_w"/>
                                          </p:val>
                                        </p:tav>
                                      </p:tavLst>
                                    </p:anim>
                                    <p:anim calcmode="lin" valueType="num">
                                      <p:cBhvr>
                                        <p:cTn id="35" dur="500" fill="hold"/>
                                        <p:tgtEl>
                                          <p:spTgt spid="132105"/>
                                        </p:tgtEl>
                                        <p:attrNameLst>
                                          <p:attrName>ppt_h</p:attrName>
                                        </p:attrNameLst>
                                      </p:cBhvr>
                                      <p:tavLst>
                                        <p:tav tm="0">
                                          <p:val>
                                            <p:fltVal val="0"/>
                                          </p:val>
                                        </p:tav>
                                        <p:tav tm="100000">
                                          <p:val>
                                            <p:strVal val="#ppt_h"/>
                                          </p:val>
                                        </p:tav>
                                      </p:tavLst>
                                    </p:anim>
                                    <p:animEffect transition="in" filter="fade">
                                      <p:cBhvr>
                                        <p:cTn id="36" dur="500"/>
                                        <p:tgtEl>
                                          <p:spTgt spid="132105"/>
                                        </p:tgtEl>
                                      </p:cBhvr>
                                    </p:animEffect>
                                  </p:childTnLst>
                                </p:cTn>
                              </p:par>
                            </p:childTnLst>
                          </p:cTn>
                        </p:par>
                        <p:par>
                          <p:cTn id="37" fill="hold">
                            <p:stCondLst>
                              <p:cond delay="4000"/>
                            </p:stCondLst>
                            <p:childTnLst>
                              <p:par>
                                <p:cTn id="38" presetID="53" presetClass="entr" presetSubtype="0" fill="hold" nodeType="afterEffect">
                                  <p:stCondLst>
                                    <p:cond delay="0"/>
                                  </p:stCondLst>
                                  <p:childTnLst>
                                    <p:set>
                                      <p:cBhvr>
                                        <p:cTn id="39" dur="1" fill="hold">
                                          <p:stCondLst>
                                            <p:cond delay="0"/>
                                          </p:stCondLst>
                                        </p:cTn>
                                        <p:tgtEl>
                                          <p:spTgt spid="132106"/>
                                        </p:tgtEl>
                                        <p:attrNameLst>
                                          <p:attrName>style.visibility</p:attrName>
                                        </p:attrNameLst>
                                      </p:cBhvr>
                                      <p:to>
                                        <p:strVal val="visible"/>
                                      </p:to>
                                    </p:set>
                                    <p:anim calcmode="lin" valueType="num">
                                      <p:cBhvr>
                                        <p:cTn id="40" dur="500" fill="hold"/>
                                        <p:tgtEl>
                                          <p:spTgt spid="132106"/>
                                        </p:tgtEl>
                                        <p:attrNameLst>
                                          <p:attrName>ppt_w</p:attrName>
                                        </p:attrNameLst>
                                      </p:cBhvr>
                                      <p:tavLst>
                                        <p:tav tm="0">
                                          <p:val>
                                            <p:fltVal val="0"/>
                                          </p:val>
                                        </p:tav>
                                        <p:tav tm="100000">
                                          <p:val>
                                            <p:strVal val="#ppt_w"/>
                                          </p:val>
                                        </p:tav>
                                      </p:tavLst>
                                    </p:anim>
                                    <p:anim calcmode="lin" valueType="num">
                                      <p:cBhvr>
                                        <p:cTn id="41" dur="500" fill="hold"/>
                                        <p:tgtEl>
                                          <p:spTgt spid="132106"/>
                                        </p:tgtEl>
                                        <p:attrNameLst>
                                          <p:attrName>ppt_h</p:attrName>
                                        </p:attrNameLst>
                                      </p:cBhvr>
                                      <p:tavLst>
                                        <p:tav tm="0">
                                          <p:val>
                                            <p:fltVal val="0"/>
                                          </p:val>
                                        </p:tav>
                                        <p:tav tm="100000">
                                          <p:val>
                                            <p:strVal val="#ppt_h"/>
                                          </p:val>
                                        </p:tav>
                                      </p:tavLst>
                                    </p:anim>
                                    <p:animEffect transition="in" filter="fade">
                                      <p:cBhvr>
                                        <p:cTn id="42" dur="500"/>
                                        <p:tgtEl>
                                          <p:spTgt spid="132106"/>
                                        </p:tgtEl>
                                      </p:cBhvr>
                                    </p:animEffect>
                                  </p:childTnLst>
                                </p:cTn>
                              </p:par>
                            </p:childTnLst>
                          </p:cTn>
                        </p:par>
                        <p:par>
                          <p:cTn id="43" fill="hold">
                            <p:stCondLst>
                              <p:cond delay="4500"/>
                            </p:stCondLst>
                            <p:childTnLst>
                              <p:par>
                                <p:cTn id="44" presetID="3" presetClass="exit" presetSubtype="10" fill="hold" nodeType="afterEffect">
                                  <p:stCondLst>
                                    <p:cond delay="0"/>
                                  </p:stCondLst>
                                  <p:childTnLst>
                                    <p:animEffect transition="out" filter="blinds(horizontal)">
                                      <p:cBhvr>
                                        <p:cTn id="45" dur="500"/>
                                        <p:tgtEl>
                                          <p:spTgt spid="132102"/>
                                        </p:tgtEl>
                                      </p:cBhvr>
                                    </p:animEffect>
                                    <p:set>
                                      <p:cBhvr>
                                        <p:cTn id="46" dur="1" fill="hold">
                                          <p:stCondLst>
                                            <p:cond delay="499"/>
                                          </p:stCondLst>
                                        </p:cTn>
                                        <p:tgtEl>
                                          <p:spTgt spid="132102"/>
                                        </p:tgtEl>
                                        <p:attrNameLst>
                                          <p:attrName>style.visibility</p:attrName>
                                        </p:attrNameLst>
                                      </p:cBhvr>
                                      <p:to>
                                        <p:strVal val="hidden"/>
                                      </p:to>
                                    </p:set>
                                  </p:childTnLst>
                                </p:cTn>
                              </p:par>
                              <p:par>
                                <p:cTn id="47" presetID="3" presetClass="exit" presetSubtype="10" fill="hold" nodeType="withEffect">
                                  <p:stCondLst>
                                    <p:cond delay="0"/>
                                  </p:stCondLst>
                                  <p:childTnLst>
                                    <p:animEffect transition="out" filter="blinds(horizontal)">
                                      <p:cBhvr>
                                        <p:cTn id="48" dur="500"/>
                                        <p:tgtEl>
                                          <p:spTgt spid="132103"/>
                                        </p:tgtEl>
                                      </p:cBhvr>
                                    </p:animEffect>
                                    <p:set>
                                      <p:cBhvr>
                                        <p:cTn id="49" dur="1" fill="hold">
                                          <p:stCondLst>
                                            <p:cond delay="499"/>
                                          </p:stCondLst>
                                        </p:cTn>
                                        <p:tgtEl>
                                          <p:spTgt spid="132103"/>
                                        </p:tgtEl>
                                        <p:attrNameLst>
                                          <p:attrName>style.visibility</p:attrName>
                                        </p:attrNameLst>
                                      </p:cBhvr>
                                      <p:to>
                                        <p:strVal val="hidden"/>
                                      </p:to>
                                    </p:set>
                                  </p:childTnLst>
                                </p:cTn>
                              </p:par>
                              <p:par>
                                <p:cTn id="50" presetID="3" presetClass="exit" presetSubtype="10" fill="hold" nodeType="withEffect">
                                  <p:stCondLst>
                                    <p:cond delay="0"/>
                                  </p:stCondLst>
                                  <p:childTnLst>
                                    <p:animEffect transition="out" filter="blinds(horizontal)">
                                      <p:cBhvr>
                                        <p:cTn id="51" dur="500"/>
                                        <p:tgtEl>
                                          <p:spTgt spid="132105"/>
                                        </p:tgtEl>
                                      </p:cBhvr>
                                    </p:animEffect>
                                    <p:set>
                                      <p:cBhvr>
                                        <p:cTn id="52" dur="1" fill="hold">
                                          <p:stCondLst>
                                            <p:cond delay="499"/>
                                          </p:stCondLst>
                                        </p:cTn>
                                        <p:tgtEl>
                                          <p:spTgt spid="132105"/>
                                        </p:tgtEl>
                                        <p:attrNameLst>
                                          <p:attrName>style.visibility</p:attrName>
                                        </p:attrNameLst>
                                      </p:cBhvr>
                                      <p:to>
                                        <p:strVal val="hidden"/>
                                      </p:to>
                                    </p:set>
                                  </p:childTnLst>
                                </p:cTn>
                              </p:par>
                              <p:par>
                                <p:cTn id="53" presetID="3" presetClass="exit" presetSubtype="10" fill="hold" nodeType="withEffect">
                                  <p:stCondLst>
                                    <p:cond delay="0"/>
                                  </p:stCondLst>
                                  <p:childTnLst>
                                    <p:animEffect transition="out" filter="blinds(horizontal)">
                                      <p:cBhvr>
                                        <p:cTn id="54" dur="500"/>
                                        <p:tgtEl>
                                          <p:spTgt spid="132106"/>
                                        </p:tgtEl>
                                      </p:cBhvr>
                                    </p:animEffect>
                                    <p:set>
                                      <p:cBhvr>
                                        <p:cTn id="55" dur="1" fill="hold">
                                          <p:stCondLst>
                                            <p:cond delay="499"/>
                                          </p:stCondLst>
                                        </p:cTn>
                                        <p:tgtEl>
                                          <p:spTgt spid="132106"/>
                                        </p:tgtEl>
                                        <p:attrNameLst>
                                          <p:attrName>style.visibility</p:attrName>
                                        </p:attrNameLst>
                                      </p:cBhvr>
                                      <p:to>
                                        <p:strVal val="hidden"/>
                                      </p:to>
                                    </p:set>
                                  </p:childTnLst>
                                </p:cTn>
                              </p:par>
                            </p:childTnLst>
                          </p:cTn>
                        </p:par>
                        <p:par>
                          <p:cTn id="56" fill="hold">
                            <p:stCondLst>
                              <p:cond delay="5000"/>
                            </p:stCondLst>
                            <p:childTnLst>
                              <p:par>
                                <p:cTn id="57" presetID="23" presetClass="entr" presetSubtype="16" fill="hold" nodeType="afterEffect">
                                  <p:stCondLst>
                                    <p:cond delay="0"/>
                                  </p:stCondLst>
                                  <p:childTnLst>
                                    <p:set>
                                      <p:cBhvr>
                                        <p:cTn id="58" dur="1" fill="hold">
                                          <p:stCondLst>
                                            <p:cond delay="0"/>
                                          </p:stCondLst>
                                        </p:cTn>
                                        <p:tgtEl>
                                          <p:spTgt spid="132104">
                                            <p:txEl>
                                              <p:pRg st="0" end="0"/>
                                            </p:txEl>
                                          </p:spTgt>
                                        </p:tgtEl>
                                        <p:attrNameLst>
                                          <p:attrName>style.visibility</p:attrName>
                                        </p:attrNameLst>
                                      </p:cBhvr>
                                      <p:to>
                                        <p:strVal val="visible"/>
                                      </p:to>
                                    </p:set>
                                    <p:anim calcmode="lin" valueType="num">
                                      <p:cBhvr>
                                        <p:cTn id="59" dur="1000" fill="hold"/>
                                        <p:tgtEl>
                                          <p:spTgt spid="132104">
                                            <p:txEl>
                                              <p:pRg st="0" end="0"/>
                                            </p:txEl>
                                          </p:spTgt>
                                        </p:tgtEl>
                                        <p:attrNameLst>
                                          <p:attrName>ppt_w</p:attrName>
                                        </p:attrNameLst>
                                      </p:cBhvr>
                                      <p:tavLst>
                                        <p:tav tm="0">
                                          <p:val>
                                            <p:fltVal val="0"/>
                                          </p:val>
                                        </p:tav>
                                        <p:tav tm="100000">
                                          <p:val>
                                            <p:strVal val="#ppt_w"/>
                                          </p:val>
                                        </p:tav>
                                      </p:tavLst>
                                    </p:anim>
                                    <p:anim calcmode="lin" valueType="num">
                                      <p:cBhvr>
                                        <p:cTn id="60" dur="1000" fill="hold"/>
                                        <p:tgtEl>
                                          <p:spTgt spid="132104">
                                            <p:txEl>
                                              <p:pRg st="0" end="0"/>
                                            </p:txEl>
                                          </p:spTgt>
                                        </p:tgtEl>
                                        <p:attrNameLst>
                                          <p:attrName>ppt_h</p:attrName>
                                        </p:attrNameLst>
                                      </p:cBhvr>
                                      <p:tavLst>
                                        <p:tav tm="0">
                                          <p:val>
                                            <p:fltVal val="0"/>
                                          </p:val>
                                        </p:tav>
                                        <p:tav tm="100000">
                                          <p:val>
                                            <p:strVal val="#ppt_h"/>
                                          </p:val>
                                        </p:tav>
                                      </p:tavLst>
                                    </p:anim>
                                  </p:childTnLst>
                                </p:cTn>
                              </p:par>
                            </p:childTnLst>
                          </p:cTn>
                        </p:par>
                        <p:par>
                          <p:cTn id="61" fill="hold">
                            <p:stCondLst>
                              <p:cond delay="6000"/>
                            </p:stCondLst>
                            <p:childTnLst>
                              <p:par>
                                <p:cTn id="62" presetID="23" presetClass="entr" presetSubtype="16" fill="hold" nodeType="afterEffect">
                                  <p:stCondLst>
                                    <p:cond delay="0"/>
                                  </p:stCondLst>
                                  <p:childTnLst>
                                    <p:set>
                                      <p:cBhvr>
                                        <p:cTn id="63" dur="1" fill="hold">
                                          <p:stCondLst>
                                            <p:cond delay="0"/>
                                          </p:stCondLst>
                                        </p:cTn>
                                        <p:tgtEl>
                                          <p:spTgt spid="132104">
                                            <p:txEl>
                                              <p:pRg st="1" end="1"/>
                                            </p:txEl>
                                          </p:spTgt>
                                        </p:tgtEl>
                                        <p:attrNameLst>
                                          <p:attrName>style.visibility</p:attrName>
                                        </p:attrNameLst>
                                      </p:cBhvr>
                                      <p:to>
                                        <p:strVal val="visible"/>
                                      </p:to>
                                    </p:set>
                                    <p:anim calcmode="lin" valueType="num">
                                      <p:cBhvr>
                                        <p:cTn id="64" dur="1000" fill="hold"/>
                                        <p:tgtEl>
                                          <p:spTgt spid="132104">
                                            <p:txEl>
                                              <p:pRg st="1" end="1"/>
                                            </p:txEl>
                                          </p:spTgt>
                                        </p:tgtEl>
                                        <p:attrNameLst>
                                          <p:attrName>ppt_w</p:attrName>
                                        </p:attrNameLst>
                                      </p:cBhvr>
                                      <p:tavLst>
                                        <p:tav tm="0">
                                          <p:val>
                                            <p:fltVal val="0"/>
                                          </p:val>
                                        </p:tav>
                                        <p:tav tm="100000">
                                          <p:val>
                                            <p:strVal val="#ppt_w"/>
                                          </p:val>
                                        </p:tav>
                                      </p:tavLst>
                                    </p:anim>
                                    <p:anim calcmode="lin" valueType="num">
                                      <p:cBhvr>
                                        <p:cTn id="65" dur="1000" fill="hold"/>
                                        <p:tgtEl>
                                          <p:spTgt spid="13210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build="p"/>
      <p:bldP spid="13210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3103" name="Picture 47" descr="17 столовий"/>
          <p:cNvPicPr>
            <a:picLocks noChangeAspect="1" noChangeArrowheads="1"/>
          </p:cNvPicPr>
          <p:nvPr/>
        </p:nvPicPr>
        <p:blipFill>
          <a:blip r:embed="rId3">
            <a:lum bright="12000"/>
          </a:blip>
          <a:srcRect/>
          <a:stretch>
            <a:fillRect/>
          </a:stretch>
        </p:blipFill>
        <p:spPr bwMode="auto">
          <a:xfrm>
            <a:off x="1619250" y="0"/>
            <a:ext cx="2016125" cy="1703388"/>
          </a:xfrm>
          <a:prstGeom prst="rect">
            <a:avLst/>
          </a:prstGeom>
          <a:noFill/>
          <a:ln w="9525">
            <a:noFill/>
            <a:miter lim="800000"/>
            <a:headEnd/>
            <a:tailEnd/>
          </a:ln>
        </p:spPr>
      </p:pic>
      <p:sp>
        <p:nvSpPr>
          <p:cNvPr id="173060" name="Rectangle 4"/>
          <p:cNvSpPr>
            <a:spLocks noGrp="1" noChangeArrowheads="1"/>
          </p:cNvSpPr>
          <p:nvPr>
            <p:ph type="title"/>
          </p:nvPr>
        </p:nvSpPr>
        <p:spPr>
          <a:xfrm>
            <a:off x="3635375" y="274638"/>
            <a:ext cx="3673475" cy="1143000"/>
          </a:xfrm>
        </p:spPr>
        <p:txBody>
          <a:bodyPr/>
          <a:lstStyle/>
          <a:p>
            <a:pPr eaLnBrk="1" hangingPunct="1"/>
            <a:r>
              <a:rPr lang="uk-UA" sz="4000" smtClean="0"/>
              <a:t>Гончарство </a:t>
            </a:r>
            <a:endParaRPr lang="ru-RU" sz="4000" smtClean="0"/>
          </a:p>
        </p:txBody>
      </p:sp>
      <p:pic>
        <p:nvPicPr>
          <p:cNvPr id="3111" name="Picture 3" descr="06041005e"/>
          <p:cNvPicPr>
            <a:picLocks noGrp="1" noChangeAspect="1" noChangeArrowheads="1"/>
          </p:cNvPicPr>
          <p:nvPr>
            <p:ph idx="4294967295"/>
          </p:nvPr>
        </p:nvPicPr>
        <p:blipFill>
          <a:blip r:embed="rId4"/>
          <a:srcRect/>
          <a:stretch>
            <a:fillRect/>
          </a:stretch>
        </p:blipFill>
        <p:spPr>
          <a:xfrm>
            <a:off x="12700" y="0"/>
            <a:ext cx="1622425" cy="6873875"/>
          </a:xfrm>
        </p:spPr>
      </p:pic>
      <p:pic>
        <p:nvPicPr>
          <p:cNvPr id="173102" name="Picture 46" descr="07_1 антропоморф"/>
          <p:cNvPicPr>
            <a:picLocks noChangeAspect="1" noChangeArrowheads="1"/>
          </p:cNvPicPr>
          <p:nvPr/>
        </p:nvPicPr>
        <p:blipFill>
          <a:blip r:embed="rId5">
            <a:lum bright="30000"/>
          </a:blip>
          <a:srcRect/>
          <a:stretch>
            <a:fillRect/>
          </a:stretch>
        </p:blipFill>
        <p:spPr bwMode="auto">
          <a:xfrm>
            <a:off x="7969250" y="4076700"/>
            <a:ext cx="1174750" cy="2781300"/>
          </a:xfrm>
          <a:prstGeom prst="rect">
            <a:avLst/>
          </a:prstGeom>
          <a:noFill/>
          <a:ln w="9525">
            <a:noFill/>
            <a:miter lim="800000"/>
            <a:headEnd/>
            <a:tailEnd/>
          </a:ln>
        </p:spPr>
      </p:pic>
      <p:pic>
        <p:nvPicPr>
          <p:cNvPr id="173104" name="Picture 48" descr="36 столовий"/>
          <p:cNvPicPr>
            <a:picLocks noChangeAspect="1" noChangeArrowheads="1"/>
          </p:cNvPicPr>
          <p:nvPr/>
        </p:nvPicPr>
        <p:blipFill>
          <a:blip r:embed="rId6">
            <a:lum bright="24000"/>
          </a:blip>
          <a:srcRect/>
          <a:stretch>
            <a:fillRect/>
          </a:stretch>
        </p:blipFill>
        <p:spPr bwMode="auto">
          <a:xfrm>
            <a:off x="7380288" y="0"/>
            <a:ext cx="1763712" cy="1739900"/>
          </a:xfrm>
          <a:prstGeom prst="rect">
            <a:avLst/>
          </a:prstGeom>
          <a:noFill/>
          <a:ln w="9525">
            <a:noFill/>
            <a:miter lim="800000"/>
            <a:headEnd/>
            <a:tailEnd/>
          </a:ln>
        </p:spPr>
      </p:pic>
      <p:grpSp>
        <p:nvGrpSpPr>
          <p:cNvPr id="2" name="Organization Chart 50"/>
          <p:cNvGrpSpPr>
            <a:grpSpLocks/>
          </p:cNvGrpSpPr>
          <p:nvPr/>
        </p:nvGrpSpPr>
        <p:grpSpPr bwMode="auto">
          <a:xfrm>
            <a:off x="1763713" y="1773238"/>
            <a:ext cx="6911975" cy="4824412"/>
            <a:chOff x="1134" y="1270"/>
            <a:chExt cx="5020" cy="2016"/>
          </a:xfrm>
        </p:grpSpPr>
        <p:cxnSp>
          <p:nvCxnSpPr>
            <p:cNvPr id="3076" name="_s3076"/>
            <p:cNvCxnSpPr>
              <a:cxnSpLocks noChangeShapeType="1"/>
              <a:stCxn id="19" idx="4"/>
              <a:endCxn id="16" idx="3"/>
            </p:cNvCxnSpPr>
            <p:nvPr/>
          </p:nvCxnSpPr>
          <p:spPr bwMode="auto">
            <a:xfrm flipV="1">
              <a:off x="5402" y="1990"/>
              <a:ext cx="169" cy="1167"/>
            </a:xfrm>
            <a:prstGeom prst="bentConnector2">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3077" name="_s3077"/>
            <p:cNvCxnSpPr>
              <a:cxnSpLocks noChangeShapeType="1"/>
              <a:stCxn id="18" idx="4"/>
              <a:endCxn id="16" idx="3"/>
            </p:cNvCxnSpPr>
            <p:nvPr/>
          </p:nvCxnSpPr>
          <p:spPr bwMode="auto">
            <a:xfrm flipV="1">
              <a:off x="5402" y="1990"/>
              <a:ext cx="169" cy="736"/>
            </a:xfrm>
            <a:prstGeom prst="bentConnector2">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3078" name="_s3078"/>
            <p:cNvCxnSpPr>
              <a:cxnSpLocks noChangeShapeType="1"/>
              <a:stCxn id="17" idx="4"/>
              <a:endCxn id="16" idx="3"/>
            </p:cNvCxnSpPr>
            <p:nvPr/>
          </p:nvCxnSpPr>
          <p:spPr bwMode="auto">
            <a:xfrm flipV="1">
              <a:off x="5402" y="1990"/>
              <a:ext cx="169" cy="303"/>
            </a:xfrm>
            <a:prstGeom prst="bentConnector2">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3079" name="_s3079"/>
            <p:cNvCxnSpPr>
              <a:cxnSpLocks noChangeShapeType="1"/>
              <a:stCxn id="16" idx="0"/>
              <a:endCxn id="3" idx="3"/>
            </p:cNvCxnSpPr>
            <p:nvPr/>
          </p:nvCxnSpPr>
          <p:spPr bwMode="auto">
            <a:xfrm rot="5400000" flipH="1">
              <a:off x="4655" y="733"/>
              <a:ext cx="144" cy="1794"/>
            </a:xfrm>
            <a:prstGeom prst="bentConnector3">
              <a:avLst>
                <a:gd name="adj1" fmla="val 33644"/>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3080" name="_s3080"/>
            <p:cNvCxnSpPr>
              <a:cxnSpLocks noChangeShapeType="1"/>
              <a:stCxn id="15" idx="4"/>
              <a:endCxn id="6" idx="3"/>
            </p:cNvCxnSpPr>
            <p:nvPr/>
          </p:nvCxnSpPr>
          <p:spPr bwMode="auto">
            <a:xfrm flipV="1">
              <a:off x="4250" y="1990"/>
              <a:ext cx="169" cy="1167"/>
            </a:xfrm>
            <a:prstGeom prst="bentConnector2">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3081" name="_s3081"/>
            <p:cNvCxnSpPr>
              <a:cxnSpLocks noChangeShapeType="1"/>
              <a:stCxn id="14" idx="4"/>
              <a:endCxn id="6" idx="3"/>
            </p:cNvCxnSpPr>
            <p:nvPr/>
          </p:nvCxnSpPr>
          <p:spPr bwMode="auto">
            <a:xfrm flipV="1">
              <a:off x="4250" y="1990"/>
              <a:ext cx="169" cy="736"/>
            </a:xfrm>
            <a:prstGeom prst="bentConnector2">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3082" name="_s3082"/>
            <p:cNvCxnSpPr>
              <a:cxnSpLocks noChangeShapeType="1"/>
              <a:stCxn id="13" idx="4"/>
              <a:endCxn id="6" idx="3"/>
            </p:cNvCxnSpPr>
            <p:nvPr/>
          </p:nvCxnSpPr>
          <p:spPr bwMode="auto">
            <a:xfrm flipV="1">
              <a:off x="4250" y="1990"/>
              <a:ext cx="169" cy="303"/>
            </a:xfrm>
            <a:prstGeom prst="bentConnector2">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3083" name="_s3083"/>
            <p:cNvCxnSpPr>
              <a:cxnSpLocks noChangeShapeType="1"/>
              <a:stCxn id="12" idx="4"/>
              <a:endCxn id="5" idx="3"/>
            </p:cNvCxnSpPr>
            <p:nvPr/>
          </p:nvCxnSpPr>
          <p:spPr bwMode="auto">
            <a:xfrm flipV="1">
              <a:off x="3098" y="1990"/>
              <a:ext cx="170" cy="1167"/>
            </a:xfrm>
            <a:prstGeom prst="bentConnector2">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3084" name="_s3084"/>
            <p:cNvCxnSpPr>
              <a:cxnSpLocks noChangeShapeType="1"/>
              <a:stCxn id="11" idx="4"/>
              <a:endCxn id="5" idx="3"/>
            </p:cNvCxnSpPr>
            <p:nvPr/>
          </p:nvCxnSpPr>
          <p:spPr bwMode="auto">
            <a:xfrm flipV="1">
              <a:off x="3098" y="1990"/>
              <a:ext cx="170" cy="736"/>
            </a:xfrm>
            <a:prstGeom prst="bentConnector2">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3085" name="_s3085"/>
            <p:cNvCxnSpPr>
              <a:cxnSpLocks noChangeShapeType="1"/>
              <a:stCxn id="10" idx="4"/>
              <a:endCxn id="5" idx="3"/>
            </p:cNvCxnSpPr>
            <p:nvPr/>
          </p:nvCxnSpPr>
          <p:spPr bwMode="auto">
            <a:xfrm flipV="1">
              <a:off x="3098" y="1990"/>
              <a:ext cx="170" cy="303"/>
            </a:xfrm>
            <a:prstGeom prst="bentConnector2">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3086" name="_s3086"/>
            <p:cNvCxnSpPr>
              <a:cxnSpLocks noChangeShapeType="1"/>
              <a:stCxn id="9" idx="4"/>
              <a:endCxn id="4" idx="3"/>
            </p:cNvCxnSpPr>
            <p:nvPr/>
          </p:nvCxnSpPr>
          <p:spPr bwMode="auto">
            <a:xfrm flipV="1">
              <a:off x="1947" y="1990"/>
              <a:ext cx="169" cy="1167"/>
            </a:xfrm>
            <a:prstGeom prst="bentConnector2">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3087" name="_s3087"/>
            <p:cNvCxnSpPr>
              <a:cxnSpLocks noChangeShapeType="1"/>
              <a:stCxn id="8" idx="4"/>
              <a:endCxn id="4" idx="3"/>
            </p:cNvCxnSpPr>
            <p:nvPr/>
          </p:nvCxnSpPr>
          <p:spPr bwMode="auto">
            <a:xfrm flipV="1">
              <a:off x="1947" y="1990"/>
              <a:ext cx="169" cy="736"/>
            </a:xfrm>
            <a:prstGeom prst="bentConnector2">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3088" name="_s3088"/>
            <p:cNvCxnSpPr>
              <a:cxnSpLocks noChangeShapeType="1"/>
              <a:stCxn id="7" idx="4"/>
              <a:endCxn id="4" idx="3"/>
            </p:cNvCxnSpPr>
            <p:nvPr/>
          </p:nvCxnSpPr>
          <p:spPr bwMode="auto">
            <a:xfrm flipV="1">
              <a:off x="1947" y="1990"/>
              <a:ext cx="169" cy="303"/>
            </a:xfrm>
            <a:prstGeom prst="bentConnector2">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3089" name="_s3089"/>
            <p:cNvCxnSpPr>
              <a:cxnSpLocks noChangeShapeType="1"/>
              <a:stCxn id="6" idx="0"/>
              <a:endCxn id="3" idx="3"/>
            </p:cNvCxnSpPr>
            <p:nvPr/>
          </p:nvCxnSpPr>
          <p:spPr bwMode="auto">
            <a:xfrm rot="5400000" flipH="1">
              <a:off x="4079" y="1309"/>
              <a:ext cx="144" cy="641"/>
            </a:xfrm>
            <a:prstGeom prst="bentConnector3">
              <a:avLst>
                <a:gd name="adj1" fmla="val 33644"/>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3090" name="_s3090"/>
            <p:cNvCxnSpPr>
              <a:cxnSpLocks noChangeShapeType="1"/>
              <a:stCxn id="5" idx="0"/>
              <a:endCxn id="3" idx="3"/>
            </p:cNvCxnSpPr>
            <p:nvPr/>
          </p:nvCxnSpPr>
          <p:spPr bwMode="auto">
            <a:xfrm rot="16200000">
              <a:off x="3503" y="1375"/>
              <a:ext cx="144" cy="510"/>
            </a:xfrm>
            <a:prstGeom prst="bentConnector3">
              <a:avLst>
                <a:gd name="adj1" fmla="val 33644"/>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cxnSp>
          <p:nvCxnSpPr>
            <p:cNvPr id="3091" name="_s3091"/>
            <p:cNvCxnSpPr>
              <a:cxnSpLocks noChangeShapeType="1"/>
              <a:stCxn id="4" idx="0"/>
              <a:endCxn id="3" idx="3"/>
            </p:cNvCxnSpPr>
            <p:nvPr/>
          </p:nvCxnSpPr>
          <p:spPr bwMode="auto">
            <a:xfrm rot="16200000">
              <a:off x="2927" y="799"/>
              <a:ext cx="144" cy="1662"/>
            </a:xfrm>
            <a:prstGeom prst="bentConnector3">
              <a:avLst>
                <a:gd name="adj1" fmla="val 33644"/>
              </a:avLst>
            </a:prstGeom>
            <a:noFill/>
            <a:ln w="28575">
              <a:solidFill>
                <a:srgbClr val="808080"/>
              </a:solidFill>
              <a:miter lim="800000"/>
              <a:headEnd/>
              <a:tailEnd/>
            </a:ln>
            <a:extLst>
              <a:ext uri="{909E8E84-426E-40DD-AFC4-6F175D3DCCD1}">
                <a14:hiddenFill xmlns:a14="http://schemas.microsoft.com/office/drawing/2010/main">
                  <a:noFill/>
                </a14:hiddenFill>
              </a:ext>
            </a:extLst>
          </p:spPr>
        </p:cxnSp>
        <p:sp>
          <p:nvSpPr>
            <p:cNvPr id="3" name="_s3092"/>
            <p:cNvSpPr>
              <a:spLocks noChangeArrowheads="1"/>
            </p:cNvSpPr>
            <p:nvPr/>
          </p:nvSpPr>
          <p:spPr bwMode="auto">
            <a:xfrm>
              <a:off x="2119" y="1270"/>
              <a:ext cx="3475" cy="288"/>
            </a:xfrm>
            <a:prstGeom prst="cube">
              <a:avLst>
                <a:gd name="adj" fmla="val 10764"/>
              </a:avLst>
            </a:prstGeom>
            <a:gradFill rotWithShape="0">
              <a:gsLst>
                <a:gs pos="0">
                  <a:srgbClr val="BBE0E3">
                    <a:alpha val="39999"/>
                  </a:srgbClr>
                </a:gs>
                <a:gs pos="100000">
                  <a:srgbClr val="FFFFFF"/>
                </a:gs>
              </a:gsLst>
              <a:lin ang="5400000" scaled="1"/>
            </a:gradFill>
            <a:ln w="9525">
              <a:solidFill>
                <a:srgbClr val="BBE0E3"/>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smtClean="0">
                  <a:ln>
                    <a:noFill/>
                  </a:ln>
                  <a:solidFill>
                    <a:srgbClr val="000000"/>
                  </a:solidFill>
                  <a:effectLst/>
                  <a:latin typeface="Franklin Gothic Demi" pitchFamily="34" charset="0"/>
                </a:rPr>
                <a:t>Різновиди кераміки у трипільців</a:t>
              </a:r>
              <a:r>
                <a:rPr kumimoji="0" lang="uk-UA" sz="1800" b="0" i="0" u="none" strike="noStrike" cap="none" normalizeH="0" baseline="0" smtClean="0">
                  <a:ln>
                    <a:noFill/>
                  </a:ln>
                  <a:solidFill>
                    <a:srgbClr val="000000"/>
                  </a:solidFill>
                  <a:effectLst/>
                  <a:latin typeface="Arial" charset="0"/>
                </a:rPr>
                <a:t> </a:t>
              </a:r>
              <a:endParaRPr kumimoji="0" lang="ru-RU" sz="1800" b="0" i="0" u="none" strike="noStrike" cap="none" normalizeH="0" baseline="0" smtClean="0">
                <a:ln>
                  <a:noFill/>
                </a:ln>
                <a:solidFill>
                  <a:schemeClr val="tx1"/>
                </a:solidFill>
                <a:effectLst/>
                <a:latin typeface="Arial" charset="0"/>
              </a:endParaRPr>
            </a:p>
          </p:txBody>
        </p:sp>
        <p:sp>
          <p:nvSpPr>
            <p:cNvPr id="4" name="_s3093"/>
            <p:cNvSpPr>
              <a:spLocks noChangeArrowheads="1"/>
            </p:cNvSpPr>
            <p:nvPr/>
          </p:nvSpPr>
          <p:spPr bwMode="auto">
            <a:xfrm>
              <a:off x="1553" y="1702"/>
              <a:ext cx="1145" cy="275"/>
            </a:xfrm>
            <a:prstGeom prst="cube">
              <a:avLst>
                <a:gd name="adj" fmla="val 10764"/>
              </a:avLst>
            </a:prstGeom>
            <a:gradFill rotWithShape="0">
              <a:gsLst>
                <a:gs pos="0">
                  <a:srgbClr val="333399">
                    <a:alpha val="39999"/>
                  </a:srgbClr>
                </a:gs>
                <a:gs pos="100000">
                  <a:srgbClr val="FFFFFF"/>
                </a:gs>
              </a:gsLst>
              <a:lin ang="5400000" scaled="1"/>
            </a:gradFill>
            <a:ln w="9525">
              <a:solidFill>
                <a:srgbClr val="333399"/>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smtClean="0">
                  <a:ln>
                    <a:noFill/>
                  </a:ln>
                  <a:solidFill>
                    <a:srgbClr val="000000"/>
                  </a:solidFill>
                  <a:effectLst/>
                  <a:latin typeface="Arial" charset="0"/>
                </a:rPr>
                <a:t>Тарний </a:t>
              </a:r>
              <a:br>
                <a:rPr kumimoji="0" lang="uk-UA" sz="1400" b="1" i="0" u="none" strike="noStrike" cap="none" normalizeH="0" baseline="0" smtClean="0">
                  <a:ln>
                    <a:noFill/>
                  </a:ln>
                  <a:solidFill>
                    <a:srgbClr val="000000"/>
                  </a:solidFill>
                  <a:effectLst/>
                  <a:latin typeface="Arial" charset="0"/>
                </a:rPr>
              </a:br>
              <a:r>
                <a:rPr kumimoji="0" lang="uk-UA" sz="1400" b="1" i="0" u="none" strike="noStrike" cap="none" normalizeH="0" baseline="0" smtClean="0">
                  <a:ln>
                    <a:noFill/>
                  </a:ln>
                  <a:solidFill>
                    <a:srgbClr val="000000"/>
                  </a:solidFill>
                  <a:effectLst/>
                  <a:latin typeface="Arial" charset="0"/>
                </a:rPr>
                <a:t>посуд</a:t>
              </a:r>
              <a:endParaRPr kumimoji="0" lang="ru-RU" sz="1400" b="1" i="0" u="none" strike="noStrike" cap="none" normalizeH="0" baseline="0" smtClean="0">
                <a:ln>
                  <a:noFill/>
                </a:ln>
                <a:solidFill>
                  <a:schemeClr val="tx1"/>
                </a:solidFill>
                <a:effectLst/>
                <a:latin typeface="Arial" charset="0"/>
              </a:endParaRPr>
            </a:p>
          </p:txBody>
        </p:sp>
        <p:sp>
          <p:nvSpPr>
            <p:cNvPr id="5" name="_s3094"/>
            <p:cNvSpPr>
              <a:spLocks noChangeArrowheads="1"/>
            </p:cNvSpPr>
            <p:nvPr/>
          </p:nvSpPr>
          <p:spPr bwMode="auto">
            <a:xfrm>
              <a:off x="2705" y="1702"/>
              <a:ext cx="1145" cy="275"/>
            </a:xfrm>
            <a:prstGeom prst="cube">
              <a:avLst>
                <a:gd name="adj" fmla="val 10764"/>
              </a:avLst>
            </a:prstGeom>
            <a:gradFill rotWithShape="0">
              <a:gsLst>
                <a:gs pos="0">
                  <a:srgbClr val="333399">
                    <a:alpha val="39999"/>
                  </a:srgbClr>
                </a:gs>
                <a:gs pos="100000">
                  <a:srgbClr val="FFFFFF"/>
                </a:gs>
              </a:gsLst>
              <a:lin ang="5400000" scaled="1"/>
            </a:gradFill>
            <a:ln w="9525">
              <a:solidFill>
                <a:srgbClr val="333399"/>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smtClean="0">
                  <a:ln>
                    <a:noFill/>
                  </a:ln>
                  <a:solidFill>
                    <a:srgbClr val="000000"/>
                  </a:solidFill>
                  <a:effectLst/>
                  <a:latin typeface="Arial" charset="0"/>
                </a:rPr>
                <a:t>Кухонна </a:t>
              </a:r>
              <a:br>
                <a:rPr kumimoji="0" lang="uk-UA" sz="1400" b="1" i="0" u="none" strike="noStrike" cap="none" normalizeH="0" baseline="0" smtClean="0">
                  <a:ln>
                    <a:noFill/>
                  </a:ln>
                  <a:solidFill>
                    <a:srgbClr val="000000"/>
                  </a:solidFill>
                  <a:effectLst/>
                  <a:latin typeface="Arial" charset="0"/>
                </a:rPr>
              </a:br>
              <a:r>
                <a:rPr kumimoji="0" lang="uk-UA" sz="1400" b="1" i="0" u="none" strike="noStrike" cap="none" normalizeH="0" baseline="0" smtClean="0">
                  <a:ln>
                    <a:noFill/>
                  </a:ln>
                  <a:solidFill>
                    <a:srgbClr val="000000"/>
                  </a:solidFill>
                  <a:effectLst/>
                  <a:latin typeface="Arial" charset="0"/>
                </a:rPr>
                <a:t>кераміка</a:t>
              </a:r>
              <a:endParaRPr kumimoji="0" lang="ru-RU" sz="1400" b="1" i="0" u="none" strike="noStrike" cap="none" normalizeH="0" baseline="0" smtClean="0">
                <a:ln>
                  <a:noFill/>
                </a:ln>
                <a:solidFill>
                  <a:schemeClr val="tx1"/>
                </a:solidFill>
                <a:effectLst/>
                <a:latin typeface="Arial" charset="0"/>
              </a:endParaRPr>
            </a:p>
          </p:txBody>
        </p:sp>
        <p:sp>
          <p:nvSpPr>
            <p:cNvPr id="6" name="_s3095"/>
            <p:cNvSpPr>
              <a:spLocks noChangeArrowheads="1"/>
            </p:cNvSpPr>
            <p:nvPr/>
          </p:nvSpPr>
          <p:spPr bwMode="auto">
            <a:xfrm>
              <a:off x="3856" y="1702"/>
              <a:ext cx="1145" cy="275"/>
            </a:xfrm>
            <a:prstGeom prst="cube">
              <a:avLst>
                <a:gd name="adj" fmla="val 10764"/>
              </a:avLst>
            </a:prstGeom>
            <a:gradFill rotWithShape="0">
              <a:gsLst>
                <a:gs pos="0">
                  <a:srgbClr val="333399">
                    <a:alpha val="39999"/>
                  </a:srgbClr>
                </a:gs>
                <a:gs pos="100000">
                  <a:srgbClr val="FFFFFF"/>
                </a:gs>
              </a:gsLst>
              <a:lin ang="5400000" scaled="1"/>
            </a:gradFill>
            <a:ln w="9525">
              <a:solidFill>
                <a:srgbClr val="333399"/>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smtClean="0">
                  <a:ln>
                    <a:noFill/>
                  </a:ln>
                  <a:solidFill>
                    <a:srgbClr val="000000"/>
                  </a:solidFill>
                  <a:effectLst/>
                  <a:latin typeface="Arial" charset="0"/>
                </a:rPr>
                <a:t>Столовий</a:t>
              </a:r>
              <a:br>
                <a:rPr kumimoji="0" lang="uk-UA" sz="1400" b="1" i="0" u="none" strike="noStrike" cap="none" normalizeH="0" baseline="0" smtClean="0">
                  <a:ln>
                    <a:noFill/>
                  </a:ln>
                  <a:solidFill>
                    <a:srgbClr val="000000"/>
                  </a:solidFill>
                  <a:effectLst/>
                  <a:latin typeface="Arial" charset="0"/>
                </a:rPr>
              </a:br>
              <a:r>
                <a:rPr kumimoji="0" lang="uk-UA" sz="1400" b="1" i="0" u="none" strike="noStrike" cap="none" normalizeH="0" baseline="0" smtClean="0">
                  <a:ln>
                    <a:noFill/>
                  </a:ln>
                  <a:solidFill>
                    <a:srgbClr val="000000"/>
                  </a:solidFill>
                  <a:effectLst/>
                  <a:latin typeface="Arial" charset="0"/>
                </a:rPr>
                <a:t>посуд</a:t>
              </a:r>
              <a:r>
                <a:rPr kumimoji="0" lang="uk-UA" sz="1200" b="0" i="0" u="none" strike="noStrike" cap="none" normalizeH="0" baseline="0" smtClean="0">
                  <a:ln>
                    <a:noFill/>
                  </a:ln>
                  <a:solidFill>
                    <a:srgbClr val="000000"/>
                  </a:solidFill>
                  <a:effectLst/>
                  <a:latin typeface="Arial" charset="0"/>
                </a:rPr>
                <a:t> </a:t>
              </a:r>
              <a:endParaRPr kumimoji="0" lang="ru-RU" sz="1800" b="0" i="0" u="none" strike="noStrike" cap="none" normalizeH="0" baseline="0" smtClean="0">
                <a:ln>
                  <a:noFill/>
                </a:ln>
                <a:solidFill>
                  <a:schemeClr val="tx1"/>
                </a:solidFill>
                <a:effectLst/>
                <a:latin typeface="Arial" charset="0"/>
              </a:endParaRPr>
            </a:p>
          </p:txBody>
        </p:sp>
        <p:sp>
          <p:nvSpPr>
            <p:cNvPr id="7" name="_s3096"/>
            <p:cNvSpPr>
              <a:spLocks noChangeArrowheads="1"/>
            </p:cNvSpPr>
            <p:nvPr/>
          </p:nvSpPr>
          <p:spPr bwMode="auto">
            <a:xfrm>
              <a:off x="1134" y="2134"/>
              <a:ext cx="864" cy="288"/>
            </a:xfrm>
            <a:prstGeom prst="cube">
              <a:avLst>
                <a:gd name="adj" fmla="val 10764"/>
              </a:avLst>
            </a:prstGeom>
            <a:gradFill rotWithShape="0">
              <a:gsLst>
                <a:gs pos="0">
                  <a:srgbClr val="009999">
                    <a:alpha val="39999"/>
                  </a:srgbClr>
                </a:gs>
                <a:gs pos="100000">
                  <a:srgbClr val="FFFFFF"/>
                </a:gs>
              </a:gsLst>
              <a:lin ang="5400000" scaled="1"/>
            </a:gradFill>
            <a:ln w="9525">
              <a:solidFill>
                <a:srgbClr val="009999"/>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Arial" charset="0"/>
                </a:rPr>
                <a:t>для збереження </a:t>
              </a:r>
              <a:br>
                <a:rPr kumimoji="0" lang="uk-UA" sz="1200" b="0" i="0" u="none" strike="noStrike" cap="none" normalizeH="0" baseline="0" smtClean="0">
                  <a:ln>
                    <a:noFill/>
                  </a:ln>
                  <a:solidFill>
                    <a:srgbClr val="000000"/>
                  </a:solidFill>
                  <a:effectLst/>
                  <a:latin typeface="Arial" charset="0"/>
                </a:rPr>
              </a:br>
              <a:r>
                <a:rPr kumimoji="0" lang="uk-UA" sz="1200" b="0" i="0" u="none" strike="noStrike" cap="none" normalizeH="0" baseline="0" smtClean="0">
                  <a:ln>
                    <a:noFill/>
                  </a:ln>
                  <a:solidFill>
                    <a:srgbClr val="000000"/>
                  </a:solidFill>
                  <a:effectLst/>
                  <a:latin typeface="Arial" charset="0"/>
                </a:rPr>
                <a:t>зерна</a:t>
              </a:r>
              <a:endParaRPr kumimoji="0" lang="ru-RU" sz="1800" b="0" i="0" u="none" strike="noStrike" cap="none" normalizeH="0" baseline="0" smtClean="0">
                <a:ln>
                  <a:noFill/>
                </a:ln>
                <a:solidFill>
                  <a:schemeClr val="tx1"/>
                </a:solidFill>
                <a:effectLst/>
                <a:latin typeface="Arial" charset="0"/>
              </a:endParaRPr>
            </a:p>
          </p:txBody>
        </p:sp>
        <p:sp>
          <p:nvSpPr>
            <p:cNvPr id="8" name="_s3097"/>
            <p:cNvSpPr>
              <a:spLocks noChangeArrowheads="1"/>
            </p:cNvSpPr>
            <p:nvPr/>
          </p:nvSpPr>
          <p:spPr bwMode="auto">
            <a:xfrm>
              <a:off x="1134" y="2566"/>
              <a:ext cx="864" cy="288"/>
            </a:xfrm>
            <a:prstGeom prst="cube">
              <a:avLst>
                <a:gd name="adj" fmla="val 10764"/>
              </a:avLst>
            </a:prstGeom>
            <a:gradFill rotWithShape="0">
              <a:gsLst>
                <a:gs pos="0">
                  <a:srgbClr val="009999">
                    <a:alpha val="39999"/>
                  </a:srgbClr>
                </a:gs>
                <a:gs pos="100000">
                  <a:srgbClr val="FFFFFF"/>
                </a:gs>
              </a:gsLst>
              <a:lin ang="5400000" scaled="1"/>
            </a:gradFill>
            <a:ln w="9525">
              <a:solidFill>
                <a:srgbClr val="009999"/>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200" b="0" i="0" u="none" strike="noStrike" cap="none" normalizeH="0" baseline="0" smtClean="0">
                <a:ln>
                  <a:noFill/>
                </a:ln>
                <a:solidFill>
                  <a:srgbClr val="000000"/>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Arial" charset="0"/>
                </a:rPr>
                <a:t>великі</a:t>
              </a:r>
              <a:br>
                <a:rPr kumimoji="0" lang="uk-UA" sz="1200" b="0" i="0" u="none" strike="noStrike" cap="none" normalizeH="0" baseline="0" smtClean="0">
                  <a:ln>
                    <a:noFill/>
                  </a:ln>
                  <a:solidFill>
                    <a:srgbClr val="000000"/>
                  </a:solidFill>
                  <a:effectLst/>
                  <a:latin typeface="Arial" charset="0"/>
                </a:rPr>
              </a:br>
              <a:r>
                <a:rPr kumimoji="0" lang="uk-UA" sz="1200" b="0" i="0" u="none" strike="noStrike" cap="none" normalizeH="0" baseline="0" smtClean="0">
                  <a:ln>
                    <a:noFill/>
                  </a:ln>
                  <a:solidFill>
                    <a:srgbClr val="000000"/>
                  </a:solidFill>
                  <a:effectLst/>
                  <a:latin typeface="Arial" charset="0"/>
                </a:rPr>
                <a:t>(0,8 – 1 м.), </a:t>
              </a:r>
              <a:br>
                <a:rPr kumimoji="0" lang="uk-UA" sz="1200" b="0" i="0" u="none" strike="noStrike" cap="none" normalizeH="0" baseline="0" smtClean="0">
                  <a:ln>
                    <a:noFill/>
                  </a:ln>
                  <a:solidFill>
                    <a:srgbClr val="000000"/>
                  </a:solidFill>
                  <a:effectLst/>
                  <a:latin typeface="Arial" charset="0"/>
                </a:rPr>
              </a:br>
              <a:r>
                <a:rPr kumimoji="0" lang="uk-UA" sz="1200" b="0" i="0" u="none" strike="noStrike" cap="none" normalizeH="0" baseline="0" smtClean="0">
                  <a:ln>
                    <a:noFill/>
                  </a:ln>
                  <a:solidFill>
                    <a:srgbClr val="000000"/>
                  </a:solidFill>
                  <a:effectLst/>
                  <a:latin typeface="Arial" charset="0"/>
                </a:rPr>
                <a:t>товстостінні</a:t>
              </a:r>
              <a:endParaRPr kumimoji="0" lang="ru-RU" sz="1200" b="0" i="0" u="none" strike="noStrike" cap="none" normalizeH="0" baseline="0" smtClean="0">
                <a:ln>
                  <a:noFill/>
                </a:ln>
                <a:solidFill>
                  <a:srgbClr val="000000"/>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9" name="_s3098"/>
            <p:cNvSpPr>
              <a:spLocks noChangeArrowheads="1"/>
            </p:cNvSpPr>
            <p:nvPr/>
          </p:nvSpPr>
          <p:spPr bwMode="auto">
            <a:xfrm>
              <a:off x="1134" y="2998"/>
              <a:ext cx="864" cy="288"/>
            </a:xfrm>
            <a:prstGeom prst="cube">
              <a:avLst>
                <a:gd name="adj" fmla="val 10764"/>
              </a:avLst>
            </a:prstGeom>
            <a:gradFill rotWithShape="0">
              <a:gsLst>
                <a:gs pos="0">
                  <a:srgbClr val="009999">
                    <a:alpha val="39999"/>
                  </a:srgbClr>
                </a:gs>
                <a:gs pos="100000">
                  <a:srgbClr val="FFFFFF"/>
                </a:gs>
              </a:gsLst>
              <a:lin ang="5400000" scaled="1"/>
            </a:gradFill>
            <a:ln w="9525">
              <a:solidFill>
                <a:srgbClr val="009999"/>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Arial" charset="0"/>
                </a:rPr>
                <a:t>грушоподібної або кульоподібної </a:t>
              </a:r>
              <a:br>
                <a:rPr kumimoji="0" lang="uk-UA" sz="1200" b="0" i="0" u="none" strike="noStrike" cap="none" normalizeH="0" baseline="0" smtClean="0">
                  <a:ln>
                    <a:noFill/>
                  </a:ln>
                  <a:solidFill>
                    <a:srgbClr val="000000"/>
                  </a:solidFill>
                  <a:effectLst/>
                  <a:latin typeface="Arial" charset="0"/>
                </a:rPr>
              </a:br>
              <a:r>
                <a:rPr kumimoji="0" lang="uk-UA" sz="1200" b="0" i="0" u="none" strike="noStrike" cap="none" normalizeH="0" baseline="0" smtClean="0">
                  <a:ln>
                    <a:noFill/>
                  </a:ln>
                  <a:solidFill>
                    <a:srgbClr val="000000"/>
                  </a:solidFill>
                  <a:effectLst/>
                  <a:latin typeface="Arial" charset="0"/>
                </a:rPr>
                <a:t>форми</a:t>
              </a:r>
              <a:endParaRPr kumimoji="0" lang="ru-RU" sz="1800" b="0" i="0" u="none" strike="noStrike" cap="none" normalizeH="0" baseline="0" smtClean="0">
                <a:ln>
                  <a:noFill/>
                </a:ln>
                <a:solidFill>
                  <a:schemeClr val="tx1"/>
                </a:solidFill>
                <a:effectLst/>
                <a:latin typeface="Arial" charset="0"/>
              </a:endParaRPr>
            </a:p>
          </p:txBody>
        </p:sp>
        <p:sp>
          <p:nvSpPr>
            <p:cNvPr id="10" name="_s3099"/>
            <p:cNvSpPr>
              <a:spLocks noChangeArrowheads="1"/>
            </p:cNvSpPr>
            <p:nvPr/>
          </p:nvSpPr>
          <p:spPr bwMode="auto">
            <a:xfrm>
              <a:off x="2286" y="2134"/>
              <a:ext cx="864" cy="288"/>
            </a:xfrm>
            <a:prstGeom prst="cube">
              <a:avLst>
                <a:gd name="adj" fmla="val 10764"/>
              </a:avLst>
            </a:prstGeom>
            <a:gradFill rotWithShape="0">
              <a:gsLst>
                <a:gs pos="0">
                  <a:srgbClr val="009999">
                    <a:alpha val="39999"/>
                  </a:srgbClr>
                </a:gs>
                <a:gs pos="100000">
                  <a:srgbClr val="FFFFFF"/>
                </a:gs>
              </a:gsLst>
              <a:lin ang="5400000" scaled="1"/>
            </a:gradFill>
            <a:ln w="9525">
              <a:solidFill>
                <a:srgbClr val="009999"/>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Arial" charset="0"/>
                </a:rPr>
                <a:t>горщики і миски різного профілю</a:t>
              </a:r>
              <a:endParaRPr kumimoji="0" lang="ru-RU" sz="1800" b="0" i="0" u="none" strike="noStrike" cap="none" normalizeH="0" baseline="0" smtClean="0">
                <a:ln>
                  <a:noFill/>
                </a:ln>
                <a:solidFill>
                  <a:schemeClr val="tx1"/>
                </a:solidFill>
                <a:effectLst/>
                <a:latin typeface="Arial" charset="0"/>
              </a:endParaRPr>
            </a:p>
          </p:txBody>
        </p:sp>
        <p:sp>
          <p:nvSpPr>
            <p:cNvPr id="11" name="_s3100"/>
            <p:cNvSpPr>
              <a:spLocks noChangeArrowheads="1"/>
            </p:cNvSpPr>
            <p:nvPr/>
          </p:nvSpPr>
          <p:spPr bwMode="auto">
            <a:xfrm>
              <a:off x="2286" y="2566"/>
              <a:ext cx="864" cy="288"/>
            </a:xfrm>
            <a:prstGeom prst="cube">
              <a:avLst>
                <a:gd name="adj" fmla="val 10764"/>
              </a:avLst>
            </a:prstGeom>
            <a:gradFill rotWithShape="0">
              <a:gsLst>
                <a:gs pos="0">
                  <a:srgbClr val="009999">
                    <a:alpha val="39999"/>
                  </a:srgbClr>
                </a:gs>
                <a:gs pos="100000">
                  <a:srgbClr val="FFFFFF"/>
                </a:gs>
              </a:gsLst>
              <a:lin ang="5400000" scaled="1"/>
            </a:gradFill>
            <a:ln w="9525">
              <a:solidFill>
                <a:srgbClr val="009999"/>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Arial" charset="0"/>
                </a:rPr>
                <a:t>чаші, глечики, </a:t>
              </a:r>
              <a:br>
                <a:rPr kumimoji="0" lang="uk-UA" sz="1200" b="0" i="0" u="none" strike="noStrike" cap="none" normalizeH="0" baseline="0" smtClean="0">
                  <a:ln>
                    <a:noFill/>
                  </a:ln>
                  <a:solidFill>
                    <a:srgbClr val="000000"/>
                  </a:solidFill>
                  <a:effectLst/>
                  <a:latin typeface="Arial" charset="0"/>
                </a:rPr>
              </a:br>
              <a:r>
                <a:rPr kumimoji="0" lang="uk-UA" sz="1200" b="0" i="0" u="none" strike="noStrike" cap="none" normalizeH="0" baseline="0" smtClean="0">
                  <a:ln>
                    <a:noFill/>
                  </a:ln>
                  <a:solidFill>
                    <a:srgbClr val="000000"/>
                  </a:solidFill>
                  <a:effectLst/>
                  <a:latin typeface="Arial" charset="0"/>
                </a:rPr>
                <a:t>вази</a:t>
              </a:r>
              <a:endParaRPr kumimoji="0" lang="ru-RU" sz="1800" b="0" i="0" u="none" strike="noStrike" cap="none" normalizeH="0" baseline="0" smtClean="0">
                <a:ln>
                  <a:noFill/>
                </a:ln>
                <a:solidFill>
                  <a:schemeClr val="tx1"/>
                </a:solidFill>
                <a:effectLst/>
                <a:latin typeface="Arial" charset="0"/>
              </a:endParaRPr>
            </a:p>
          </p:txBody>
        </p:sp>
        <p:sp>
          <p:nvSpPr>
            <p:cNvPr id="12" name="_s3101"/>
            <p:cNvSpPr>
              <a:spLocks noChangeArrowheads="1"/>
            </p:cNvSpPr>
            <p:nvPr/>
          </p:nvSpPr>
          <p:spPr bwMode="auto">
            <a:xfrm>
              <a:off x="2287" y="2998"/>
              <a:ext cx="863" cy="288"/>
            </a:xfrm>
            <a:prstGeom prst="cube">
              <a:avLst>
                <a:gd name="adj" fmla="val 10764"/>
              </a:avLst>
            </a:prstGeom>
            <a:gradFill rotWithShape="0">
              <a:gsLst>
                <a:gs pos="0">
                  <a:srgbClr val="009999">
                    <a:alpha val="39999"/>
                  </a:srgbClr>
                </a:gs>
                <a:gs pos="100000">
                  <a:srgbClr val="FFFFFF"/>
                </a:gs>
              </a:gsLst>
              <a:lin ang="5400000" scaled="1"/>
            </a:gradFill>
            <a:ln w="9525">
              <a:solidFill>
                <a:srgbClr val="009999"/>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Arial" charset="0"/>
                </a:rPr>
                <a:t>“фруктовниці”, </a:t>
              </a:r>
              <a:br>
                <a:rPr kumimoji="0" lang="uk-UA" sz="1200" b="0" i="0" u="none" strike="noStrike" cap="none" normalizeH="0" baseline="0" smtClean="0">
                  <a:ln>
                    <a:noFill/>
                  </a:ln>
                  <a:solidFill>
                    <a:srgbClr val="000000"/>
                  </a:solidFill>
                  <a:effectLst/>
                  <a:latin typeface="Arial" charset="0"/>
                </a:rPr>
              </a:br>
              <a:r>
                <a:rPr kumimoji="0" lang="uk-UA" sz="1200" b="0" i="0" u="none" strike="noStrike" cap="none" normalizeH="0" baseline="0" smtClean="0">
                  <a:ln>
                    <a:noFill/>
                  </a:ln>
                  <a:solidFill>
                    <a:srgbClr val="000000"/>
                  </a:solidFill>
                  <a:effectLst/>
                  <a:latin typeface="Arial" charset="0"/>
                </a:rPr>
                <a:t>зерновики</a:t>
              </a:r>
              <a:endParaRPr kumimoji="0" lang="ru-RU" sz="1800" b="0" i="0" u="none" strike="noStrike" cap="none" normalizeH="0" baseline="0" smtClean="0">
                <a:ln>
                  <a:noFill/>
                </a:ln>
                <a:solidFill>
                  <a:schemeClr val="tx1"/>
                </a:solidFill>
                <a:effectLst/>
                <a:latin typeface="Arial" charset="0"/>
              </a:endParaRPr>
            </a:p>
          </p:txBody>
        </p:sp>
        <p:sp>
          <p:nvSpPr>
            <p:cNvPr id="13" name="_s3102"/>
            <p:cNvSpPr>
              <a:spLocks noChangeArrowheads="1"/>
            </p:cNvSpPr>
            <p:nvPr/>
          </p:nvSpPr>
          <p:spPr bwMode="auto">
            <a:xfrm>
              <a:off x="3438" y="2134"/>
              <a:ext cx="863" cy="288"/>
            </a:xfrm>
            <a:prstGeom prst="cube">
              <a:avLst>
                <a:gd name="adj" fmla="val 10764"/>
              </a:avLst>
            </a:prstGeom>
            <a:gradFill rotWithShape="0">
              <a:gsLst>
                <a:gs pos="0">
                  <a:srgbClr val="009999">
                    <a:alpha val="39999"/>
                  </a:srgbClr>
                </a:gs>
                <a:gs pos="100000">
                  <a:srgbClr val="FFFFFF"/>
                </a:gs>
              </a:gsLst>
              <a:lin ang="5400000" scaled="1"/>
            </a:gradFill>
            <a:ln w="9525">
              <a:solidFill>
                <a:srgbClr val="009999"/>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Arial" charset="0"/>
                </a:rPr>
                <a:t>миски,</a:t>
              </a:r>
              <a:br>
                <a:rPr kumimoji="0" lang="uk-UA" sz="1200" b="0" i="0" u="none" strike="noStrike" cap="none" normalizeH="0" baseline="0" smtClean="0">
                  <a:ln>
                    <a:noFill/>
                  </a:ln>
                  <a:solidFill>
                    <a:srgbClr val="000000"/>
                  </a:solidFill>
                  <a:effectLst/>
                  <a:latin typeface="Arial" charset="0"/>
                </a:rPr>
              </a:br>
              <a:r>
                <a:rPr kumimoji="0" lang="uk-UA" sz="1200" b="0" i="0" u="none" strike="noStrike" cap="none" normalizeH="0" baseline="0" smtClean="0">
                  <a:ln>
                    <a:noFill/>
                  </a:ln>
                  <a:solidFill>
                    <a:srgbClr val="000000"/>
                  </a:solidFill>
                  <a:effectLst/>
                  <a:latin typeface="Arial" charset="0"/>
                </a:rPr>
                <a:t>горщики, макітри</a:t>
              </a:r>
              <a:r>
                <a:rPr kumimoji="0" lang="ru-RU" sz="1200" b="0" i="0" u="none" strike="noStrike" cap="none" normalizeH="0" baseline="0" smtClean="0">
                  <a:ln>
                    <a:noFill/>
                  </a:ln>
                  <a:solidFill>
                    <a:srgbClr val="000000"/>
                  </a:solidFill>
                  <a:effectLst/>
                  <a:latin typeface="Arial" charset="0"/>
                </a:rPr>
                <a:t> </a:t>
              </a:r>
              <a:endParaRPr kumimoji="0" lang="ru-RU" sz="1800" b="0" i="0" u="none" strike="noStrike" cap="none" normalizeH="0" baseline="0" smtClean="0">
                <a:ln>
                  <a:noFill/>
                </a:ln>
                <a:solidFill>
                  <a:schemeClr val="tx1"/>
                </a:solidFill>
                <a:effectLst/>
                <a:latin typeface="Arial" charset="0"/>
              </a:endParaRPr>
            </a:p>
          </p:txBody>
        </p:sp>
        <p:sp>
          <p:nvSpPr>
            <p:cNvPr id="14" name="_s3103"/>
            <p:cNvSpPr>
              <a:spLocks noChangeArrowheads="1"/>
            </p:cNvSpPr>
            <p:nvPr/>
          </p:nvSpPr>
          <p:spPr bwMode="auto">
            <a:xfrm>
              <a:off x="3438" y="2566"/>
              <a:ext cx="863" cy="288"/>
            </a:xfrm>
            <a:prstGeom prst="cube">
              <a:avLst>
                <a:gd name="adj" fmla="val 10764"/>
              </a:avLst>
            </a:prstGeom>
            <a:gradFill rotWithShape="0">
              <a:gsLst>
                <a:gs pos="0">
                  <a:srgbClr val="009999">
                    <a:alpha val="39999"/>
                  </a:srgbClr>
                </a:gs>
                <a:gs pos="100000">
                  <a:srgbClr val="FFFFFF"/>
                </a:gs>
              </a:gsLst>
              <a:lin ang="5400000" scaled="1"/>
            </a:gradFill>
            <a:ln w="9525">
              <a:solidFill>
                <a:srgbClr val="009999"/>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Arial" charset="0"/>
                </a:rPr>
                <a:t>циліндричні кубки, молочні глечики</a:t>
              </a:r>
              <a:r>
                <a:rPr kumimoji="0" lang="ru-RU" sz="1200" b="0" i="0" u="none" strike="noStrike" cap="none" normalizeH="0" baseline="0" smtClean="0">
                  <a:ln>
                    <a:noFill/>
                  </a:ln>
                  <a:solidFill>
                    <a:srgbClr val="000000"/>
                  </a:solidFill>
                  <a:effectLst/>
                  <a:latin typeface="Arial" charset="0"/>
                </a:rPr>
                <a:t> </a:t>
              </a:r>
              <a:endParaRPr kumimoji="0" lang="ru-RU" sz="1800" b="0" i="0" u="none" strike="noStrike" cap="none" normalizeH="0" baseline="0" smtClean="0">
                <a:ln>
                  <a:noFill/>
                </a:ln>
                <a:solidFill>
                  <a:schemeClr val="tx1"/>
                </a:solidFill>
                <a:effectLst/>
                <a:latin typeface="Arial" charset="0"/>
              </a:endParaRPr>
            </a:p>
          </p:txBody>
        </p:sp>
        <p:sp>
          <p:nvSpPr>
            <p:cNvPr id="15" name="_s3104"/>
            <p:cNvSpPr>
              <a:spLocks noChangeArrowheads="1"/>
            </p:cNvSpPr>
            <p:nvPr/>
          </p:nvSpPr>
          <p:spPr bwMode="auto">
            <a:xfrm>
              <a:off x="3438" y="2998"/>
              <a:ext cx="863" cy="288"/>
            </a:xfrm>
            <a:prstGeom prst="cube">
              <a:avLst>
                <a:gd name="adj" fmla="val 10764"/>
              </a:avLst>
            </a:prstGeom>
            <a:gradFill rotWithShape="0">
              <a:gsLst>
                <a:gs pos="0">
                  <a:srgbClr val="009999">
                    <a:alpha val="39999"/>
                  </a:srgbClr>
                </a:gs>
                <a:gs pos="100000">
                  <a:srgbClr val="FFFFFF"/>
                </a:gs>
              </a:gsLst>
              <a:lin ang="5400000" scaled="1"/>
            </a:gradFill>
            <a:ln w="9525">
              <a:solidFill>
                <a:srgbClr val="009999"/>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Arial" charset="0"/>
                </a:rPr>
                <a:t>келихи</a:t>
              </a:r>
              <a:endParaRPr kumimoji="0" lang="ru-RU" sz="1800" b="0" i="0" u="none" strike="noStrike" cap="none" normalizeH="0" baseline="0" smtClean="0">
                <a:ln>
                  <a:noFill/>
                </a:ln>
                <a:solidFill>
                  <a:schemeClr val="tx1"/>
                </a:solidFill>
                <a:effectLst/>
                <a:latin typeface="Arial" charset="0"/>
              </a:endParaRPr>
            </a:p>
          </p:txBody>
        </p:sp>
        <p:sp>
          <p:nvSpPr>
            <p:cNvPr id="16" name="_s3105"/>
            <p:cNvSpPr>
              <a:spLocks noChangeArrowheads="1"/>
            </p:cNvSpPr>
            <p:nvPr/>
          </p:nvSpPr>
          <p:spPr bwMode="auto">
            <a:xfrm>
              <a:off x="5009" y="1702"/>
              <a:ext cx="1145" cy="275"/>
            </a:xfrm>
            <a:prstGeom prst="cube">
              <a:avLst>
                <a:gd name="adj" fmla="val 10764"/>
              </a:avLst>
            </a:prstGeom>
            <a:gradFill rotWithShape="0">
              <a:gsLst>
                <a:gs pos="0">
                  <a:srgbClr val="333399">
                    <a:alpha val="39999"/>
                  </a:srgbClr>
                </a:gs>
                <a:gs pos="100000">
                  <a:srgbClr val="FFFFFF"/>
                </a:gs>
              </a:gsLst>
              <a:lin ang="5400000" scaled="1"/>
            </a:gradFill>
            <a:ln w="9525">
              <a:solidFill>
                <a:srgbClr val="333399"/>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smtClean="0">
                  <a:ln>
                    <a:noFill/>
                  </a:ln>
                  <a:solidFill>
                    <a:srgbClr val="000000"/>
                  </a:solidFill>
                  <a:effectLst/>
                  <a:latin typeface="Arial" charset="0"/>
                </a:rPr>
                <a:t>Ритуальна</a:t>
              </a:r>
              <a:endParaRPr kumimoji="0" lang="ru-RU" sz="1400" b="1" i="0" u="none" strike="noStrike" cap="none" normalizeH="0" baseline="0" smtClean="0">
                <a:ln>
                  <a:noFill/>
                </a:ln>
                <a:solidFill>
                  <a:schemeClr val="tx1"/>
                </a:solidFill>
                <a:effectLst/>
                <a:latin typeface="Arial" charset="0"/>
              </a:endParaRPr>
            </a:p>
          </p:txBody>
        </p:sp>
        <p:sp>
          <p:nvSpPr>
            <p:cNvPr id="17" name="_s3106"/>
            <p:cNvSpPr>
              <a:spLocks noChangeArrowheads="1"/>
            </p:cNvSpPr>
            <p:nvPr/>
          </p:nvSpPr>
          <p:spPr bwMode="auto">
            <a:xfrm>
              <a:off x="4589" y="2134"/>
              <a:ext cx="864" cy="288"/>
            </a:xfrm>
            <a:prstGeom prst="cube">
              <a:avLst>
                <a:gd name="adj" fmla="val 10764"/>
              </a:avLst>
            </a:prstGeom>
            <a:gradFill rotWithShape="0">
              <a:gsLst>
                <a:gs pos="0">
                  <a:srgbClr val="009999">
                    <a:alpha val="39999"/>
                  </a:srgbClr>
                </a:gs>
                <a:gs pos="100000">
                  <a:srgbClr val="FFFFFF"/>
                </a:gs>
              </a:gsLst>
              <a:lin ang="5400000" scaled="1"/>
            </a:gradFill>
            <a:ln w="9525">
              <a:solidFill>
                <a:srgbClr val="009999"/>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Arial" charset="0"/>
                </a:rPr>
                <a:t>антропоморфні </a:t>
              </a:r>
              <a:br>
                <a:rPr kumimoji="0" lang="uk-UA" sz="1200" b="0" i="0" u="none" strike="noStrike" cap="none" normalizeH="0" baseline="0" smtClean="0">
                  <a:ln>
                    <a:noFill/>
                  </a:ln>
                  <a:solidFill>
                    <a:srgbClr val="000000"/>
                  </a:solidFill>
                  <a:effectLst/>
                  <a:latin typeface="Arial" charset="0"/>
                </a:rPr>
              </a:br>
              <a:r>
                <a:rPr kumimoji="0" lang="uk-UA" sz="1200" b="0" i="0" u="none" strike="noStrike" cap="none" normalizeH="0" baseline="0" smtClean="0">
                  <a:ln>
                    <a:noFill/>
                  </a:ln>
                  <a:solidFill>
                    <a:srgbClr val="000000"/>
                  </a:solidFill>
                  <a:effectLst/>
                  <a:latin typeface="Arial" charset="0"/>
                </a:rPr>
                <a:t>статуетки, </a:t>
              </a:r>
              <a:br>
                <a:rPr kumimoji="0" lang="uk-UA" sz="1200" b="0" i="0" u="none" strike="noStrike" cap="none" normalizeH="0" baseline="0" smtClean="0">
                  <a:ln>
                    <a:noFill/>
                  </a:ln>
                  <a:solidFill>
                    <a:srgbClr val="000000"/>
                  </a:solidFill>
                  <a:effectLst/>
                  <a:latin typeface="Arial" charset="0"/>
                </a:rPr>
              </a:br>
              <a:r>
                <a:rPr kumimoji="0" lang="uk-UA" sz="1200" b="0" i="0" u="none" strike="noStrike" cap="none" normalizeH="0" baseline="0" smtClean="0">
                  <a:ln>
                    <a:noFill/>
                  </a:ln>
                  <a:solidFill>
                    <a:srgbClr val="000000"/>
                  </a:solidFill>
                  <a:effectLst/>
                  <a:latin typeface="Arial" charset="0"/>
                </a:rPr>
                <a:t>фігурки тварин</a:t>
              </a:r>
              <a:endParaRPr kumimoji="0" lang="ru-RU" sz="1800" b="0" i="0" u="none" strike="noStrike" cap="none" normalizeH="0" baseline="0" smtClean="0">
                <a:ln>
                  <a:noFill/>
                </a:ln>
                <a:solidFill>
                  <a:schemeClr val="tx1"/>
                </a:solidFill>
                <a:effectLst/>
                <a:latin typeface="Arial" charset="0"/>
              </a:endParaRPr>
            </a:p>
          </p:txBody>
        </p:sp>
        <p:sp>
          <p:nvSpPr>
            <p:cNvPr id="18" name="_s3107"/>
            <p:cNvSpPr>
              <a:spLocks noChangeArrowheads="1"/>
            </p:cNvSpPr>
            <p:nvPr/>
          </p:nvSpPr>
          <p:spPr bwMode="auto">
            <a:xfrm>
              <a:off x="4589" y="2566"/>
              <a:ext cx="864" cy="288"/>
            </a:xfrm>
            <a:prstGeom prst="cube">
              <a:avLst>
                <a:gd name="adj" fmla="val 10764"/>
              </a:avLst>
            </a:prstGeom>
            <a:gradFill rotWithShape="0">
              <a:gsLst>
                <a:gs pos="0">
                  <a:srgbClr val="009999">
                    <a:alpha val="39999"/>
                  </a:srgbClr>
                </a:gs>
                <a:gs pos="100000">
                  <a:srgbClr val="FFFFFF"/>
                </a:gs>
              </a:gsLst>
              <a:lin ang="5400000" scaled="1"/>
            </a:gradFill>
            <a:ln w="9525">
              <a:solidFill>
                <a:srgbClr val="009999"/>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Arial" charset="0"/>
                </a:rPr>
                <a:t>чаші, </a:t>
              </a:r>
              <a:br>
                <a:rPr kumimoji="0" lang="uk-UA" sz="1200" b="0" i="0" u="none" strike="noStrike" cap="none" normalizeH="0" baseline="0" smtClean="0">
                  <a:ln>
                    <a:noFill/>
                  </a:ln>
                  <a:solidFill>
                    <a:srgbClr val="000000"/>
                  </a:solidFill>
                  <a:effectLst/>
                  <a:latin typeface="Arial" charset="0"/>
                </a:rPr>
              </a:br>
              <a:r>
                <a:rPr kumimoji="0" lang="uk-UA" sz="1200" b="0" i="0" u="none" strike="noStrike" cap="none" normalizeH="0" baseline="0" smtClean="0">
                  <a:ln>
                    <a:noFill/>
                  </a:ln>
                  <a:solidFill>
                    <a:srgbClr val="000000"/>
                  </a:solidFill>
                  <a:effectLst/>
                  <a:latin typeface="Arial" charset="0"/>
                </a:rPr>
                <a:t>келихи</a:t>
              </a:r>
              <a:endParaRPr kumimoji="0" lang="ru-RU" sz="1800" b="0" i="0" u="none" strike="noStrike" cap="none" normalizeH="0" baseline="0" smtClean="0">
                <a:ln>
                  <a:noFill/>
                </a:ln>
                <a:solidFill>
                  <a:schemeClr val="tx1"/>
                </a:solidFill>
                <a:effectLst/>
                <a:latin typeface="Arial" charset="0"/>
              </a:endParaRPr>
            </a:p>
          </p:txBody>
        </p:sp>
        <p:sp>
          <p:nvSpPr>
            <p:cNvPr id="19" name="_s3108"/>
            <p:cNvSpPr>
              <a:spLocks noChangeArrowheads="1"/>
            </p:cNvSpPr>
            <p:nvPr/>
          </p:nvSpPr>
          <p:spPr bwMode="auto">
            <a:xfrm>
              <a:off x="4589" y="2998"/>
              <a:ext cx="864" cy="288"/>
            </a:xfrm>
            <a:prstGeom prst="cube">
              <a:avLst>
                <a:gd name="adj" fmla="val 10764"/>
              </a:avLst>
            </a:prstGeom>
            <a:gradFill rotWithShape="0">
              <a:gsLst>
                <a:gs pos="0">
                  <a:srgbClr val="009999">
                    <a:alpha val="39999"/>
                  </a:srgbClr>
                </a:gs>
                <a:gs pos="100000">
                  <a:srgbClr val="FFFFFF"/>
                </a:gs>
              </a:gsLst>
              <a:lin ang="5400000" scaled="1"/>
            </a:gradFill>
            <a:ln w="9525">
              <a:solidFill>
                <a:srgbClr val="009999"/>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Arial" charset="0"/>
                </a:rPr>
                <a:t>моделі жител, </a:t>
              </a:r>
              <a:br>
                <a:rPr kumimoji="0" lang="uk-UA" sz="1200" b="0" i="0" u="none" strike="noStrike" cap="none" normalizeH="0" baseline="0" smtClean="0">
                  <a:ln>
                    <a:noFill/>
                  </a:ln>
                  <a:solidFill>
                    <a:srgbClr val="000000"/>
                  </a:solidFill>
                  <a:effectLst/>
                  <a:latin typeface="Arial" charset="0"/>
                </a:rPr>
              </a:br>
              <a:r>
                <a:rPr kumimoji="0" lang="uk-UA" sz="1200" b="0" i="0" u="none" strike="noStrike" cap="none" normalizeH="0" baseline="0" smtClean="0">
                  <a:ln>
                    <a:noFill/>
                  </a:ln>
                  <a:solidFill>
                    <a:srgbClr val="000000"/>
                  </a:solidFill>
                  <a:effectLst/>
                  <a:latin typeface="Arial" charset="0"/>
                </a:rPr>
                <a:t>саней тощо </a:t>
              </a:r>
              <a:endParaRPr kumimoji="0" lang="ru-RU" sz="1800" b="0" i="0" u="none" strike="noStrike" cap="none" normalizeH="0" baseline="0" smtClean="0">
                <a:ln>
                  <a:noFill/>
                </a:ln>
                <a:solidFill>
                  <a:schemeClr val="tx1"/>
                </a:solidFill>
                <a:effectLst/>
                <a:latin typeface="Arial" charset="0"/>
              </a:endParaRPr>
            </a:p>
          </p:txBody>
        </p:sp>
      </p:gr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73060"/>
                                        </p:tgtEl>
                                        <p:attrNameLst>
                                          <p:attrName>style.visibility</p:attrName>
                                        </p:attrNameLst>
                                      </p:cBhvr>
                                      <p:to>
                                        <p:strVal val="visible"/>
                                      </p:to>
                                    </p:set>
                                    <p:anim calcmode="lin" valueType="num">
                                      <p:cBhvr additive="base">
                                        <p:cTn id="7" dur="800" fill="hold">
                                          <p:stCondLst>
                                            <p:cond delay="0"/>
                                          </p:stCondLst>
                                        </p:cTn>
                                        <p:tgtEl>
                                          <p:spTgt spid="173060"/>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73060"/>
                                        </p:tgtEl>
                                        <p:attrNameLst>
                                          <p:attrName>ppt_y</p:attrName>
                                        </p:attrNameLst>
                                      </p:cBhvr>
                                      <p:tavLst>
                                        <p:tav tm="0">
                                          <p:val>
                                            <p:strVal val="0-#ppt_h/2"/>
                                          </p:val>
                                        </p:tav>
                                        <p:tav tm="100000">
                                          <p:val>
                                            <p:strVal val="#ppt_y"/>
                                          </p:val>
                                        </p:tav>
                                      </p:tavLst>
                                    </p:anim>
                                  </p:childTnLst>
                                </p:cTn>
                              </p:par>
                            </p:childTnLst>
                          </p:cTn>
                        </p:par>
                        <p:par>
                          <p:cTn id="9" fill="hold">
                            <p:stCondLst>
                              <p:cond delay="152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173103"/>
                                        </p:tgtEl>
                                        <p:attrNameLst>
                                          <p:attrName>style.visibility</p:attrName>
                                        </p:attrNameLst>
                                      </p:cBhvr>
                                      <p:to>
                                        <p:strVal val="visible"/>
                                      </p:to>
                                    </p:set>
                                    <p:anim calcmode="lin" valueType="num">
                                      <p:cBhvr>
                                        <p:cTn id="12" dur="1000" fill="hold"/>
                                        <p:tgtEl>
                                          <p:spTgt spid="173103"/>
                                        </p:tgtEl>
                                        <p:attrNameLst>
                                          <p:attrName>ppt_w</p:attrName>
                                        </p:attrNameLst>
                                      </p:cBhvr>
                                      <p:tavLst>
                                        <p:tav tm="0">
                                          <p:val>
                                            <p:fltVal val="0"/>
                                          </p:val>
                                        </p:tav>
                                        <p:tav tm="100000">
                                          <p:val>
                                            <p:strVal val="#ppt_w"/>
                                          </p:val>
                                        </p:tav>
                                      </p:tavLst>
                                    </p:anim>
                                    <p:anim calcmode="lin" valueType="num">
                                      <p:cBhvr>
                                        <p:cTn id="13" dur="1000" fill="hold"/>
                                        <p:tgtEl>
                                          <p:spTgt spid="173103"/>
                                        </p:tgtEl>
                                        <p:attrNameLst>
                                          <p:attrName>ppt_h</p:attrName>
                                        </p:attrNameLst>
                                      </p:cBhvr>
                                      <p:tavLst>
                                        <p:tav tm="0">
                                          <p:val>
                                            <p:fltVal val="0"/>
                                          </p:val>
                                        </p:tav>
                                        <p:tav tm="100000">
                                          <p:val>
                                            <p:strVal val="#ppt_h"/>
                                          </p:val>
                                        </p:tav>
                                      </p:tavLst>
                                    </p:anim>
                                    <p:anim calcmode="lin" valueType="num">
                                      <p:cBhvr>
                                        <p:cTn id="14" dur="1000" fill="hold"/>
                                        <p:tgtEl>
                                          <p:spTgt spid="173103"/>
                                        </p:tgtEl>
                                        <p:attrNameLst>
                                          <p:attrName>style.rotation</p:attrName>
                                        </p:attrNameLst>
                                      </p:cBhvr>
                                      <p:tavLst>
                                        <p:tav tm="0">
                                          <p:val>
                                            <p:fltVal val="90"/>
                                          </p:val>
                                        </p:tav>
                                        <p:tav tm="100000">
                                          <p:val>
                                            <p:fltVal val="0"/>
                                          </p:val>
                                        </p:tav>
                                      </p:tavLst>
                                    </p:anim>
                                    <p:animEffect transition="in" filter="fade">
                                      <p:cBhvr>
                                        <p:cTn id="15" dur="1000"/>
                                        <p:tgtEl>
                                          <p:spTgt spid="173103"/>
                                        </p:tgtEl>
                                      </p:cBhvr>
                                    </p:animEffect>
                                  </p:childTnLst>
                                </p:cTn>
                              </p:par>
                              <p:par>
                                <p:cTn id="16" presetID="31" presetClass="entr" presetSubtype="0" fill="hold" nodeType="withEffect">
                                  <p:stCondLst>
                                    <p:cond delay="0"/>
                                  </p:stCondLst>
                                  <p:iterate type="lt">
                                    <p:tmPct val="5000"/>
                                  </p:iterate>
                                  <p:childTnLst>
                                    <p:set>
                                      <p:cBhvr>
                                        <p:cTn id="17" dur="1" fill="hold">
                                          <p:stCondLst>
                                            <p:cond delay="0"/>
                                          </p:stCondLst>
                                        </p:cTn>
                                        <p:tgtEl>
                                          <p:spTgt spid="173104"/>
                                        </p:tgtEl>
                                        <p:attrNameLst>
                                          <p:attrName>style.visibility</p:attrName>
                                        </p:attrNameLst>
                                      </p:cBhvr>
                                      <p:to>
                                        <p:strVal val="visible"/>
                                      </p:to>
                                    </p:set>
                                    <p:anim calcmode="lin" valueType="num">
                                      <p:cBhvr>
                                        <p:cTn id="18" dur="1000" fill="hold"/>
                                        <p:tgtEl>
                                          <p:spTgt spid="173104"/>
                                        </p:tgtEl>
                                        <p:attrNameLst>
                                          <p:attrName>ppt_w</p:attrName>
                                        </p:attrNameLst>
                                      </p:cBhvr>
                                      <p:tavLst>
                                        <p:tav tm="0">
                                          <p:val>
                                            <p:fltVal val="0"/>
                                          </p:val>
                                        </p:tav>
                                        <p:tav tm="100000">
                                          <p:val>
                                            <p:strVal val="#ppt_w"/>
                                          </p:val>
                                        </p:tav>
                                      </p:tavLst>
                                    </p:anim>
                                    <p:anim calcmode="lin" valueType="num">
                                      <p:cBhvr>
                                        <p:cTn id="19" dur="1000" fill="hold"/>
                                        <p:tgtEl>
                                          <p:spTgt spid="173104"/>
                                        </p:tgtEl>
                                        <p:attrNameLst>
                                          <p:attrName>ppt_h</p:attrName>
                                        </p:attrNameLst>
                                      </p:cBhvr>
                                      <p:tavLst>
                                        <p:tav tm="0">
                                          <p:val>
                                            <p:fltVal val="0"/>
                                          </p:val>
                                        </p:tav>
                                        <p:tav tm="100000">
                                          <p:val>
                                            <p:strVal val="#ppt_h"/>
                                          </p:val>
                                        </p:tav>
                                      </p:tavLst>
                                    </p:anim>
                                    <p:anim calcmode="lin" valueType="num">
                                      <p:cBhvr>
                                        <p:cTn id="20" dur="1000" fill="hold"/>
                                        <p:tgtEl>
                                          <p:spTgt spid="173104"/>
                                        </p:tgtEl>
                                        <p:attrNameLst>
                                          <p:attrName>style.rotation</p:attrName>
                                        </p:attrNameLst>
                                      </p:cBhvr>
                                      <p:tavLst>
                                        <p:tav tm="0">
                                          <p:val>
                                            <p:fltVal val="90"/>
                                          </p:val>
                                        </p:tav>
                                        <p:tav tm="100000">
                                          <p:val>
                                            <p:fltVal val="0"/>
                                          </p:val>
                                        </p:tav>
                                      </p:tavLst>
                                    </p:anim>
                                    <p:animEffect transition="in" filter="fade">
                                      <p:cBhvr>
                                        <p:cTn id="21" dur="1000"/>
                                        <p:tgtEl>
                                          <p:spTgt spid="173104"/>
                                        </p:tgtEl>
                                      </p:cBhvr>
                                    </p:animEffect>
                                  </p:childTnLst>
                                </p:cTn>
                              </p:par>
                              <p:par>
                                <p:cTn id="22" presetID="42" presetClass="entr" presetSubtype="0" fill="hold" nodeType="withEffect">
                                  <p:stCondLst>
                                    <p:cond delay="0"/>
                                  </p:stCondLst>
                                  <p:childTnLst>
                                    <p:set>
                                      <p:cBhvr>
                                        <p:cTn id="23" dur="1" fill="hold">
                                          <p:stCondLst>
                                            <p:cond delay="0"/>
                                          </p:stCondLst>
                                        </p:cTn>
                                        <p:tgtEl>
                                          <p:spTgt spid="173102"/>
                                        </p:tgtEl>
                                        <p:attrNameLst>
                                          <p:attrName>style.visibility</p:attrName>
                                        </p:attrNameLst>
                                      </p:cBhvr>
                                      <p:to>
                                        <p:strVal val="visible"/>
                                      </p:to>
                                    </p:set>
                                    <p:animEffect transition="in" filter="fade">
                                      <p:cBhvr>
                                        <p:cTn id="24" dur="1000"/>
                                        <p:tgtEl>
                                          <p:spTgt spid="173102"/>
                                        </p:tgtEl>
                                      </p:cBhvr>
                                    </p:animEffect>
                                    <p:anim calcmode="lin" valueType="num">
                                      <p:cBhvr>
                                        <p:cTn id="25" dur="1000" fill="hold"/>
                                        <p:tgtEl>
                                          <p:spTgt spid="173102"/>
                                        </p:tgtEl>
                                        <p:attrNameLst>
                                          <p:attrName>ppt_x</p:attrName>
                                        </p:attrNameLst>
                                      </p:cBhvr>
                                      <p:tavLst>
                                        <p:tav tm="0">
                                          <p:val>
                                            <p:strVal val="#ppt_x"/>
                                          </p:val>
                                        </p:tav>
                                        <p:tav tm="100000">
                                          <p:val>
                                            <p:strVal val="#ppt_x"/>
                                          </p:val>
                                        </p:tav>
                                      </p:tavLst>
                                    </p:anim>
                                    <p:anim calcmode="lin" valueType="num">
                                      <p:cBhvr>
                                        <p:cTn id="26" dur="1000" fill="hold"/>
                                        <p:tgtEl>
                                          <p:spTgt spid="173102"/>
                                        </p:tgtEl>
                                        <p:attrNameLst>
                                          <p:attrName>ppt_y</p:attrName>
                                        </p:attrNameLst>
                                      </p:cBhvr>
                                      <p:tavLst>
                                        <p:tav tm="0">
                                          <p:val>
                                            <p:strVal val="#ppt_y+.1"/>
                                          </p:val>
                                        </p:tav>
                                        <p:tav tm="100000">
                                          <p:val>
                                            <p:strVal val="#ppt_y"/>
                                          </p:val>
                                        </p:tav>
                                      </p:tavLst>
                                    </p:anim>
                                  </p:childTnLst>
                                </p:cTn>
                              </p:par>
                            </p:childTnLst>
                          </p:cTn>
                        </p:par>
                        <p:par>
                          <p:cTn id="27" fill="hold">
                            <p:stCondLst>
                              <p:cond delay="2520"/>
                            </p:stCondLst>
                            <p:childTnLst>
                              <p:par>
                                <p:cTn id="28" presetID="53"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2000" fill="hold"/>
                                        <p:tgtEl>
                                          <p:spTgt spid="2"/>
                                        </p:tgtEl>
                                        <p:attrNameLst>
                                          <p:attrName>ppt_w</p:attrName>
                                        </p:attrNameLst>
                                      </p:cBhvr>
                                      <p:tavLst>
                                        <p:tav tm="0">
                                          <p:val>
                                            <p:fltVal val="0"/>
                                          </p:val>
                                        </p:tav>
                                        <p:tav tm="100000">
                                          <p:val>
                                            <p:strVal val="#ppt_w"/>
                                          </p:val>
                                        </p:tav>
                                      </p:tavLst>
                                    </p:anim>
                                    <p:anim calcmode="lin" valueType="num">
                                      <p:cBhvr>
                                        <p:cTn id="31" dur="2000" fill="hold"/>
                                        <p:tgtEl>
                                          <p:spTgt spid="2"/>
                                        </p:tgtEl>
                                        <p:attrNameLst>
                                          <p:attrName>ppt_h</p:attrName>
                                        </p:attrNameLst>
                                      </p:cBhvr>
                                      <p:tavLst>
                                        <p:tav tm="0">
                                          <p:val>
                                            <p:fltVal val="0"/>
                                          </p:val>
                                        </p:tav>
                                        <p:tav tm="100000">
                                          <p:val>
                                            <p:strVal val="#ppt_h"/>
                                          </p:val>
                                        </p:tav>
                                      </p:tavLst>
                                    </p:anim>
                                    <p:animEffect transition="in" filter="fade">
                                      <p:cBhvr>
                                        <p:cTn id="3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4149" name="Picture 5" descr="06051102_1 керамика"/>
          <p:cNvPicPr>
            <a:picLocks noChangeAspect="1" noChangeArrowheads="1"/>
          </p:cNvPicPr>
          <p:nvPr/>
        </p:nvPicPr>
        <p:blipFill>
          <a:blip r:embed="rId3">
            <a:lum bright="24000"/>
          </a:blip>
          <a:srcRect/>
          <a:stretch>
            <a:fillRect/>
          </a:stretch>
        </p:blipFill>
        <p:spPr bwMode="auto">
          <a:xfrm>
            <a:off x="1771650" y="1484313"/>
            <a:ext cx="2439988" cy="1747837"/>
          </a:xfrm>
          <a:prstGeom prst="rect">
            <a:avLst/>
          </a:prstGeom>
          <a:noFill/>
          <a:effectLst>
            <a:outerShdw dist="107763" dir="13500000" algn="ctr" rotWithShape="0">
              <a:schemeClr val="bg2">
                <a:alpha val="50000"/>
              </a:schemeClr>
            </a:outerShdw>
          </a:effectLst>
        </p:spPr>
      </p:pic>
      <p:sp>
        <p:nvSpPr>
          <p:cNvPr id="134148" name="Rectangle 4"/>
          <p:cNvSpPr>
            <a:spLocks noGrp="1" noChangeArrowheads="1"/>
          </p:cNvSpPr>
          <p:nvPr>
            <p:ph type="title"/>
          </p:nvPr>
        </p:nvSpPr>
        <p:spPr>
          <a:xfrm>
            <a:off x="1908175" y="160338"/>
            <a:ext cx="6778625" cy="1143000"/>
          </a:xfrm>
        </p:spPr>
        <p:txBody>
          <a:bodyPr/>
          <a:lstStyle/>
          <a:p>
            <a:pPr eaLnBrk="1" hangingPunct="1"/>
            <a:r>
              <a:rPr lang="uk-UA" sz="4000" smtClean="0"/>
              <a:t>Вироби </a:t>
            </a:r>
            <a:br>
              <a:rPr lang="uk-UA" sz="4000" smtClean="0"/>
            </a:br>
            <a:r>
              <a:rPr lang="uk-UA" sz="4000" smtClean="0"/>
              <a:t>трипільських гончарів </a:t>
            </a:r>
            <a:endParaRPr lang="ru-RU" sz="4000" smtClean="0"/>
          </a:p>
        </p:txBody>
      </p:sp>
      <p:pic>
        <p:nvPicPr>
          <p:cNvPr id="134157" name="Picture 13"/>
          <p:cNvPicPr>
            <a:picLocks noGrp="1" noChangeAspect="1" noChangeArrowheads="1"/>
          </p:cNvPicPr>
          <p:nvPr>
            <p:ph sz="half" idx="1"/>
          </p:nvPr>
        </p:nvPicPr>
        <p:blipFill>
          <a:blip r:embed="rId4">
            <a:lum bright="18000"/>
          </a:blip>
          <a:srcRect/>
          <a:stretch>
            <a:fillRect/>
          </a:stretch>
        </p:blipFill>
        <p:spPr>
          <a:xfrm>
            <a:off x="3059113" y="3140075"/>
            <a:ext cx="2886075" cy="1638300"/>
          </a:xfrm>
          <a:effectLst>
            <a:outerShdw dist="107763" dir="13500000" algn="ctr" rotWithShape="0">
              <a:schemeClr val="bg2">
                <a:alpha val="50000"/>
              </a:schemeClr>
            </a:outerShdw>
          </a:effectLst>
        </p:spPr>
      </p:pic>
      <p:pic>
        <p:nvPicPr>
          <p:cNvPr id="66564" name="Picture 3" descr="06041005e"/>
          <p:cNvPicPr>
            <a:picLocks noGrp="1" noChangeAspect="1" noChangeArrowheads="1"/>
          </p:cNvPicPr>
          <p:nvPr>
            <p:ph idx="4294967295"/>
          </p:nvPr>
        </p:nvPicPr>
        <p:blipFill>
          <a:blip r:embed="rId5"/>
          <a:srcRect/>
          <a:stretch>
            <a:fillRect/>
          </a:stretch>
        </p:blipFill>
        <p:spPr>
          <a:xfrm>
            <a:off x="12700" y="0"/>
            <a:ext cx="1622425" cy="6873875"/>
          </a:xfrm>
        </p:spPr>
      </p:pic>
      <p:sp>
        <p:nvSpPr>
          <p:cNvPr id="134152" name="Rectangle 8"/>
          <p:cNvSpPr>
            <a:spLocks noChangeArrowheads="1"/>
          </p:cNvSpPr>
          <p:nvPr/>
        </p:nvSpPr>
        <p:spPr bwMode="auto">
          <a:xfrm>
            <a:off x="6011863" y="2592388"/>
            <a:ext cx="3132137" cy="1739900"/>
          </a:xfrm>
          <a:prstGeom prst="rect">
            <a:avLst/>
          </a:prstGeom>
          <a:noFill/>
          <a:ln w="9525">
            <a:noFill/>
            <a:miter lim="800000"/>
            <a:headEnd/>
            <a:tailEnd/>
          </a:ln>
        </p:spPr>
        <p:txBody>
          <a:bodyPr lIns="90000" tIns="46800" rIns="90000" bIns="46800">
            <a:spAutoFit/>
          </a:bodyPr>
          <a:lstStyle/>
          <a:p>
            <a:pPr algn="ctr"/>
            <a:r>
              <a:rPr lang="ru-RU" b="1"/>
              <a:t>Посудина </a:t>
            </a:r>
            <a:br>
              <a:rPr lang="ru-RU" b="1"/>
            </a:br>
            <a:r>
              <a:rPr lang="ru-RU" b="1"/>
              <a:t>біноклевидна</a:t>
            </a:r>
            <a:r>
              <a:rPr lang="ru-RU"/>
              <a:t> </a:t>
            </a:r>
            <a:r>
              <a:rPr lang="ru-RU" b="1"/>
              <a:t>ритуальна</a:t>
            </a:r>
            <a:r>
              <a:rPr lang="en-US" b="1"/>
              <a:t> </a:t>
            </a:r>
            <a:r>
              <a:rPr lang="ru-RU"/>
              <a:t>Пов'язана з "поїнням землі" та проханням родючості</a:t>
            </a:r>
            <a:r>
              <a:rPr lang="en-US"/>
              <a:t>. </a:t>
            </a:r>
            <a:r>
              <a:rPr lang="ru-RU"/>
              <a:t>Глина, ангоб, розпис</a:t>
            </a:r>
            <a:r>
              <a:rPr lang="en-US"/>
              <a:t>. </a:t>
            </a:r>
            <a:br>
              <a:rPr lang="en-US"/>
            </a:br>
            <a:r>
              <a:rPr lang="ru-RU"/>
              <a:t>пос. Р</a:t>
            </a:r>
            <a:r>
              <a:rPr lang="uk-UA"/>
              <a:t>аковець</a:t>
            </a:r>
            <a:r>
              <a:rPr lang="ru-RU"/>
              <a:t> </a:t>
            </a:r>
          </a:p>
        </p:txBody>
      </p:sp>
      <p:sp>
        <p:nvSpPr>
          <p:cNvPr id="134153" name="Rectangle 9"/>
          <p:cNvSpPr>
            <a:spLocks noChangeArrowheads="1"/>
          </p:cNvSpPr>
          <p:nvPr/>
        </p:nvSpPr>
        <p:spPr bwMode="auto">
          <a:xfrm>
            <a:off x="4284663" y="1628775"/>
            <a:ext cx="2657475" cy="366713"/>
          </a:xfrm>
          <a:prstGeom prst="rect">
            <a:avLst/>
          </a:prstGeom>
          <a:noFill/>
          <a:ln w="9525">
            <a:noFill/>
            <a:miter lim="800000"/>
            <a:headEnd/>
            <a:tailEnd/>
          </a:ln>
        </p:spPr>
        <p:txBody>
          <a:bodyPr wrap="none" lIns="90000" tIns="46800" rIns="90000" bIns="46800" anchor="ctr">
            <a:spAutoFit/>
          </a:bodyPr>
          <a:lstStyle/>
          <a:p>
            <a:r>
              <a:rPr lang="uk-UA" b="1"/>
              <a:t>Іграшки на коліщатах</a:t>
            </a:r>
            <a:r>
              <a:rPr lang="ru-RU"/>
              <a:t> </a:t>
            </a:r>
          </a:p>
        </p:txBody>
      </p:sp>
      <p:sp>
        <p:nvSpPr>
          <p:cNvPr id="134154" name="Rectangle 10"/>
          <p:cNvSpPr>
            <a:spLocks noChangeArrowheads="1"/>
          </p:cNvSpPr>
          <p:nvPr/>
        </p:nvSpPr>
        <p:spPr bwMode="auto">
          <a:xfrm>
            <a:off x="2049463" y="5084763"/>
            <a:ext cx="3527425" cy="1465262"/>
          </a:xfrm>
          <a:prstGeom prst="rect">
            <a:avLst/>
          </a:prstGeom>
          <a:noFill/>
          <a:ln w="9525">
            <a:noFill/>
            <a:miter lim="800000"/>
            <a:headEnd/>
            <a:tailEnd/>
          </a:ln>
        </p:spPr>
        <p:txBody>
          <a:bodyPr lIns="90000" tIns="46800" rIns="90000" bIns="46800">
            <a:spAutoFit/>
          </a:bodyPr>
          <a:lstStyle/>
          <a:p>
            <a:pPr algn="ctr"/>
            <a:r>
              <a:rPr lang="uk-UA" b="1"/>
              <a:t>Тринокль</a:t>
            </a:r>
            <a:r>
              <a:rPr lang="uk-UA"/>
              <a:t> – невід'ємна частина в ритуалах </a:t>
            </a:r>
            <a:br>
              <a:rPr lang="uk-UA"/>
            </a:br>
            <a:r>
              <a:rPr lang="uk-UA"/>
              <a:t>закликань дарування дощу, родючості землі. Глина.</a:t>
            </a:r>
            <a:br>
              <a:rPr lang="uk-UA"/>
            </a:br>
            <a:r>
              <a:rPr lang="uk-UA"/>
              <a:t>п. Веселий Кут, 4 тис. до н.е.</a:t>
            </a:r>
            <a:r>
              <a:rPr lang="ru-RU"/>
              <a:t> </a:t>
            </a:r>
          </a:p>
        </p:txBody>
      </p:sp>
      <p:pic>
        <p:nvPicPr>
          <p:cNvPr id="134159" name="Picture 15"/>
          <p:cNvPicPr>
            <a:picLocks noGrp="1" noChangeAspect="1" noChangeArrowheads="1"/>
          </p:cNvPicPr>
          <p:nvPr>
            <p:ph sz="half" idx="2"/>
          </p:nvPr>
        </p:nvPicPr>
        <p:blipFill>
          <a:blip r:embed="rId6">
            <a:lum bright="30000"/>
          </a:blip>
          <a:srcRect/>
          <a:stretch>
            <a:fillRect/>
          </a:stretch>
        </p:blipFill>
        <p:spPr>
          <a:xfrm>
            <a:off x="5721350" y="4508500"/>
            <a:ext cx="2328863" cy="2349500"/>
          </a:xfrm>
          <a:effectLst>
            <a:outerShdw dist="107763" dir="13500000" algn="ctr" rotWithShape="0">
              <a:schemeClr val="bg2">
                <a:alpha val="50000"/>
              </a:schemeClr>
            </a:outerShdw>
          </a:effec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34148"/>
                                        </p:tgtEl>
                                        <p:attrNameLst>
                                          <p:attrName>style.visibility</p:attrName>
                                        </p:attrNameLst>
                                      </p:cBhvr>
                                      <p:to>
                                        <p:strVal val="visible"/>
                                      </p:to>
                                    </p:set>
                                    <p:anim calcmode="lin" valueType="num">
                                      <p:cBhvr additive="base">
                                        <p:cTn id="7" dur="800" fill="hold">
                                          <p:stCondLst>
                                            <p:cond delay="0"/>
                                          </p:stCondLst>
                                        </p:cTn>
                                        <p:tgtEl>
                                          <p:spTgt spid="134148"/>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34148"/>
                                        </p:tgtEl>
                                        <p:attrNameLst>
                                          <p:attrName>ppt_y</p:attrName>
                                        </p:attrNameLst>
                                      </p:cBhvr>
                                      <p:tavLst>
                                        <p:tav tm="0">
                                          <p:val>
                                            <p:strVal val="0-#ppt_h/2"/>
                                          </p:val>
                                        </p:tav>
                                        <p:tav tm="100000">
                                          <p:val>
                                            <p:strVal val="#ppt_y"/>
                                          </p:val>
                                        </p:tav>
                                      </p:tavLst>
                                    </p:anim>
                                  </p:childTnLst>
                                </p:cTn>
                              </p:par>
                            </p:childTnLst>
                          </p:cTn>
                        </p:par>
                        <p:par>
                          <p:cTn id="9" fill="hold">
                            <p:stCondLst>
                              <p:cond delay="2880"/>
                            </p:stCondLst>
                            <p:childTnLst>
                              <p:par>
                                <p:cTn id="10" presetID="27" presetClass="entr" presetSubtype="0" fill="hold" nodeType="afterEffect">
                                  <p:stCondLst>
                                    <p:cond delay="0"/>
                                  </p:stCondLst>
                                  <p:iterate type="lt">
                                    <p:tmPct val="50000"/>
                                  </p:iterate>
                                  <p:childTnLst>
                                    <p:set>
                                      <p:cBhvr>
                                        <p:cTn id="11" dur="1" fill="hold">
                                          <p:stCondLst>
                                            <p:cond delay="0"/>
                                          </p:stCondLst>
                                        </p:cTn>
                                        <p:tgtEl>
                                          <p:spTgt spid="134153">
                                            <p:txEl>
                                              <p:pRg st="0" end="0"/>
                                            </p:txEl>
                                          </p:spTgt>
                                        </p:tgtEl>
                                        <p:attrNameLst>
                                          <p:attrName>style.visibility</p:attrName>
                                        </p:attrNameLst>
                                      </p:cBhvr>
                                      <p:to>
                                        <p:strVal val="visible"/>
                                      </p:to>
                                    </p:set>
                                    <p:anim calcmode="discrete" valueType="clr">
                                      <p:cBhvr override="childStyle">
                                        <p:cTn id="12" dur="80"/>
                                        <p:tgtEl>
                                          <p:spTgt spid="13415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4153">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34153">
                                            <p:txEl>
                                              <p:pRg st="0" end="0"/>
                                            </p:txEl>
                                          </p:spTgt>
                                        </p:tgtEl>
                                        <p:attrNameLst>
                                          <p:attrName>fill.type</p:attrName>
                                        </p:attrNameLst>
                                      </p:cBhvr>
                                      <p:to>
                                        <p:strVal val="solid"/>
                                      </p:to>
                                    </p:set>
                                  </p:childTnLst>
                                </p:cTn>
                              </p:par>
                              <p:par>
                                <p:cTn id="15" presetID="26" presetClass="emph" presetSubtype="0" fill="hold" nodeType="withEffect">
                                  <p:stCondLst>
                                    <p:cond delay="0"/>
                                  </p:stCondLst>
                                  <p:childTnLst>
                                    <p:animEffect transition="out" filter="fade">
                                      <p:cBhvr>
                                        <p:cTn id="16" dur="1000" tmFilter="0, 0; .2, .5; .8, .5; 1, 0"/>
                                        <p:tgtEl>
                                          <p:spTgt spid="134149"/>
                                        </p:tgtEl>
                                      </p:cBhvr>
                                    </p:animEffect>
                                    <p:animScale>
                                      <p:cBhvr>
                                        <p:cTn id="17" dur="500" autoRev="1" fill="hold"/>
                                        <p:tgtEl>
                                          <p:spTgt spid="134149"/>
                                        </p:tgtEl>
                                      </p:cBhvr>
                                      <p:by x="105000" y="105000"/>
                                    </p:animScale>
                                  </p:childTnLst>
                                </p:cTn>
                              </p:par>
                            </p:childTnLst>
                          </p:cTn>
                        </p:par>
                        <p:par>
                          <p:cTn id="18" fill="hold">
                            <p:stCondLst>
                              <p:cond delay="3880"/>
                            </p:stCondLst>
                            <p:childTnLst>
                              <p:par>
                                <p:cTn id="19" presetID="27" presetClass="entr" presetSubtype="0" fill="hold" nodeType="afterEffect">
                                  <p:stCondLst>
                                    <p:cond delay="0"/>
                                  </p:stCondLst>
                                  <p:iterate type="lt">
                                    <p:tmPct val="50000"/>
                                  </p:iterate>
                                  <p:childTnLst>
                                    <p:set>
                                      <p:cBhvr>
                                        <p:cTn id="20" dur="1" fill="hold">
                                          <p:stCondLst>
                                            <p:cond delay="0"/>
                                          </p:stCondLst>
                                        </p:cTn>
                                        <p:tgtEl>
                                          <p:spTgt spid="134152">
                                            <p:txEl>
                                              <p:pRg st="0" end="0"/>
                                            </p:txEl>
                                          </p:spTgt>
                                        </p:tgtEl>
                                        <p:attrNameLst>
                                          <p:attrName>style.visibility</p:attrName>
                                        </p:attrNameLst>
                                      </p:cBhvr>
                                      <p:to>
                                        <p:strVal val="visible"/>
                                      </p:to>
                                    </p:set>
                                    <p:anim calcmode="discrete" valueType="clr">
                                      <p:cBhvr override="childStyle">
                                        <p:cTn id="21" dur="80"/>
                                        <p:tgtEl>
                                          <p:spTgt spid="13415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34152">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134152">
                                            <p:txEl>
                                              <p:pRg st="0" end="0"/>
                                            </p:txEl>
                                          </p:spTgt>
                                        </p:tgtEl>
                                        <p:attrNameLst>
                                          <p:attrName>fill.type</p:attrName>
                                        </p:attrNameLst>
                                      </p:cBhvr>
                                      <p:to>
                                        <p:strVal val="solid"/>
                                      </p:to>
                                    </p:set>
                                  </p:childTnLst>
                                </p:cTn>
                              </p:par>
                              <p:par>
                                <p:cTn id="24" presetID="26" presetClass="emph" presetSubtype="0" fill="hold" nodeType="withEffect">
                                  <p:stCondLst>
                                    <p:cond delay="0"/>
                                  </p:stCondLst>
                                  <p:childTnLst>
                                    <p:animEffect transition="out" filter="fade">
                                      <p:cBhvr>
                                        <p:cTn id="25" dur="1000" tmFilter="0, 0; .2, .5; .8, .5; 1, 0"/>
                                        <p:tgtEl>
                                          <p:spTgt spid="134157"/>
                                        </p:tgtEl>
                                      </p:cBhvr>
                                    </p:animEffect>
                                    <p:animScale>
                                      <p:cBhvr>
                                        <p:cTn id="26" dur="500" autoRev="1" fill="hold"/>
                                        <p:tgtEl>
                                          <p:spTgt spid="134157"/>
                                        </p:tgtEl>
                                      </p:cBhvr>
                                      <p:by x="105000" y="105000"/>
                                    </p:animScale>
                                  </p:childTnLst>
                                </p:cTn>
                              </p:par>
                            </p:childTnLst>
                          </p:cTn>
                        </p:par>
                        <p:par>
                          <p:cTn id="27" fill="hold">
                            <p:stCondLst>
                              <p:cond delay="8200"/>
                            </p:stCondLst>
                            <p:childTnLst>
                              <p:par>
                                <p:cTn id="28" presetID="27" presetClass="entr" presetSubtype="0" fill="hold" nodeType="afterEffect">
                                  <p:stCondLst>
                                    <p:cond delay="0"/>
                                  </p:stCondLst>
                                  <p:iterate type="lt">
                                    <p:tmPct val="50000"/>
                                  </p:iterate>
                                  <p:childTnLst>
                                    <p:set>
                                      <p:cBhvr>
                                        <p:cTn id="29" dur="1" fill="hold">
                                          <p:stCondLst>
                                            <p:cond delay="0"/>
                                          </p:stCondLst>
                                        </p:cTn>
                                        <p:tgtEl>
                                          <p:spTgt spid="134154">
                                            <p:txEl>
                                              <p:pRg st="0" end="0"/>
                                            </p:txEl>
                                          </p:spTgt>
                                        </p:tgtEl>
                                        <p:attrNameLst>
                                          <p:attrName>style.visibility</p:attrName>
                                        </p:attrNameLst>
                                      </p:cBhvr>
                                      <p:to>
                                        <p:strVal val="visible"/>
                                      </p:to>
                                    </p:set>
                                    <p:anim calcmode="discrete" valueType="clr">
                                      <p:cBhvr override="childStyle">
                                        <p:cTn id="30" dur="80"/>
                                        <p:tgtEl>
                                          <p:spTgt spid="13415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34154">
                                            <p:txEl>
                                              <p:pRg st="0" end="0"/>
                                            </p:txEl>
                                          </p:spTgt>
                                        </p:tgtEl>
                                        <p:attrNameLst>
                                          <p:attrName>fillcolor</p:attrName>
                                        </p:attrNameLst>
                                      </p:cBhvr>
                                      <p:tavLst>
                                        <p:tav tm="0">
                                          <p:val>
                                            <p:clrVal>
                                              <a:schemeClr val="accent2"/>
                                            </p:clrVal>
                                          </p:val>
                                        </p:tav>
                                        <p:tav tm="50000">
                                          <p:val>
                                            <p:clrVal>
                                              <a:schemeClr val="hlink"/>
                                            </p:clrVal>
                                          </p:val>
                                        </p:tav>
                                      </p:tavLst>
                                    </p:anim>
                                    <p:set>
                                      <p:cBhvr>
                                        <p:cTn id="32" dur="80"/>
                                        <p:tgtEl>
                                          <p:spTgt spid="134154">
                                            <p:txEl>
                                              <p:pRg st="0" end="0"/>
                                            </p:txEl>
                                          </p:spTgt>
                                        </p:tgtEl>
                                        <p:attrNameLst>
                                          <p:attrName>fill.type</p:attrName>
                                        </p:attrNameLst>
                                      </p:cBhvr>
                                      <p:to>
                                        <p:strVal val="solid"/>
                                      </p:to>
                                    </p:set>
                                  </p:childTnLst>
                                </p:cTn>
                              </p:par>
                              <p:par>
                                <p:cTn id="33" presetID="26" presetClass="emph" presetSubtype="0" fill="hold" nodeType="withEffect">
                                  <p:stCondLst>
                                    <p:cond delay="0"/>
                                  </p:stCondLst>
                                  <p:childTnLst>
                                    <p:animEffect transition="out" filter="fade">
                                      <p:cBhvr>
                                        <p:cTn id="34" dur="1000" tmFilter="0, 0; .2, .5; .8, .5; 1, 0"/>
                                        <p:tgtEl>
                                          <p:spTgt spid="134159"/>
                                        </p:tgtEl>
                                      </p:cBhvr>
                                    </p:animEffect>
                                    <p:animScale>
                                      <p:cBhvr>
                                        <p:cTn id="35" dur="500" autoRev="1" fill="hold"/>
                                        <p:tgtEl>
                                          <p:spTgt spid="13415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29" name="Picture 18" descr="керамика_духов свит"/>
          <p:cNvPicPr>
            <a:picLocks noChangeAspect="1" noChangeArrowheads="1"/>
          </p:cNvPicPr>
          <p:nvPr/>
        </p:nvPicPr>
        <p:blipFill>
          <a:blip r:embed="rId3"/>
          <a:srcRect/>
          <a:stretch>
            <a:fillRect/>
          </a:stretch>
        </p:blipFill>
        <p:spPr bwMode="auto">
          <a:xfrm>
            <a:off x="0" y="2670175"/>
            <a:ext cx="1690688" cy="1690688"/>
          </a:xfrm>
          <a:prstGeom prst="rect">
            <a:avLst/>
          </a:prstGeom>
          <a:noFill/>
          <a:ln w="9525">
            <a:noFill/>
            <a:miter lim="800000"/>
            <a:headEnd/>
            <a:tailEnd/>
          </a:ln>
        </p:spPr>
      </p:pic>
      <p:sp>
        <p:nvSpPr>
          <p:cNvPr id="149511" name="Rectangle 7"/>
          <p:cNvSpPr>
            <a:spLocks noChangeArrowheads="1"/>
          </p:cNvSpPr>
          <p:nvPr/>
        </p:nvSpPr>
        <p:spPr bwMode="auto">
          <a:xfrm>
            <a:off x="3851275" y="3789363"/>
            <a:ext cx="2014538" cy="396875"/>
          </a:xfrm>
          <a:prstGeom prst="rect">
            <a:avLst/>
          </a:prstGeom>
          <a:noFill/>
          <a:ln w="9525">
            <a:noFill/>
            <a:miter lim="800000"/>
            <a:headEnd/>
            <a:tailEnd/>
          </a:ln>
        </p:spPr>
        <p:txBody>
          <a:bodyPr lIns="90000" tIns="46800" rIns="90000" bIns="46800">
            <a:spAutoFit/>
          </a:bodyPr>
          <a:lstStyle/>
          <a:p>
            <a:pPr algn="r"/>
            <a:r>
              <a:rPr lang="uk-UA" sz="2000" i="1"/>
              <a:t>Борис Олійник</a:t>
            </a:r>
            <a:r>
              <a:rPr lang="uk-UA"/>
              <a:t> </a:t>
            </a:r>
          </a:p>
        </p:txBody>
      </p:sp>
      <p:pic>
        <p:nvPicPr>
          <p:cNvPr id="149514" name="Picture 10" descr="osh1фото Олега Шрамка календар1"/>
          <p:cNvPicPr>
            <a:picLocks noChangeAspect="1" noChangeArrowheads="1"/>
          </p:cNvPicPr>
          <p:nvPr/>
        </p:nvPicPr>
        <p:blipFill>
          <a:blip r:embed="rId4"/>
          <a:srcRect/>
          <a:stretch>
            <a:fillRect/>
          </a:stretch>
        </p:blipFill>
        <p:spPr bwMode="auto">
          <a:xfrm>
            <a:off x="5795963" y="41275"/>
            <a:ext cx="3286125" cy="2373313"/>
          </a:xfrm>
          <a:prstGeom prst="rect">
            <a:avLst/>
          </a:prstGeom>
          <a:noFill/>
          <a:effectLst>
            <a:outerShdw dist="107763" dir="8100000" algn="ctr" rotWithShape="0">
              <a:srgbClr val="808080">
                <a:alpha val="50000"/>
              </a:srgbClr>
            </a:outerShdw>
          </a:effectLst>
        </p:spPr>
      </p:pic>
      <p:pic>
        <p:nvPicPr>
          <p:cNvPr id="22532" name="Picture 15" descr="На головну"/>
          <p:cNvPicPr>
            <a:picLocks noChangeAspect="1" noChangeArrowheads="1"/>
          </p:cNvPicPr>
          <p:nvPr/>
        </p:nvPicPr>
        <p:blipFill>
          <a:blip r:embed="rId5"/>
          <a:srcRect/>
          <a:stretch>
            <a:fillRect/>
          </a:stretch>
        </p:blipFill>
        <p:spPr bwMode="auto">
          <a:xfrm>
            <a:off x="-7938" y="5300663"/>
            <a:ext cx="1692276" cy="1763712"/>
          </a:xfrm>
          <a:prstGeom prst="rect">
            <a:avLst/>
          </a:prstGeom>
          <a:noFill/>
          <a:ln w="9525">
            <a:noFill/>
            <a:miter lim="800000"/>
            <a:headEnd/>
            <a:tailEnd/>
          </a:ln>
        </p:spPr>
      </p:pic>
      <p:pic>
        <p:nvPicPr>
          <p:cNvPr id="149520" name="Picture 16" descr="t10 раскопки"/>
          <p:cNvPicPr>
            <a:picLocks noChangeAspect="1" noChangeArrowheads="1"/>
          </p:cNvPicPr>
          <p:nvPr/>
        </p:nvPicPr>
        <p:blipFill>
          <a:blip r:embed="rId6"/>
          <a:srcRect/>
          <a:stretch>
            <a:fillRect/>
          </a:stretch>
        </p:blipFill>
        <p:spPr bwMode="auto">
          <a:xfrm>
            <a:off x="1736725" y="4441825"/>
            <a:ext cx="3160713" cy="2425700"/>
          </a:xfrm>
          <a:prstGeom prst="rect">
            <a:avLst/>
          </a:prstGeom>
          <a:noFill/>
          <a:effectLst>
            <a:outerShdw dist="107763" dir="18900000" algn="ctr" rotWithShape="0">
              <a:srgbClr val="808080">
                <a:alpha val="50000"/>
              </a:srgbClr>
            </a:outerShdw>
          </a:effectLst>
        </p:spPr>
      </p:pic>
      <p:sp>
        <p:nvSpPr>
          <p:cNvPr id="149510" name="Rectangle 6"/>
          <p:cNvSpPr>
            <a:spLocks noChangeArrowheads="1"/>
          </p:cNvSpPr>
          <p:nvPr/>
        </p:nvSpPr>
        <p:spPr bwMode="auto">
          <a:xfrm>
            <a:off x="1692275" y="1379538"/>
            <a:ext cx="4392613" cy="2289175"/>
          </a:xfrm>
          <a:prstGeom prst="rect">
            <a:avLst/>
          </a:prstGeom>
          <a:noFill/>
          <a:ln w="9525">
            <a:noFill/>
            <a:miter lim="800000"/>
            <a:headEnd/>
            <a:tailEnd/>
          </a:ln>
        </p:spPr>
        <p:txBody>
          <a:bodyPr lIns="90000" tIns="46800" rIns="90000" bIns="46800" anchor="ctr">
            <a:spAutoFit/>
          </a:bodyPr>
          <a:lstStyle/>
          <a:p>
            <a:r>
              <a:rPr lang="uk-UA" b="1">
                <a:latin typeface="Century Gothic" pitchFamily="34" charset="0"/>
              </a:rPr>
              <a:t>Ми тут жили ще до часів потопу. </a:t>
            </a:r>
            <a:br>
              <a:rPr lang="uk-UA" b="1">
                <a:latin typeface="Century Gothic" pitchFamily="34" charset="0"/>
              </a:rPr>
            </a:br>
            <a:r>
              <a:rPr lang="uk-UA" b="1">
                <a:latin typeface="Century Gothic" pitchFamily="34" charset="0"/>
              </a:rPr>
              <a:t>Наш корінь у земну вростає вісь. </a:t>
            </a:r>
            <a:br>
              <a:rPr lang="uk-UA" b="1">
                <a:latin typeface="Century Gothic" pitchFamily="34" charset="0"/>
              </a:rPr>
            </a:br>
            <a:r>
              <a:rPr lang="uk-UA" b="1">
                <a:latin typeface="Century Gothic" pitchFamily="34" charset="0"/>
              </a:rPr>
              <a:t>І перше, ніж учити нас, Європо, </a:t>
            </a:r>
            <a:br>
              <a:rPr lang="uk-UA" b="1">
                <a:latin typeface="Century Gothic" pitchFamily="34" charset="0"/>
              </a:rPr>
            </a:br>
            <a:r>
              <a:rPr lang="uk-UA" b="1">
                <a:latin typeface="Century Gothic" pitchFamily="34" charset="0"/>
              </a:rPr>
              <a:t>На себе ліпше збоку подивись. </a:t>
            </a:r>
            <a:br>
              <a:rPr lang="uk-UA" b="1">
                <a:latin typeface="Century Gothic" pitchFamily="34" charset="0"/>
              </a:rPr>
            </a:br>
            <a:r>
              <a:rPr lang="uk-UA" b="1">
                <a:latin typeface="Century Gothic" pitchFamily="34" charset="0"/>
              </a:rPr>
              <a:t>Ти нас озвала хутором пихато. </a:t>
            </a:r>
            <a:br>
              <a:rPr lang="uk-UA" b="1">
                <a:latin typeface="Century Gothic" pitchFamily="34" charset="0"/>
              </a:rPr>
            </a:br>
            <a:r>
              <a:rPr lang="uk-UA" b="1">
                <a:latin typeface="Century Gothic" pitchFamily="34" charset="0"/>
              </a:rPr>
              <a:t>Облиш: твій посміх нам не допече, </a:t>
            </a:r>
            <a:br>
              <a:rPr lang="uk-UA" b="1">
                <a:latin typeface="Century Gothic" pitchFamily="34" charset="0"/>
              </a:rPr>
            </a:br>
            <a:r>
              <a:rPr lang="uk-UA" b="1">
                <a:latin typeface="Century Gothic" pitchFamily="34" charset="0"/>
              </a:rPr>
              <a:t>Бо ми тоді вже побілили Хату, </a:t>
            </a:r>
            <a:br>
              <a:rPr lang="uk-UA" b="1">
                <a:latin typeface="Century Gothic" pitchFamily="34" charset="0"/>
              </a:rPr>
            </a:br>
            <a:r>
              <a:rPr lang="uk-UA" b="1">
                <a:latin typeface="Century Gothic" pitchFamily="34" charset="0"/>
              </a:rPr>
              <a:t>Як ти іще не вийшла із печер.</a:t>
            </a:r>
            <a:r>
              <a:rPr lang="uk-UA" i="1"/>
              <a:t> </a:t>
            </a:r>
            <a:endParaRPr lang="uk-UA"/>
          </a:p>
        </p:txBody>
      </p:sp>
      <p:pic>
        <p:nvPicPr>
          <p:cNvPr id="22535" name="Picture 12" descr="06052504_2"/>
          <p:cNvPicPr>
            <a:picLocks noChangeAspect="1" noChangeArrowheads="1"/>
          </p:cNvPicPr>
          <p:nvPr/>
        </p:nvPicPr>
        <p:blipFill>
          <a:blip r:embed="rId7"/>
          <a:srcRect/>
          <a:stretch>
            <a:fillRect/>
          </a:stretch>
        </p:blipFill>
        <p:spPr bwMode="auto">
          <a:xfrm>
            <a:off x="0" y="4319588"/>
            <a:ext cx="1692275" cy="981075"/>
          </a:xfrm>
          <a:prstGeom prst="rect">
            <a:avLst/>
          </a:prstGeom>
          <a:noFill/>
          <a:ln w="9525">
            <a:noFill/>
            <a:miter lim="800000"/>
            <a:headEnd/>
            <a:tailEnd/>
          </a:ln>
        </p:spPr>
      </p:pic>
      <p:pic>
        <p:nvPicPr>
          <p:cNvPr id="22536" name="Picture 11" descr="06052504_1"/>
          <p:cNvPicPr>
            <a:picLocks noChangeAspect="1" noChangeArrowheads="1"/>
          </p:cNvPicPr>
          <p:nvPr/>
        </p:nvPicPr>
        <p:blipFill>
          <a:blip r:embed="rId8"/>
          <a:srcRect/>
          <a:stretch>
            <a:fillRect/>
          </a:stretch>
        </p:blipFill>
        <p:spPr bwMode="auto">
          <a:xfrm>
            <a:off x="0" y="1462088"/>
            <a:ext cx="1692275" cy="1271587"/>
          </a:xfrm>
          <a:prstGeom prst="rect">
            <a:avLst/>
          </a:prstGeom>
          <a:noFill/>
          <a:ln w="9525">
            <a:noFill/>
            <a:miter lim="800000"/>
            <a:headEnd/>
            <a:tailEnd/>
          </a:ln>
        </p:spPr>
      </p:pic>
      <p:pic>
        <p:nvPicPr>
          <p:cNvPr id="22537" name="Picture 8" descr="TRYPILIA_rеверс монети"/>
          <p:cNvPicPr>
            <a:picLocks noChangeAspect="1" noChangeArrowheads="1"/>
          </p:cNvPicPr>
          <p:nvPr/>
        </p:nvPicPr>
        <p:blipFill>
          <a:blip r:embed="rId9"/>
          <a:srcRect/>
          <a:stretch>
            <a:fillRect/>
          </a:stretch>
        </p:blipFill>
        <p:spPr bwMode="auto">
          <a:xfrm>
            <a:off x="0" y="11113"/>
            <a:ext cx="1692275" cy="1631950"/>
          </a:xfrm>
          <a:prstGeom prst="rect">
            <a:avLst/>
          </a:prstGeom>
          <a:noFill/>
          <a:ln w="9525">
            <a:noFill/>
            <a:miter lim="800000"/>
            <a:headEnd/>
            <a:tailEnd/>
          </a:ln>
        </p:spPr>
      </p:pic>
      <p:pic>
        <p:nvPicPr>
          <p:cNvPr id="149525" name="Picture 21" descr="1"/>
          <p:cNvPicPr>
            <a:picLocks noChangeAspect="1" noChangeArrowheads="1"/>
          </p:cNvPicPr>
          <p:nvPr/>
        </p:nvPicPr>
        <p:blipFill>
          <a:blip r:embed="rId10"/>
          <a:srcRect/>
          <a:stretch>
            <a:fillRect/>
          </a:stretch>
        </p:blipFill>
        <p:spPr bwMode="auto">
          <a:xfrm>
            <a:off x="6372225" y="4076700"/>
            <a:ext cx="1785938" cy="1798638"/>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49514"/>
                                        </p:tgtEl>
                                        <p:attrNameLst>
                                          <p:attrName>style.visibility</p:attrName>
                                        </p:attrNameLst>
                                      </p:cBhvr>
                                      <p:to>
                                        <p:strVal val="visible"/>
                                      </p:to>
                                    </p:set>
                                    <p:animEffect transition="in" filter="box(in)">
                                      <p:cBhvr>
                                        <p:cTn id="7" dur="2000"/>
                                        <p:tgtEl>
                                          <p:spTgt spid="149514"/>
                                        </p:tgtEl>
                                      </p:cBhvr>
                                    </p:animEffect>
                                  </p:childTnLst>
                                </p:cTn>
                              </p:par>
                              <p:par>
                                <p:cTn id="8" presetID="4" presetClass="entr" presetSubtype="16" fill="hold" nodeType="withEffect">
                                  <p:stCondLst>
                                    <p:cond delay="0"/>
                                  </p:stCondLst>
                                  <p:childTnLst>
                                    <p:set>
                                      <p:cBhvr>
                                        <p:cTn id="9" dur="1" fill="hold">
                                          <p:stCondLst>
                                            <p:cond delay="0"/>
                                          </p:stCondLst>
                                        </p:cTn>
                                        <p:tgtEl>
                                          <p:spTgt spid="149520"/>
                                        </p:tgtEl>
                                        <p:attrNameLst>
                                          <p:attrName>style.visibility</p:attrName>
                                        </p:attrNameLst>
                                      </p:cBhvr>
                                      <p:to>
                                        <p:strVal val="visible"/>
                                      </p:to>
                                    </p:set>
                                    <p:animEffect transition="in" filter="box(in)">
                                      <p:cBhvr>
                                        <p:cTn id="10" dur="2000"/>
                                        <p:tgtEl>
                                          <p:spTgt spid="149520"/>
                                        </p:tgtEl>
                                      </p:cBhvr>
                                    </p:animEffect>
                                  </p:childTnLst>
                                </p:cTn>
                              </p:par>
                            </p:childTnLst>
                          </p:cTn>
                        </p:par>
                        <p:par>
                          <p:cTn id="11" fill="hold">
                            <p:stCondLst>
                              <p:cond delay="2000"/>
                            </p:stCondLst>
                            <p:childTnLst>
                              <p:par>
                                <p:cTn id="12" presetID="20" presetClass="entr" presetSubtype="0" fill="hold" nodeType="afterEffect">
                                  <p:stCondLst>
                                    <p:cond delay="0"/>
                                  </p:stCondLst>
                                  <p:childTnLst>
                                    <p:set>
                                      <p:cBhvr>
                                        <p:cTn id="13" dur="1" fill="hold">
                                          <p:stCondLst>
                                            <p:cond delay="0"/>
                                          </p:stCondLst>
                                        </p:cTn>
                                        <p:tgtEl>
                                          <p:spTgt spid="149525"/>
                                        </p:tgtEl>
                                        <p:attrNameLst>
                                          <p:attrName>style.visibility</p:attrName>
                                        </p:attrNameLst>
                                      </p:cBhvr>
                                      <p:to>
                                        <p:strVal val="visible"/>
                                      </p:to>
                                    </p:set>
                                    <p:animEffect transition="in" filter="wedge">
                                      <p:cBhvr>
                                        <p:cTn id="14" dur="2000"/>
                                        <p:tgtEl>
                                          <p:spTgt spid="149525"/>
                                        </p:tgtEl>
                                      </p:cBhvr>
                                    </p:animEffect>
                                  </p:childTnLst>
                                </p:cTn>
                              </p:par>
                            </p:childTnLst>
                          </p:cTn>
                        </p:par>
                        <p:par>
                          <p:cTn id="15" fill="hold">
                            <p:stCondLst>
                              <p:cond delay="4000"/>
                            </p:stCondLst>
                            <p:childTnLst>
                              <p:par>
                                <p:cTn id="16" presetID="27" presetClass="entr" presetSubtype="0" fill="hold" nodeType="afterEffect">
                                  <p:stCondLst>
                                    <p:cond delay="0"/>
                                  </p:stCondLst>
                                  <p:iterate type="lt">
                                    <p:tmPct val="50000"/>
                                  </p:iterate>
                                  <p:childTnLst>
                                    <p:set>
                                      <p:cBhvr>
                                        <p:cTn id="17" dur="1" fill="hold">
                                          <p:stCondLst>
                                            <p:cond delay="0"/>
                                          </p:stCondLst>
                                        </p:cTn>
                                        <p:tgtEl>
                                          <p:spTgt spid="149511">
                                            <p:txEl>
                                              <p:pRg st="0" end="0"/>
                                            </p:txEl>
                                          </p:spTgt>
                                        </p:tgtEl>
                                        <p:attrNameLst>
                                          <p:attrName>style.visibility</p:attrName>
                                        </p:attrNameLst>
                                      </p:cBhvr>
                                      <p:to>
                                        <p:strVal val="visible"/>
                                      </p:to>
                                    </p:set>
                                    <p:anim calcmode="discrete" valueType="clr">
                                      <p:cBhvr override="childStyle">
                                        <p:cTn id="18" dur="80"/>
                                        <p:tgtEl>
                                          <p:spTgt spid="1495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9511">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149511">
                                            <p:txEl>
                                              <p:pRg st="0" end="0"/>
                                            </p:txEl>
                                          </p:spTgt>
                                        </p:tgtEl>
                                        <p:attrNameLst>
                                          <p:attrName>fill.type</p:attrName>
                                        </p:attrNameLst>
                                      </p:cBhvr>
                                      <p:to>
                                        <p:strVal val="solid"/>
                                      </p:to>
                                    </p:set>
                                  </p:childTnLst>
                                </p:cTn>
                              </p:par>
                            </p:childTnLst>
                          </p:cTn>
                        </p:par>
                        <p:par>
                          <p:cTn id="21" fill="hold">
                            <p:stCondLst>
                              <p:cond delay="4520"/>
                            </p:stCondLst>
                            <p:childTnLst>
                              <p:par>
                                <p:cTn id="22" presetID="42" presetClass="entr" presetSubtype="0" fill="hold" nodeType="afterEffect">
                                  <p:stCondLst>
                                    <p:cond delay="0"/>
                                  </p:stCondLst>
                                  <p:childTnLst>
                                    <p:set>
                                      <p:cBhvr>
                                        <p:cTn id="23" dur="1" fill="hold">
                                          <p:stCondLst>
                                            <p:cond delay="0"/>
                                          </p:stCondLst>
                                        </p:cTn>
                                        <p:tgtEl>
                                          <p:spTgt spid="149510">
                                            <p:txEl>
                                              <p:pRg st="0" end="0"/>
                                            </p:txEl>
                                          </p:spTgt>
                                        </p:tgtEl>
                                        <p:attrNameLst>
                                          <p:attrName>style.visibility</p:attrName>
                                        </p:attrNameLst>
                                      </p:cBhvr>
                                      <p:to>
                                        <p:strVal val="visible"/>
                                      </p:to>
                                    </p:set>
                                    <p:animEffect transition="in" filter="fade">
                                      <p:cBhvr>
                                        <p:cTn id="24" dur="1000"/>
                                        <p:tgtEl>
                                          <p:spTgt spid="149510">
                                            <p:txEl>
                                              <p:pRg st="0" end="0"/>
                                            </p:txEl>
                                          </p:spTgt>
                                        </p:tgtEl>
                                      </p:cBhvr>
                                    </p:animEffect>
                                    <p:anim calcmode="lin" valueType="num">
                                      <p:cBhvr>
                                        <p:cTn id="25" dur="1000" fill="hold"/>
                                        <p:tgtEl>
                                          <p:spTgt spid="149510">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495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8609" name="Picture 3" descr="06041005e"/>
          <p:cNvPicPr>
            <a:picLocks noGrp="1" noChangeAspect="1" noChangeArrowheads="1"/>
          </p:cNvPicPr>
          <p:nvPr>
            <p:ph idx="4294967295"/>
          </p:nvPr>
        </p:nvPicPr>
        <p:blipFill>
          <a:blip r:embed="rId3"/>
          <a:srcRect/>
          <a:stretch>
            <a:fillRect/>
          </a:stretch>
        </p:blipFill>
        <p:spPr>
          <a:xfrm>
            <a:off x="12700" y="0"/>
            <a:ext cx="1622425" cy="6873875"/>
          </a:xfrm>
        </p:spPr>
      </p:pic>
      <p:sp>
        <p:nvSpPr>
          <p:cNvPr id="139268" name="Rectangle 4"/>
          <p:cNvSpPr>
            <a:spLocks noGrp="1" noChangeArrowheads="1"/>
          </p:cNvSpPr>
          <p:nvPr>
            <p:ph type="title"/>
          </p:nvPr>
        </p:nvSpPr>
        <p:spPr>
          <a:xfrm>
            <a:off x="1835150" y="146050"/>
            <a:ext cx="6851650" cy="1143000"/>
          </a:xfrm>
        </p:spPr>
        <p:txBody>
          <a:bodyPr/>
          <a:lstStyle/>
          <a:p>
            <a:pPr eaLnBrk="1" hangingPunct="1"/>
            <a:r>
              <a:rPr lang="uk-UA" sz="4000" smtClean="0"/>
              <a:t>“Культура </a:t>
            </a:r>
            <a:br>
              <a:rPr lang="uk-UA" sz="4000" smtClean="0"/>
            </a:br>
            <a:r>
              <a:rPr lang="uk-UA" sz="4000" smtClean="0"/>
              <a:t>мальованої кераміки”</a:t>
            </a:r>
            <a:endParaRPr lang="ru-RU" sz="4000" smtClean="0"/>
          </a:p>
        </p:txBody>
      </p:sp>
      <p:pic>
        <p:nvPicPr>
          <p:cNvPr id="139269" name="Picture 5" descr="e">
            <a:hlinkClick r:id="rId4"/>
          </p:cNvPr>
          <p:cNvPicPr>
            <a:picLocks noChangeAspect="1" noChangeArrowheads="1"/>
          </p:cNvPicPr>
          <p:nvPr/>
        </p:nvPicPr>
        <p:blipFill>
          <a:blip r:embed="rId5"/>
          <a:srcRect/>
          <a:stretch>
            <a:fillRect/>
          </a:stretch>
        </p:blipFill>
        <p:spPr bwMode="auto">
          <a:xfrm>
            <a:off x="1692275" y="1412875"/>
            <a:ext cx="1550988" cy="2336800"/>
          </a:xfrm>
          <a:prstGeom prst="rect">
            <a:avLst/>
          </a:prstGeom>
          <a:noFill/>
          <a:ln w="9525">
            <a:noFill/>
            <a:miter lim="800000"/>
            <a:headEnd/>
            <a:tailEnd/>
          </a:ln>
          <a:effectLst>
            <a:outerShdw dist="107763" dir="2700000" algn="ctr" rotWithShape="0">
              <a:srgbClr val="808080">
                <a:alpha val="50000"/>
              </a:srgbClr>
            </a:outerShdw>
          </a:effectLst>
        </p:spPr>
      </p:pic>
      <p:pic>
        <p:nvPicPr>
          <p:cNvPr id="139270" name="Picture 6" descr="c">
            <a:hlinkClick r:id="rId6"/>
          </p:cNvPr>
          <p:cNvPicPr>
            <a:picLocks noChangeAspect="1" noChangeArrowheads="1"/>
          </p:cNvPicPr>
          <p:nvPr/>
        </p:nvPicPr>
        <p:blipFill>
          <a:blip r:embed="rId7"/>
          <a:srcRect/>
          <a:stretch>
            <a:fillRect/>
          </a:stretch>
        </p:blipFill>
        <p:spPr bwMode="auto">
          <a:xfrm>
            <a:off x="3097213" y="2835275"/>
            <a:ext cx="1562100" cy="2336800"/>
          </a:xfrm>
          <a:prstGeom prst="rect">
            <a:avLst/>
          </a:prstGeom>
          <a:noFill/>
          <a:ln w="9525">
            <a:noFill/>
            <a:miter lim="800000"/>
            <a:headEnd/>
            <a:tailEnd/>
          </a:ln>
          <a:effectLst>
            <a:outerShdw dist="107763" dir="2700000" algn="ctr" rotWithShape="0">
              <a:srgbClr val="808080">
                <a:alpha val="50000"/>
              </a:srgbClr>
            </a:outerShdw>
          </a:effectLst>
        </p:spPr>
      </p:pic>
      <p:pic>
        <p:nvPicPr>
          <p:cNvPr id="68613" name="Picture 7" descr="b">
            <a:hlinkClick r:id="rId8"/>
          </p:cNvPr>
          <p:cNvPicPr>
            <a:picLocks noChangeAspect="1" noChangeArrowheads="1"/>
          </p:cNvPicPr>
          <p:nvPr/>
        </p:nvPicPr>
        <p:blipFill>
          <a:blip r:embed="rId9"/>
          <a:srcRect/>
          <a:stretch>
            <a:fillRect/>
          </a:stretch>
        </p:blipFill>
        <p:spPr bwMode="auto">
          <a:xfrm>
            <a:off x="4859338" y="1412875"/>
            <a:ext cx="2501900" cy="1673225"/>
          </a:xfrm>
          <a:prstGeom prst="rect">
            <a:avLst/>
          </a:prstGeom>
          <a:noFill/>
          <a:ln w="9525">
            <a:noFill/>
            <a:miter lim="800000"/>
            <a:headEnd/>
            <a:tailEnd/>
          </a:ln>
          <a:effectLst>
            <a:prstShdw prst="shdw13" dist="53882" dir="13500000">
              <a:srgbClr val="808080">
                <a:alpha val="50000"/>
              </a:srgbClr>
            </a:prstShdw>
          </a:effectLst>
        </p:spPr>
      </p:pic>
      <p:pic>
        <p:nvPicPr>
          <p:cNvPr id="139273" name="Picture 9" descr="a">
            <a:hlinkClick r:id="rId10"/>
          </p:cNvPr>
          <p:cNvPicPr>
            <a:picLocks noChangeAspect="1" noChangeArrowheads="1"/>
          </p:cNvPicPr>
          <p:nvPr/>
        </p:nvPicPr>
        <p:blipFill>
          <a:blip r:embed="rId11"/>
          <a:srcRect/>
          <a:stretch>
            <a:fillRect/>
          </a:stretch>
        </p:blipFill>
        <p:spPr bwMode="auto">
          <a:xfrm>
            <a:off x="4500563" y="4464050"/>
            <a:ext cx="1568450" cy="2336800"/>
          </a:xfrm>
          <a:prstGeom prst="rect">
            <a:avLst/>
          </a:prstGeom>
          <a:noFill/>
          <a:ln w="9525">
            <a:noFill/>
            <a:miter lim="800000"/>
            <a:headEnd/>
            <a:tailEnd/>
          </a:ln>
          <a:effectLst>
            <a:outerShdw dist="107763" dir="2700000" algn="ctr" rotWithShape="0">
              <a:srgbClr val="808080">
                <a:alpha val="50000"/>
              </a:srgbClr>
            </a:outerShdw>
          </a:effectLst>
        </p:spPr>
      </p:pic>
      <p:pic>
        <p:nvPicPr>
          <p:cNvPr id="68615" name="Picture 10" descr="10">
            <a:hlinkClick r:id="rId12"/>
          </p:cNvPr>
          <p:cNvPicPr>
            <a:picLocks noChangeAspect="1" noChangeArrowheads="1"/>
          </p:cNvPicPr>
          <p:nvPr/>
        </p:nvPicPr>
        <p:blipFill>
          <a:blip r:embed="rId13"/>
          <a:srcRect/>
          <a:stretch>
            <a:fillRect/>
          </a:stretch>
        </p:blipFill>
        <p:spPr bwMode="auto">
          <a:xfrm>
            <a:off x="1714500" y="5291138"/>
            <a:ext cx="2305050" cy="1547812"/>
          </a:xfrm>
          <a:prstGeom prst="rect">
            <a:avLst/>
          </a:prstGeom>
          <a:noFill/>
          <a:ln w="9525">
            <a:noFill/>
            <a:miter lim="800000"/>
            <a:headEnd/>
            <a:tailEnd/>
          </a:ln>
          <a:effectLst>
            <a:prstShdw prst="shdw13" dist="53882" dir="13500000">
              <a:srgbClr val="808080">
                <a:alpha val="50000"/>
              </a:srgbClr>
            </a:prstShdw>
          </a:effectLst>
        </p:spPr>
      </p:pic>
      <p:pic>
        <p:nvPicPr>
          <p:cNvPr id="68616" name="Picture 11" descr="11">
            <a:hlinkClick r:id="rId14"/>
          </p:cNvPr>
          <p:cNvPicPr>
            <a:picLocks noChangeAspect="1" noChangeArrowheads="1"/>
          </p:cNvPicPr>
          <p:nvPr/>
        </p:nvPicPr>
        <p:blipFill>
          <a:blip r:embed="rId15"/>
          <a:srcRect/>
          <a:stretch>
            <a:fillRect/>
          </a:stretch>
        </p:blipFill>
        <p:spPr bwMode="auto">
          <a:xfrm>
            <a:off x="6621463" y="2803525"/>
            <a:ext cx="2484437" cy="1668463"/>
          </a:xfrm>
          <a:prstGeom prst="rect">
            <a:avLst/>
          </a:prstGeom>
          <a:noFill/>
          <a:ln w="9525">
            <a:noFill/>
            <a:miter lim="800000"/>
            <a:headEnd/>
            <a:tailEnd/>
          </a:ln>
          <a:effectLst>
            <a:prstShdw prst="shdw13" dist="53882" dir="13500000">
              <a:srgbClr val="808080">
                <a:alpha val="50000"/>
              </a:srgbClr>
            </a:prstShdw>
          </a:effectLst>
        </p:spPr>
      </p:pic>
      <p:pic>
        <p:nvPicPr>
          <p:cNvPr id="68617" name="Picture 12" descr="8">
            <a:hlinkClick r:id="rId16"/>
          </p:cNvPr>
          <p:cNvPicPr>
            <a:picLocks noChangeAspect="1" noChangeArrowheads="1"/>
          </p:cNvPicPr>
          <p:nvPr/>
        </p:nvPicPr>
        <p:blipFill>
          <a:blip r:embed="rId17"/>
          <a:srcRect/>
          <a:stretch>
            <a:fillRect/>
          </a:stretch>
        </p:blipFill>
        <p:spPr bwMode="auto">
          <a:xfrm>
            <a:off x="6621463" y="5170488"/>
            <a:ext cx="2484437" cy="1668462"/>
          </a:xfrm>
          <a:prstGeom prst="rect">
            <a:avLst/>
          </a:prstGeom>
          <a:noFill/>
          <a:ln w="9525">
            <a:noFill/>
            <a:miter lim="800000"/>
            <a:headEnd/>
            <a:tailEnd/>
          </a:ln>
          <a:effectLst>
            <a:prstShdw prst="shdw13" dist="53882" dir="13500000">
              <a:srgbClr val="808080">
                <a:alpha val="50000"/>
              </a:srgbClr>
            </a:prst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39268"/>
                                        </p:tgtEl>
                                        <p:attrNameLst>
                                          <p:attrName>style.visibility</p:attrName>
                                        </p:attrNameLst>
                                      </p:cBhvr>
                                      <p:to>
                                        <p:strVal val="visible"/>
                                      </p:to>
                                    </p:set>
                                    <p:animEffect transition="in" filter="fade">
                                      <p:cBhvr>
                                        <p:cTn id="7" dur="768" decel="100000"/>
                                        <p:tgtEl>
                                          <p:spTgt spid="139268"/>
                                        </p:tgtEl>
                                      </p:cBhvr>
                                    </p:animEffect>
                                    <p:animScale>
                                      <p:cBhvr>
                                        <p:cTn id="8" dur="768" decel="100000"/>
                                        <p:tgtEl>
                                          <p:spTgt spid="139268"/>
                                        </p:tgtEl>
                                      </p:cBhvr>
                                      <p:from x="10000" y="10000"/>
                                      <p:to x="200000" y="450000"/>
                                    </p:animScale>
                                    <p:animScale>
                                      <p:cBhvr>
                                        <p:cTn id="9" dur="1230" accel="100000" fill="hold">
                                          <p:stCondLst>
                                            <p:cond delay="768"/>
                                          </p:stCondLst>
                                        </p:cTn>
                                        <p:tgtEl>
                                          <p:spTgt spid="139268"/>
                                        </p:tgtEl>
                                      </p:cBhvr>
                                      <p:from x="200000" y="450000"/>
                                      <p:to x="100000" y="100000"/>
                                    </p:animScale>
                                    <p:set>
                                      <p:cBhvr>
                                        <p:cTn id="10" dur="768" fill="hold"/>
                                        <p:tgtEl>
                                          <p:spTgt spid="139268"/>
                                        </p:tgtEl>
                                        <p:attrNameLst>
                                          <p:attrName>ppt_x</p:attrName>
                                        </p:attrNameLst>
                                      </p:cBhvr>
                                      <p:to>
                                        <p:strVal val="(0.5)"/>
                                      </p:to>
                                    </p:set>
                                    <p:anim from="(0.5)" to="(#ppt_x)" calcmode="lin" valueType="num">
                                      <p:cBhvr>
                                        <p:cTn id="11" dur="1230" accel="100000" fill="hold">
                                          <p:stCondLst>
                                            <p:cond delay="768"/>
                                          </p:stCondLst>
                                        </p:cTn>
                                        <p:tgtEl>
                                          <p:spTgt spid="139268"/>
                                        </p:tgtEl>
                                        <p:attrNameLst>
                                          <p:attrName>ppt_x</p:attrName>
                                        </p:attrNameLst>
                                      </p:cBhvr>
                                    </p:anim>
                                    <p:set>
                                      <p:cBhvr>
                                        <p:cTn id="12" dur="768" fill="hold"/>
                                        <p:tgtEl>
                                          <p:spTgt spid="139268"/>
                                        </p:tgtEl>
                                        <p:attrNameLst>
                                          <p:attrName>ppt_y</p:attrName>
                                        </p:attrNameLst>
                                      </p:cBhvr>
                                      <p:to>
                                        <p:strVal val="(#ppt_y+0.4)"/>
                                      </p:to>
                                    </p:set>
                                    <p:anim from="(#ppt_y+0.4)" to="(#ppt_y)" calcmode="lin" valueType="num">
                                      <p:cBhvr>
                                        <p:cTn id="13" dur="1230" accel="100000" fill="hold">
                                          <p:stCondLst>
                                            <p:cond delay="768"/>
                                          </p:stCondLst>
                                        </p:cTn>
                                        <p:tgtEl>
                                          <p:spTgt spid="13926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3" name="Rectangle 3"/>
          <p:cNvSpPr>
            <a:spLocks noGrp="1" noChangeArrowheads="1"/>
          </p:cNvSpPr>
          <p:nvPr>
            <p:ph type="title"/>
          </p:nvPr>
        </p:nvSpPr>
        <p:spPr>
          <a:xfrm>
            <a:off x="1619250" y="274638"/>
            <a:ext cx="4824413" cy="1143000"/>
          </a:xfrm>
        </p:spPr>
        <p:txBody>
          <a:bodyPr/>
          <a:lstStyle/>
          <a:p>
            <a:pPr algn="l" eaLnBrk="1" hangingPunct="1"/>
            <a:r>
              <a:rPr lang="uk-UA" sz="4000" smtClean="0"/>
              <a:t>Прядіння</a:t>
            </a:r>
            <a:r>
              <a:rPr lang="en-US" sz="4000" smtClean="0"/>
              <a:t> </a:t>
            </a:r>
            <a:r>
              <a:rPr lang="uk-UA" sz="4000" smtClean="0"/>
              <a:t>й ткацтво</a:t>
            </a:r>
            <a:endParaRPr lang="ru-RU" sz="4000" smtClean="0"/>
          </a:p>
        </p:txBody>
      </p:sp>
      <p:pic>
        <p:nvPicPr>
          <p:cNvPr id="168971" name="Picture 11" descr="ткацтво"/>
          <p:cNvPicPr>
            <a:picLocks noGrp="1" noChangeAspect="1" noChangeArrowheads="1"/>
          </p:cNvPicPr>
          <p:nvPr>
            <p:ph sz="half" idx="1"/>
          </p:nvPr>
        </p:nvPicPr>
        <p:blipFill>
          <a:blip r:embed="rId3"/>
          <a:srcRect/>
          <a:stretch>
            <a:fillRect/>
          </a:stretch>
        </p:blipFill>
        <p:spPr>
          <a:xfrm>
            <a:off x="6400800" y="0"/>
            <a:ext cx="2743200" cy="1206500"/>
          </a:xfrm>
          <a:effectLst>
            <a:outerShdw dist="107763" dir="8100000" algn="ctr" rotWithShape="0">
              <a:srgbClr val="808080">
                <a:alpha val="50000"/>
              </a:srgbClr>
            </a:outerShdw>
          </a:effectLst>
        </p:spPr>
      </p:pic>
      <p:pic>
        <p:nvPicPr>
          <p:cNvPr id="70659" name="Picture 2" descr="06041005e"/>
          <p:cNvPicPr>
            <a:picLocks noGrp="1" noChangeAspect="1" noChangeArrowheads="1"/>
          </p:cNvPicPr>
          <p:nvPr>
            <p:ph idx="4294967295"/>
          </p:nvPr>
        </p:nvPicPr>
        <p:blipFill>
          <a:blip r:embed="rId4"/>
          <a:srcRect/>
          <a:stretch>
            <a:fillRect/>
          </a:stretch>
        </p:blipFill>
        <p:spPr>
          <a:xfrm>
            <a:off x="12700" y="0"/>
            <a:ext cx="1622425" cy="6873875"/>
          </a:xfrm>
        </p:spPr>
      </p:pic>
      <p:pic>
        <p:nvPicPr>
          <p:cNvPr id="168973" name="Picture 13" descr="tka2 ткацкий станок"/>
          <p:cNvPicPr>
            <a:picLocks noGrp="1" noChangeAspect="1" noChangeArrowheads="1"/>
          </p:cNvPicPr>
          <p:nvPr>
            <p:ph sz="half" idx="2"/>
          </p:nvPr>
        </p:nvPicPr>
        <p:blipFill>
          <a:blip r:embed="rId5"/>
          <a:srcRect/>
          <a:stretch>
            <a:fillRect/>
          </a:stretch>
        </p:blipFill>
        <p:spPr>
          <a:xfrm>
            <a:off x="6396038" y="4710113"/>
            <a:ext cx="2741612" cy="2125662"/>
          </a:xfrm>
          <a:effectLst>
            <a:outerShdw dist="107763" dir="13500000" algn="ctr" rotWithShape="0">
              <a:srgbClr val="808080">
                <a:alpha val="50000"/>
              </a:srgbClr>
            </a:outerShdw>
          </a:effectLst>
        </p:spPr>
      </p:pic>
      <p:sp>
        <p:nvSpPr>
          <p:cNvPr id="168975" name="Text Box 15"/>
          <p:cNvSpPr txBox="1">
            <a:spLocks noChangeArrowheads="1"/>
          </p:cNvSpPr>
          <p:nvPr/>
        </p:nvSpPr>
        <p:spPr bwMode="auto">
          <a:xfrm>
            <a:off x="1692275" y="1412875"/>
            <a:ext cx="4608513" cy="5118100"/>
          </a:xfrm>
          <a:prstGeom prst="rect">
            <a:avLst/>
          </a:prstGeom>
          <a:noFill/>
          <a:ln w="9525">
            <a:noFill/>
            <a:miter lim="800000"/>
            <a:headEnd/>
            <a:tailEnd/>
          </a:ln>
        </p:spPr>
        <p:txBody>
          <a:bodyPr lIns="90000" tIns="46800" rIns="90000" bIns="46800">
            <a:spAutoFit/>
          </a:bodyPr>
          <a:lstStyle/>
          <a:p>
            <a:pPr>
              <a:spcBef>
                <a:spcPct val="50000"/>
              </a:spcBef>
            </a:pPr>
            <a:r>
              <a:rPr lang="uk-UA" sz="2200"/>
              <a:t>Трипільський </a:t>
            </a:r>
            <a:r>
              <a:rPr lang="uk-UA" sz="2200" b="1"/>
              <a:t>ткацький верстат</a:t>
            </a:r>
            <a:r>
              <a:rPr lang="uk-UA" sz="2200"/>
              <a:t> мав вертикальну будову і складався з дерев'яної рами. </a:t>
            </a:r>
          </a:p>
          <a:p>
            <a:pPr>
              <a:spcBef>
                <a:spcPct val="50000"/>
              </a:spcBef>
            </a:pPr>
            <a:r>
              <a:rPr lang="uk-UA" sz="2200"/>
              <a:t>Нитки основи у такому верстаті прив'язували щільними рядами до верхнього валу й рівномірно натягували глиняними відтяжками, до яких прив'язували нижні кінці ниток.</a:t>
            </a:r>
          </a:p>
          <a:p>
            <a:pPr>
              <a:spcBef>
                <a:spcPct val="50000"/>
              </a:spcBef>
            </a:pPr>
            <a:r>
              <a:rPr lang="uk-UA" sz="2200"/>
              <a:t>Нитки відповідно розподіля-</a:t>
            </a:r>
            <a:br>
              <a:rPr lang="uk-UA" sz="2200"/>
            </a:br>
            <a:r>
              <a:rPr lang="uk-UA" sz="2200"/>
              <a:t>лися на передні та задні. Вони перепліталися по горизонталі іншими нитками, утворюючи тканину</a:t>
            </a:r>
          </a:p>
        </p:txBody>
      </p:sp>
      <p:sp>
        <p:nvSpPr>
          <p:cNvPr id="168976" name="Rectangle 16"/>
          <p:cNvSpPr>
            <a:spLocks noChangeArrowheads="1"/>
          </p:cNvSpPr>
          <p:nvPr/>
        </p:nvSpPr>
        <p:spPr bwMode="auto">
          <a:xfrm>
            <a:off x="6315075" y="1368425"/>
            <a:ext cx="2771775" cy="3113088"/>
          </a:xfrm>
          <a:prstGeom prst="rect">
            <a:avLst/>
          </a:prstGeom>
          <a:noFill/>
          <a:ln w="9525">
            <a:noFill/>
            <a:miter lim="800000"/>
            <a:headEnd/>
            <a:tailEnd/>
          </a:ln>
        </p:spPr>
        <p:txBody>
          <a:bodyPr lIns="90000" tIns="46800" rIns="90000" bIns="46800">
            <a:spAutoFit/>
          </a:bodyPr>
          <a:lstStyle/>
          <a:p>
            <a:r>
              <a:rPr lang="uk-UA" b="1"/>
              <a:t>Прясла</a:t>
            </a:r>
            <a:r>
              <a:rPr lang="uk-UA"/>
              <a:t> — округлі маховики для </a:t>
            </a:r>
            <a:r>
              <a:rPr lang="uk-UA" b="1"/>
              <a:t>дерев'яного веретена</a:t>
            </a:r>
            <a:r>
              <a:rPr lang="uk-UA"/>
              <a:t>, розміром від 3 до 8 см. у діаметрі, завтовшки 0,7 — 2 см., з невелич-</a:t>
            </a:r>
            <a:br>
              <a:rPr lang="uk-UA"/>
            </a:br>
            <a:r>
              <a:rPr lang="uk-UA"/>
              <a:t>ким отвором у центрі. Таким веретеном пряли нитку в різні історичні часи і у різних народів, включно до XX ст.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68963"/>
                                        </p:tgtEl>
                                        <p:attrNameLst>
                                          <p:attrName>style.visibility</p:attrName>
                                        </p:attrNameLst>
                                      </p:cBhvr>
                                      <p:to>
                                        <p:strVal val="visible"/>
                                      </p:to>
                                    </p:set>
                                    <p:animEffect transition="in" filter="diamond(in)">
                                      <p:cBhvr>
                                        <p:cTn id="7" dur="2000"/>
                                        <p:tgtEl>
                                          <p:spTgt spid="168963"/>
                                        </p:tgtEl>
                                      </p:cBhvr>
                                    </p:animEffect>
                                  </p:childTnLst>
                                </p:cTn>
                              </p:par>
                            </p:childTnLst>
                          </p:cTn>
                        </p:par>
                        <p:par>
                          <p:cTn id="8" fill="hold">
                            <p:stCondLst>
                              <p:cond delay="2000"/>
                            </p:stCondLst>
                            <p:childTnLst>
                              <p:par>
                                <p:cTn id="9" presetID="53" presetClass="entr" presetSubtype="0" fill="hold" nodeType="afterEffect">
                                  <p:stCondLst>
                                    <p:cond delay="0"/>
                                  </p:stCondLst>
                                  <p:childTnLst>
                                    <p:set>
                                      <p:cBhvr>
                                        <p:cTn id="10" dur="1" fill="hold">
                                          <p:stCondLst>
                                            <p:cond delay="0"/>
                                          </p:stCondLst>
                                        </p:cTn>
                                        <p:tgtEl>
                                          <p:spTgt spid="168975">
                                            <p:txEl>
                                              <p:pRg st="0" end="0"/>
                                            </p:txEl>
                                          </p:spTgt>
                                        </p:tgtEl>
                                        <p:attrNameLst>
                                          <p:attrName>style.visibility</p:attrName>
                                        </p:attrNameLst>
                                      </p:cBhvr>
                                      <p:to>
                                        <p:strVal val="visible"/>
                                      </p:to>
                                    </p:set>
                                    <p:anim calcmode="lin" valueType="num">
                                      <p:cBhvr>
                                        <p:cTn id="11" dur="1000" fill="hold"/>
                                        <p:tgtEl>
                                          <p:spTgt spid="168975">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168975">
                                            <p:txEl>
                                              <p:pRg st="0" end="0"/>
                                            </p:txEl>
                                          </p:spTgt>
                                        </p:tgtEl>
                                        <p:attrNameLst>
                                          <p:attrName>ppt_h</p:attrName>
                                        </p:attrNameLst>
                                      </p:cBhvr>
                                      <p:tavLst>
                                        <p:tav tm="0">
                                          <p:val>
                                            <p:fltVal val="0"/>
                                          </p:val>
                                        </p:tav>
                                        <p:tav tm="100000">
                                          <p:val>
                                            <p:strVal val="#ppt_h"/>
                                          </p:val>
                                        </p:tav>
                                      </p:tavLst>
                                    </p:anim>
                                    <p:animEffect transition="in" filter="fade">
                                      <p:cBhvr>
                                        <p:cTn id="13" dur="1000"/>
                                        <p:tgtEl>
                                          <p:spTgt spid="168975">
                                            <p:txEl>
                                              <p:pRg st="0" end="0"/>
                                            </p:txEl>
                                          </p:spTgt>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168975">
                                            <p:txEl>
                                              <p:pRg st="1" end="1"/>
                                            </p:txEl>
                                          </p:spTgt>
                                        </p:tgtEl>
                                        <p:attrNameLst>
                                          <p:attrName>style.visibility</p:attrName>
                                        </p:attrNameLst>
                                      </p:cBhvr>
                                      <p:to>
                                        <p:strVal val="visible"/>
                                      </p:to>
                                    </p:set>
                                    <p:anim calcmode="lin" valueType="num">
                                      <p:cBhvr>
                                        <p:cTn id="17" dur="1000" fill="hold"/>
                                        <p:tgtEl>
                                          <p:spTgt spid="168975">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168975">
                                            <p:txEl>
                                              <p:pRg st="1" end="1"/>
                                            </p:txEl>
                                          </p:spTgt>
                                        </p:tgtEl>
                                        <p:attrNameLst>
                                          <p:attrName>ppt_h</p:attrName>
                                        </p:attrNameLst>
                                      </p:cBhvr>
                                      <p:tavLst>
                                        <p:tav tm="0">
                                          <p:val>
                                            <p:fltVal val="0"/>
                                          </p:val>
                                        </p:tav>
                                        <p:tav tm="100000">
                                          <p:val>
                                            <p:strVal val="#ppt_h"/>
                                          </p:val>
                                        </p:tav>
                                      </p:tavLst>
                                    </p:anim>
                                    <p:animEffect transition="in" filter="fade">
                                      <p:cBhvr>
                                        <p:cTn id="19" dur="1000"/>
                                        <p:tgtEl>
                                          <p:spTgt spid="168975">
                                            <p:txEl>
                                              <p:pRg st="1" end="1"/>
                                            </p:txEl>
                                          </p:spTgt>
                                        </p:tgtEl>
                                      </p:cBhvr>
                                    </p:animEffect>
                                  </p:childTnLst>
                                </p:cTn>
                              </p:par>
                            </p:childTnLst>
                          </p:cTn>
                        </p:par>
                        <p:par>
                          <p:cTn id="20" fill="hold">
                            <p:stCondLst>
                              <p:cond delay="4000"/>
                            </p:stCondLst>
                            <p:childTnLst>
                              <p:par>
                                <p:cTn id="21" presetID="53" presetClass="entr" presetSubtype="0" fill="hold" nodeType="afterEffect">
                                  <p:stCondLst>
                                    <p:cond delay="0"/>
                                  </p:stCondLst>
                                  <p:childTnLst>
                                    <p:set>
                                      <p:cBhvr>
                                        <p:cTn id="22" dur="1" fill="hold">
                                          <p:stCondLst>
                                            <p:cond delay="0"/>
                                          </p:stCondLst>
                                        </p:cTn>
                                        <p:tgtEl>
                                          <p:spTgt spid="168975">
                                            <p:txEl>
                                              <p:pRg st="2" end="2"/>
                                            </p:txEl>
                                          </p:spTgt>
                                        </p:tgtEl>
                                        <p:attrNameLst>
                                          <p:attrName>style.visibility</p:attrName>
                                        </p:attrNameLst>
                                      </p:cBhvr>
                                      <p:to>
                                        <p:strVal val="visible"/>
                                      </p:to>
                                    </p:set>
                                    <p:anim calcmode="lin" valueType="num">
                                      <p:cBhvr>
                                        <p:cTn id="23" dur="1000" fill="hold"/>
                                        <p:tgtEl>
                                          <p:spTgt spid="16897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68975">
                                            <p:txEl>
                                              <p:pRg st="2" end="2"/>
                                            </p:txEl>
                                          </p:spTgt>
                                        </p:tgtEl>
                                        <p:attrNameLst>
                                          <p:attrName>ppt_h</p:attrName>
                                        </p:attrNameLst>
                                      </p:cBhvr>
                                      <p:tavLst>
                                        <p:tav tm="0">
                                          <p:val>
                                            <p:fltVal val="0"/>
                                          </p:val>
                                        </p:tav>
                                        <p:tav tm="100000">
                                          <p:val>
                                            <p:strVal val="#ppt_h"/>
                                          </p:val>
                                        </p:tav>
                                      </p:tavLst>
                                    </p:anim>
                                    <p:animEffect transition="in" filter="fade">
                                      <p:cBhvr>
                                        <p:cTn id="25" dur="1000"/>
                                        <p:tgtEl>
                                          <p:spTgt spid="168975">
                                            <p:txEl>
                                              <p:pRg st="2" end="2"/>
                                            </p:txEl>
                                          </p:spTgt>
                                        </p:tgtEl>
                                      </p:cBhvr>
                                    </p:animEffect>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168976">
                                            <p:txEl>
                                              <p:pRg st="0" end="0"/>
                                            </p:txEl>
                                          </p:spTgt>
                                        </p:tgtEl>
                                        <p:attrNameLst>
                                          <p:attrName>style.visibility</p:attrName>
                                        </p:attrNameLst>
                                      </p:cBhvr>
                                      <p:to>
                                        <p:strVal val="visible"/>
                                      </p:to>
                                    </p:set>
                                    <p:animEffect transition="in" filter="fade">
                                      <p:cBhvr>
                                        <p:cTn id="29" dur="1000"/>
                                        <p:tgtEl>
                                          <p:spTgt spid="168976">
                                            <p:txEl>
                                              <p:pRg st="0" end="0"/>
                                            </p:txEl>
                                          </p:spTgt>
                                        </p:tgtEl>
                                      </p:cBhvr>
                                    </p:animEffect>
                                    <p:anim calcmode="lin" valueType="num">
                                      <p:cBhvr>
                                        <p:cTn id="30" dur="1000" fill="hold"/>
                                        <p:tgtEl>
                                          <p:spTgt spid="168976">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68976">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26" presetClass="emph" presetSubtype="0" fill="hold" nodeType="afterEffect">
                                  <p:stCondLst>
                                    <p:cond delay="0"/>
                                  </p:stCondLst>
                                  <p:childTnLst>
                                    <p:animEffect transition="out" filter="fade">
                                      <p:cBhvr>
                                        <p:cTn id="34" dur="1000" tmFilter="0, 0; .2, .5; .8, .5; 1, 0"/>
                                        <p:tgtEl>
                                          <p:spTgt spid="168971"/>
                                        </p:tgtEl>
                                      </p:cBhvr>
                                    </p:animEffect>
                                    <p:animScale>
                                      <p:cBhvr>
                                        <p:cTn id="35" dur="500" autoRev="1" fill="hold"/>
                                        <p:tgtEl>
                                          <p:spTgt spid="168971"/>
                                        </p:tgtEl>
                                      </p:cBhvr>
                                      <p:by x="105000" y="105000"/>
                                    </p:animScale>
                                  </p:childTnLst>
                                </p:cTn>
                              </p:par>
                            </p:childTnLst>
                          </p:cTn>
                        </p:par>
                        <p:par>
                          <p:cTn id="36" fill="hold">
                            <p:stCondLst>
                              <p:cond delay="7000"/>
                            </p:stCondLst>
                            <p:childTnLst>
                              <p:par>
                                <p:cTn id="37" presetID="26" presetClass="emph" presetSubtype="0" fill="hold" nodeType="afterEffect">
                                  <p:stCondLst>
                                    <p:cond delay="0"/>
                                  </p:stCondLst>
                                  <p:childTnLst>
                                    <p:animEffect transition="out" filter="fade">
                                      <p:cBhvr>
                                        <p:cTn id="38" dur="1000" tmFilter="0, 0; .2, .5; .8, .5; 1, 0"/>
                                        <p:tgtEl>
                                          <p:spTgt spid="168973"/>
                                        </p:tgtEl>
                                      </p:cBhvr>
                                    </p:animEffect>
                                    <p:animScale>
                                      <p:cBhvr>
                                        <p:cTn id="39" dur="500" autoRev="1" fill="hold"/>
                                        <p:tgtEl>
                                          <p:spTgt spid="16897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6" name="Rectangle 4"/>
          <p:cNvSpPr>
            <a:spLocks noGrp="1" noChangeArrowheads="1"/>
          </p:cNvSpPr>
          <p:nvPr>
            <p:ph type="title"/>
          </p:nvPr>
        </p:nvSpPr>
        <p:spPr>
          <a:xfrm>
            <a:off x="1692275" y="274638"/>
            <a:ext cx="4175125" cy="1785937"/>
          </a:xfrm>
        </p:spPr>
        <p:txBody>
          <a:bodyPr/>
          <a:lstStyle/>
          <a:p>
            <a:pPr eaLnBrk="1" hangingPunct="1"/>
            <a:r>
              <a:rPr lang="uk-UA" sz="4000" smtClean="0"/>
              <a:t>Вбрання племен трипільської культури</a:t>
            </a:r>
            <a:r>
              <a:rPr lang="ru-RU" sz="4000" smtClean="0"/>
              <a:t> </a:t>
            </a:r>
          </a:p>
        </p:txBody>
      </p:sp>
      <p:pic>
        <p:nvPicPr>
          <p:cNvPr id="72706" name="Picture 3" descr="06041005e"/>
          <p:cNvPicPr>
            <a:picLocks noGrp="1" noChangeAspect="1" noChangeArrowheads="1"/>
          </p:cNvPicPr>
          <p:nvPr>
            <p:ph idx="4294967295"/>
          </p:nvPr>
        </p:nvPicPr>
        <p:blipFill>
          <a:blip r:embed="rId3"/>
          <a:srcRect/>
          <a:stretch>
            <a:fillRect/>
          </a:stretch>
        </p:blipFill>
        <p:spPr>
          <a:xfrm>
            <a:off x="12700" y="0"/>
            <a:ext cx="1622425" cy="6873875"/>
          </a:xfrm>
        </p:spPr>
      </p:pic>
      <p:sp>
        <p:nvSpPr>
          <p:cNvPr id="72707" name="Rectangle 6"/>
          <p:cNvSpPr>
            <a:spLocks noChangeArrowheads="1"/>
          </p:cNvSpPr>
          <p:nvPr/>
        </p:nvSpPr>
        <p:spPr bwMode="auto">
          <a:xfrm>
            <a:off x="-571500" y="2941638"/>
            <a:ext cx="10287000" cy="0"/>
          </a:xfrm>
          <a:prstGeom prst="rect">
            <a:avLst/>
          </a:prstGeom>
          <a:noFill/>
          <a:ln w="9525">
            <a:noFill/>
            <a:miter lim="800000"/>
            <a:headEnd/>
            <a:tailEnd/>
          </a:ln>
        </p:spPr>
        <p:txBody>
          <a:bodyPr wrap="none" lIns="90000" tIns="46800" rIns="90000" bIns="46800" anchor="ctr">
            <a:spAutoFit/>
          </a:bodyPr>
          <a:lstStyle/>
          <a:p>
            <a:endParaRPr lang="ru-RU"/>
          </a:p>
        </p:txBody>
      </p:sp>
      <p:sp>
        <p:nvSpPr>
          <p:cNvPr id="141333" name="Rectangle 21"/>
          <p:cNvSpPr>
            <a:spLocks noChangeArrowheads="1"/>
          </p:cNvSpPr>
          <p:nvPr/>
        </p:nvSpPr>
        <p:spPr bwMode="auto">
          <a:xfrm>
            <a:off x="1692275" y="5667375"/>
            <a:ext cx="3352800" cy="1190625"/>
          </a:xfrm>
          <a:prstGeom prst="rect">
            <a:avLst/>
          </a:prstGeom>
          <a:noFill/>
          <a:ln w="9525">
            <a:noFill/>
            <a:miter lim="800000"/>
            <a:headEnd/>
            <a:tailEnd/>
          </a:ln>
        </p:spPr>
        <p:txBody>
          <a:bodyPr lIns="90000" tIns="46800" rIns="90000" bIns="46800">
            <a:spAutoFit/>
          </a:bodyPr>
          <a:lstStyle/>
          <a:p>
            <a:pPr algn="ctr"/>
            <a:r>
              <a:rPr lang="uk-UA" b="1" i="1">
                <a:solidFill>
                  <a:srgbClr val="000000"/>
                </a:solidFill>
              </a:rPr>
              <a:t>Зображення на ритуальному посуді.</a:t>
            </a:r>
            <a:br>
              <a:rPr lang="uk-UA" b="1" i="1">
                <a:solidFill>
                  <a:srgbClr val="000000"/>
                </a:solidFill>
              </a:rPr>
            </a:br>
            <a:r>
              <a:rPr lang="uk-UA" b="1" i="1">
                <a:solidFill>
                  <a:srgbClr val="000000"/>
                </a:solidFill>
              </a:rPr>
              <a:t>Слободка-Західна, Тимкове (Олександрівка)</a:t>
            </a:r>
          </a:p>
        </p:txBody>
      </p:sp>
      <p:sp>
        <p:nvSpPr>
          <p:cNvPr id="72709" name="Rectangle 23"/>
          <p:cNvSpPr>
            <a:spLocks noChangeArrowheads="1"/>
          </p:cNvSpPr>
          <p:nvPr/>
        </p:nvSpPr>
        <p:spPr bwMode="auto">
          <a:xfrm>
            <a:off x="0" y="1665288"/>
            <a:ext cx="9144000" cy="0"/>
          </a:xfrm>
          <a:prstGeom prst="rect">
            <a:avLst/>
          </a:prstGeom>
          <a:noFill/>
          <a:ln w="9525">
            <a:noFill/>
            <a:miter lim="800000"/>
            <a:headEnd/>
            <a:tailEnd/>
          </a:ln>
        </p:spPr>
        <p:txBody>
          <a:bodyPr wrap="none" lIns="90000" tIns="46800" rIns="90000" bIns="46800" anchor="ctr">
            <a:spAutoFit/>
          </a:bodyPr>
          <a:lstStyle/>
          <a:p>
            <a:endParaRPr lang="ru-RU"/>
          </a:p>
        </p:txBody>
      </p:sp>
      <p:pic>
        <p:nvPicPr>
          <p:cNvPr id="141334" name="Picture 22" descr="http://www.trypillya.kiev.ua/kostum/untitled-1.jpg"/>
          <p:cNvPicPr>
            <a:picLocks noChangeAspect="1" noChangeArrowheads="1"/>
          </p:cNvPicPr>
          <p:nvPr/>
        </p:nvPicPr>
        <p:blipFill>
          <a:blip r:embed="rId4" r:link="rId5"/>
          <a:srcRect/>
          <a:stretch>
            <a:fillRect/>
          </a:stretch>
        </p:blipFill>
        <p:spPr bwMode="auto">
          <a:xfrm>
            <a:off x="6156325" y="2565400"/>
            <a:ext cx="2489200" cy="3289300"/>
          </a:xfrm>
          <a:prstGeom prst="rect">
            <a:avLst/>
          </a:prstGeom>
          <a:noFill/>
          <a:effectLst>
            <a:outerShdw dist="107763" dir="2700000" algn="ctr" rotWithShape="0">
              <a:srgbClr val="808080">
                <a:alpha val="50000"/>
              </a:srgbClr>
            </a:outerShdw>
          </a:effectLst>
        </p:spPr>
      </p:pic>
      <p:sp>
        <p:nvSpPr>
          <p:cNvPr id="72711" name="Rectangle 24"/>
          <p:cNvSpPr>
            <a:spLocks noChangeArrowheads="1"/>
          </p:cNvSpPr>
          <p:nvPr/>
        </p:nvSpPr>
        <p:spPr bwMode="auto">
          <a:xfrm>
            <a:off x="1835150" y="3057525"/>
            <a:ext cx="180975" cy="549275"/>
          </a:xfrm>
          <a:prstGeom prst="rect">
            <a:avLst/>
          </a:prstGeom>
          <a:noFill/>
          <a:ln w="9525">
            <a:noFill/>
            <a:miter lim="800000"/>
            <a:headEnd/>
            <a:tailEnd/>
          </a:ln>
        </p:spPr>
        <p:txBody>
          <a:bodyPr wrap="none" lIns="90000" tIns="46800" rIns="90000" bIns="46800" anchor="ctr">
            <a:spAutoFit/>
          </a:bodyPr>
          <a:lstStyle/>
          <a:p>
            <a:r>
              <a:rPr lang="uk-UA" sz="1200">
                <a:solidFill>
                  <a:srgbClr val="000000"/>
                </a:solidFill>
                <a:cs typeface="Times New Roman" pitchFamily="18" charset="0"/>
              </a:rPr>
              <a:t/>
            </a:r>
            <a:br>
              <a:rPr lang="uk-UA" sz="1200">
                <a:solidFill>
                  <a:srgbClr val="000000"/>
                </a:solidFill>
                <a:cs typeface="Times New Roman" pitchFamily="18" charset="0"/>
              </a:rPr>
            </a:br>
            <a:endParaRPr lang="ru-RU"/>
          </a:p>
        </p:txBody>
      </p:sp>
      <p:sp>
        <p:nvSpPr>
          <p:cNvPr id="141337" name="Rectangle 25"/>
          <p:cNvSpPr>
            <a:spLocks noChangeArrowheads="1"/>
          </p:cNvSpPr>
          <p:nvPr/>
        </p:nvSpPr>
        <p:spPr bwMode="auto">
          <a:xfrm>
            <a:off x="5364163" y="5942013"/>
            <a:ext cx="3779837" cy="915987"/>
          </a:xfrm>
          <a:prstGeom prst="rect">
            <a:avLst/>
          </a:prstGeom>
          <a:noFill/>
          <a:ln w="9525">
            <a:noFill/>
            <a:miter lim="800000"/>
            <a:headEnd/>
            <a:tailEnd/>
          </a:ln>
        </p:spPr>
        <p:txBody>
          <a:bodyPr lIns="90000" tIns="46800" rIns="90000" bIns="46800">
            <a:spAutoFit/>
          </a:bodyPr>
          <a:lstStyle/>
          <a:p>
            <a:pPr algn="ctr"/>
            <a:r>
              <a:rPr lang="uk-UA" b="1" i="1">
                <a:solidFill>
                  <a:srgbClr val="000000"/>
                </a:solidFill>
              </a:rPr>
              <a:t>Ритуальне вбрання жриці та її оточення (ранній етап енеоліту). Реконструкція</a:t>
            </a:r>
            <a:endParaRPr lang="ru-RU" b="1" i="1">
              <a:solidFill>
                <a:srgbClr val="000000"/>
              </a:solidFill>
            </a:endParaRPr>
          </a:p>
        </p:txBody>
      </p:sp>
      <p:sp>
        <p:nvSpPr>
          <p:cNvPr id="141338" name="Rectangle 26"/>
          <p:cNvSpPr>
            <a:spLocks noChangeArrowheads="1"/>
          </p:cNvSpPr>
          <p:nvPr/>
        </p:nvSpPr>
        <p:spPr bwMode="auto">
          <a:xfrm>
            <a:off x="1692275" y="2060575"/>
            <a:ext cx="4103688" cy="2436813"/>
          </a:xfrm>
          <a:prstGeom prst="rect">
            <a:avLst/>
          </a:prstGeom>
          <a:noFill/>
          <a:ln w="9525">
            <a:noFill/>
            <a:miter lim="800000"/>
            <a:headEnd/>
            <a:tailEnd/>
          </a:ln>
        </p:spPr>
        <p:txBody>
          <a:bodyPr lIns="90000" tIns="46800" rIns="90000" bIns="46800" anchor="ctr">
            <a:spAutoFit/>
          </a:bodyPr>
          <a:lstStyle/>
          <a:p>
            <a:pPr algn="ctr"/>
            <a:r>
              <a:rPr lang="uk-UA" sz="2200"/>
              <a:t>Особливості вбрання і його декору епохи енеоліту</a:t>
            </a:r>
            <a:r>
              <a:rPr lang="ru-RU" sz="2200"/>
              <a:t> </a:t>
            </a:r>
            <a:r>
              <a:rPr lang="uk-UA" sz="2200"/>
              <a:t>відроджує в наш час </a:t>
            </a:r>
            <a:br>
              <a:rPr lang="uk-UA" sz="2200"/>
            </a:br>
            <a:r>
              <a:rPr lang="uk-UA" sz="2200"/>
              <a:t>за матеріалами керамічного посуду і антропоморфної пластики художник-етнограф </a:t>
            </a:r>
            <a:br>
              <a:rPr lang="uk-UA" sz="2200"/>
            </a:br>
            <a:r>
              <a:rPr lang="uk-UA" sz="2200"/>
              <a:t>Зінаїда Васіна</a:t>
            </a:r>
            <a:endParaRPr lang="ru-RU" sz="2200"/>
          </a:p>
        </p:txBody>
      </p:sp>
      <p:pic>
        <p:nvPicPr>
          <p:cNvPr id="72714" name="Picture 28" descr="06051102_4"/>
          <p:cNvPicPr>
            <a:picLocks noChangeAspect="1" noChangeArrowheads="1"/>
          </p:cNvPicPr>
          <p:nvPr/>
        </p:nvPicPr>
        <p:blipFill>
          <a:blip r:embed="rId6">
            <a:lum bright="18000" contrast="12000"/>
          </a:blip>
          <a:srcRect/>
          <a:stretch>
            <a:fillRect/>
          </a:stretch>
        </p:blipFill>
        <p:spPr bwMode="auto">
          <a:xfrm>
            <a:off x="5940425" y="0"/>
            <a:ext cx="3203575" cy="2447925"/>
          </a:xfrm>
          <a:prstGeom prst="rect">
            <a:avLst/>
          </a:prstGeom>
          <a:noFill/>
          <a:ln w="9525">
            <a:noFill/>
            <a:miter lim="800000"/>
            <a:headEnd/>
            <a:tailEnd/>
          </a:ln>
        </p:spPr>
      </p:pic>
      <p:pic>
        <p:nvPicPr>
          <p:cNvPr id="141341" name="Picture 29" descr="untitled-2"/>
          <p:cNvPicPr>
            <a:picLocks noGrp="1" noChangeAspect="1" noChangeArrowheads="1"/>
          </p:cNvPicPr>
          <p:nvPr>
            <p:ph idx="1"/>
          </p:nvPr>
        </p:nvPicPr>
        <p:blipFill>
          <a:blip r:embed="rId7"/>
          <a:srcRect/>
          <a:stretch>
            <a:fillRect/>
          </a:stretch>
        </p:blipFill>
        <p:spPr>
          <a:xfrm>
            <a:off x="1792288" y="4581525"/>
            <a:ext cx="3455987" cy="1152525"/>
          </a:xfrm>
          <a:effectLst>
            <a:outerShdw dist="107763" dir="13500000" algn="ctr" rotWithShape="0">
              <a:srgbClr val="808080">
                <a:alpha val="50000"/>
              </a:srgb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1316"/>
                                        </p:tgtEl>
                                        <p:attrNameLst>
                                          <p:attrName>style.visibility</p:attrName>
                                        </p:attrNameLst>
                                      </p:cBhvr>
                                      <p:to>
                                        <p:strVal val="visible"/>
                                      </p:to>
                                    </p:set>
                                    <p:animEffect transition="in" filter="fade">
                                      <p:cBhvr>
                                        <p:cTn id="7" dur="800" decel="100000"/>
                                        <p:tgtEl>
                                          <p:spTgt spid="141316"/>
                                        </p:tgtEl>
                                      </p:cBhvr>
                                    </p:animEffect>
                                    <p:anim calcmode="lin" valueType="num">
                                      <p:cBhvr>
                                        <p:cTn id="8" dur="800" decel="100000" fill="hold"/>
                                        <p:tgtEl>
                                          <p:spTgt spid="141316"/>
                                        </p:tgtEl>
                                        <p:attrNameLst>
                                          <p:attrName>style.rotation</p:attrName>
                                        </p:attrNameLst>
                                      </p:cBhvr>
                                      <p:tavLst>
                                        <p:tav tm="0">
                                          <p:val>
                                            <p:fltVal val="-90"/>
                                          </p:val>
                                        </p:tav>
                                        <p:tav tm="100000">
                                          <p:val>
                                            <p:fltVal val="0"/>
                                          </p:val>
                                        </p:tav>
                                      </p:tavLst>
                                    </p:anim>
                                    <p:anim calcmode="lin" valueType="num">
                                      <p:cBhvr>
                                        <p:cTn id="9" dur="800" decel="100000" fill="hold"/>
                                        <p:tgtEl>
                                          <p:spTgt spid="141316"/>
                                        </p:tgtEl>
                                        <p:attrNameLst>
                                          <p:attrName>ppt_x</p:attrName>
                                        </p:attrNameLst>
                                      </p:cBhvr>
                                      <p:tavLst>
                                        <p:tav tm="0">
                                          <p:val>
                                            <p:strVal val="#ppt_x+0.4"/>
                                          </p:val>
                                        </p:tav>
                                        <p:tav tm="100000">
                                          <p:val>
                                            <p:strVal val="#ppt_x-0.05"/>
                                          </p:val>
                                        </p:tav>
                                      </p:tavLst>
                                    </p:anim>
                                    <p:anim calcmode="lin" valueType="num">
                                      <p:cBhvr>
                                        <p:cTn id="10" dur="800" decel="100000" fill="hold"/>
                                        <p:tgtEl>
                                          <p:spTgt spid="14131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131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131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iterate type="lt">
                                    <p:tmPct val="5000"/>
                                  </p:iterate>
                                  <p:childTnLst>
                                    <p:set>
                                      <p:cBhvr>
                                        <p:cTn id="15" dur="1" fill="hold">
                                          <p:stCondLst>
                                            <p:cond delay="0"/>
                                          </p:stCondLst>
                                        </p:cTn>
                                        <p:tgtEl>
                                          <p:spTgt spid="141338">
                                            <p:txEl>
                                              <p:pRg st="0" end="0"/>
                                            </p:txEl>
                                          </p:spTgt>
                                        </p:tgtEl>
                                        <p:attrNameLst>
                                          <p:attrName>style.visibility</p:attrName>
                                        </p:attrNameLst>
                                      </p:cBhvr>
                                      <p:to>
                                        <p:strVal val="visible"/>
                                      </p:to>
                                    </p:set>
                                    <p:anim calcmode="lin" valueType="num">
                                      <p:cBhvr>
                                        <p:cTn id="16" dur="1000" fill="hold"/>
                                        <p:tgtEl>
                                          <p:spTgt spid="141338">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141338">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141338">
                                            <p:txEl>
                                              <p:pRg st="0" end="0"/>
                                            </p:txEl>
                                          </p:spTgt>
                                        </p:tgtEl>
                                        <p:attrNameLst>
                                          <p:attrName>style.rotation</p:attrName>
                                        </p:attrNameLst>
                                      </p:cBhvr>
                                      <p:tavLst>
                                        <p:tav tm="0">
                                          <p:val>
                                            <p:fltVal val="90"/>
                                          </p:val>
                                        </p:tav>
                                        <p:tav tm="100000">
                                          <p:val>
                                            <p:fltVal val="0"/>
                                          </p:val>
                                        </p:tav>
                                      </p:tavLst>
                                    </p:anim>
                                    <p:animEffect transition="in" filter="fade">
                                      <p:cBhvr>
                                        <p:cTn id="19" dur="1000"/>
                                        <p:tgtEl>
                                          <p:spTgt spid="141338">
                                            <p:txEl>
                                              <p:pRg st="0" end="0"/>
                                            </p:txEl>
                                          </p:spTgt>
                                        </p:tgtEl>
                                      </p:cBhvr>
                                    </p:animEffect>
                                  </p:childTnLst>
                                </p:cTn>
                              </p:par>
                            </p:childTnLst>
                          </p:cTn>
                        </p:par>
                        <p:par>
                          <p:cTn id="20" fill="hold">
                            <p:stCondLst>
                              <p:cond delay="9100"/>
                            </p:stCondLst>
                            <p:childTnLst>
                              <p:par>
                                <p:cTn id="21" presetID="20" presetClass="entr" presetSubtype="0" fill="hold" nodeType="afterEffect">
                                  <p:stCondLst>
                                    <p:cond delay="0"/>
                                  </p:stCondLst>
                                  <p:childTnLst>
                                    <p:set>
                                      <p:cBhvr>
                                        <p:cTn id="22" dur="1" fill="hold">
                                          <p:stCondLst>
                                            <p:cond delay="0"/>
                                          </p:stCondLst>
                                        </p:cTn>
                                        <p:tgtEl>
                                          <p:spTgt spid="141333">
                                            <p:txEl>
                                              <p:pRg st="0" end="0"/>
                                            </p:txEl>
                                          </p:spTgt>
                                        </p:tgtEl>
                                        <p:attrNameLst>
                                          <p:attrName>style.visibility</p:attrName>
                                        </p:attrNameLst>
                                      </p:cBhvr>
                                      <p:to>
                                        <p:strVal val="visible"/>
                                      </p:to>
                                    </p:set>
                                    <p:animEffect transition="in" filter="wedge">
                                      <p:cBhvr>
                                        <p:cTn id="23" dur="2000"/>
                                        <p:tgtEl>
                                          <p:spTgt spid="141333">
                                            <p:txEl>
                                              <p:pRg st="0" end="0"/>
                                            </p:txEl>
                                          </p:spTgt>
                                        </p:tgtEl>
                                      </p:cBhvr>
                                    </p:animEffect>
                                  </p:childTnLst>
                                </p:cTn>
                              </p:par>
                            </p:childTnLst>
                          </p:cTn>
                        </p:par>
                        <p:par>
                          <p:cTn id="24" fill="hold">
                            <p:stCondLst>
                              <p:cond delay="11100"/>
                            </p:stCondLst>
                            <p:childTnLst>
                              <p:par>
                                <p:cTn id="25" presetID="20" presetClass="entr" presetSubtype="0" fill="hold" nodeType="afterEffect">
                                  <p:stCondLst>
                                    <p:cond delay="0"/>
                                  </p:stCondLst>
                                  <p:childTnLst>
                                    <p:set>
                                      <p:cBhvr>
                                        <p:cTn id="26" dur="1" fill="hold">
                                          <p:stCondLst>
                                            <p:cond delay="0"/>
                                          </p:stCondLst>
                                        </p:cTn>
                                        <p:tgtEl>
                                          <p:spTgt spid="141341"/>
                                        </p:tgtEl>
                                        <p:attrNameLst>
                                          <p:attrName>style.visibility</p:attrName>
                                        </p:attrNameLst>
                                      </p:cBhvr>
                                      <p:to>
                                        <p:strVal val="visible"/>
                                      </p:to>
                                    </p:set>
                                    <p:animEffect transition="in" filter="wedge">
                                      <p:cBhvr>
                                        <p:cTn id="27" dur="2000"/>
                                        <p:tgtEl>
                                          <p:spTgt spid="141341"/>
                                        </p:tgtEl>
                                      </p:cBhvr>
                                    </p:animEffect>
                                  </p:childTnLst>
                                </p:cTn>
                              </p:par>
                            </p:childTnLst>
                          </p:cTn>
                        </p:par>
                        <p:par>
                          <p:cTn id="28" fill="hold">
                            <p:stCondLst>
                              <p:cond delay="13100"/>
                            </p:stCondLst>
                            <p:childTnLst>
                              <p:par>
                                <p:cTn id="29" presetID="12" presetClass="entr" presetSubtype="4" fill="hold" nodeType="afterEffect">
                                  <p:stCondLst>
                                    <p:cond delay="0"/>
                                  </p:stCondLst>
                                  <p:childTnLst>
                                    <p:set>
                                      <p:cBhvr>
                                        <p:cTn id="30" dur="1" fill="hold">
                                          <p:stCondLst>
                                            <p:cond delay="0"/>
                                          </p:stCondLst>
                                        </p:cTn>
                                        <p:tgtEl>
                                          <p:spTgt spid="141337">
                                            <p:txEl>
                                              <p:pRg st="0" end="0"/>
                                            </p:txEl>
                                          </p:spTgt>
                                        </p:tgtEl>
                                        <p:attrNameLst>
                                          <p:attrName>style.visibility</p:attrName>
                                        </p:attrNameLst>
                                      </p:cBhvr>
                                      <p:to>
                                        <p:strVal val="visible"/>
                                      </p:to>
                                    </p:set>
                                    <p:animEffect transition="in" filter="slide(fromBottom)">
                                      <p:cBhvr>
                                        <p:cTn id="31" dur="500"/>
                                        <p:tgtEl>
                                          <p:spTgt spid="141337">
                                            <p:txEl>
                                              <p:pRg st="0" end="0"/>
                                            </p:txEl>
                                          </p:spTgt>
                                        </p:tgtEl>
                                      </p:cBhvr>
                                    </p:animEffect>
                                  </p:childTnLst>
                                </p:cTn>
                              </p:par>
                            </p:childTnLst>
                          </p:cTn>
                        </p:par>
                        <p:par>
                          <p:cTn id="32" fill="hold">
                            <p:stCondLst>
                              <p:cond delay="13600"/>
                            </p:stCondLst>
                            <p:childTnLst>
                              <p:par>
                                <p:cTn id="33" presetID="7" presetClass="entr" presetSubtype="4" fill="hold" nodeType="afterEffect">
                                  <p:stCondLst>
                                    <p:cond delay="0"/>
                                  </p:stCondLst>
                                  <p:childTnLst>
                                    <p:set>
                                      <p:cBhvr>
                                        <p:cTn id="34" dur="1" fill="hold">
                                          <p:stCondLst>
                                            <p:cond delay="0"/>
                                          </p:stCondLst>
                                        </p:cTn>
                                        <p:tgtEl>
                                          <p:spTgt spid="141334"/>
                                        </p:tgtEl>
                                        <p:attrNameLst>
                                          <p:attrName>style.visibility</p:attrName>
                                        </p:attrNameLst>
                                      </p:cBhvr>
                                      <p:to>
                                        <p:strVal val="visible"/>
                                      </p:to>
                                    </p:set>
                                    <p:anim calcmode="lin" valueType="num">
                                      <p:cBhvr additive="base">
                                        <p:cTn id="35" dur="5000" fill="hold"/>
                                        <p:tgtEl>
                                          <p:spTgt spid="141334"/>
                                        </p:tgtEl>
                                        <p:attrNameLst>
                                          <p:attrName>ppt_x</p:attrName>
                                        </p:attrNameLst>
                                      </p:cBhvr>
                                      <p:tavLst>
                                        <p:tav tm="0">
                                          <p:val>
                                            <p:strVal val="#ppt_x"/>
                                          </p:val>
                                        </p:tav>
                                        <p:tav tm="100000">
                                          <p:val>
                                            <p:strVal val="#ppt_x"/>
                                          </p:val>
                                        </p:tav>
                                      </p:tavLst>
                                    </p:anim>
                                    <p:anim calcmode="lin" valueType="num">
                                      <p:cBhvr additive="base">
                                        <p:cTn id="36" dur="5000" fill="hold"/>
                                        <p:tgtEl>
                                          <p:spTgt spid="1413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4753" name="Picture 3" descr="06041005e"/>
          <p:cNvPicPr>
            <a:picLocks noGrp="1" noChangeAspect="1" noChangeArrowheads="1"/>
          </p:cNvPicPr>
          <p:nvPr>
            <p:ph idx="4294967295"/>
          </p:nvPr>
        </p:nvPicPr>
        <p:blipFill>
          <a:blip r:embed="rId3"/>
          <a:srcRect/>
          <a:stretch>
            <a:fillRect/>
          </a:stretch>
        </p:blipFill>
        <p:spPr>
          <a:xfrm>
            <a:off x="12700" y="0"/>
            <a:ext cx="1622425" cy="6873875"/>
          </a:xfrm>
        </p:spPr>
      </p:pic>
      <p:sp>
        <p:nvSpPr>
          <p:cNvPr id="143364" name="Rectangle 4"/>
          <p:cNvSpPr>
            <a:spLocks noGrp="1" noChangeArrowheads="1"/>
          </p:cNvSpPr>
          <p:nvPr>
            <p:ph type="title"/>
          </p:nvPr>
        </p:nvSpPr>
        <p:spPr>
          <a:xfrm>
            <a:off x="1965325" y="274638"/>
            <a:ext cx="6119813" cy="1143000"/>
          </a:xfrm>
        </p:spPr>
        <p:txBody>
          <a:bodyPr/>
          <a:lstStyle/>
          <a:p>
            <a:pPr eaLnBrk="1" hangingPunct="1"/>
            <a:r>
              <a:rPr lang="uk-UA" sz="4000" smtClean="0"/>
              <a:t>Вбрання племен трипільської культури</a:t>
            </a:r>
            <a:endParaRPr lang="ru-RU" sz="4000" smtClean="0"/>
          </a:p>
        </p:txBody>
      </p:sp>
      <p:pic>
        <p:nvPicPr>
          <p:cNvPr id="143365" name="Picture 5" descr="untitled-6"/>
          <p:cNvPicPr>
            <a:picLocks noChangeAspect="1" noChangeArrowheads="1"/>
          </p:cNvPicPr>
          <p:nvPr/>
        </p:nvPicPr>
        <p:blipFill>
          <a:blip r:embed="rId4"/>
          <a:srcRect/>
          <a:stretch>
            <a:fillRect/>
          </a:stretch>
        </p:blipFill>
        <p:spPr bwMode="auto">
          <a:xfrm>
            <a:off x="2124075" y="2133600"/>
            <a:ext cx="2265363" cy="3403600"/>
          </a:xfrm>
          <a:prstGeom prst="rect">
            <a:avLst/>
          </a:prstGeom>
          <a:noFill/>
          <a:ln w="9525">
            <a:noFill/>
            <a:miter lim="800000"/>
            <a:headEnd/>
            <a:tailEnd/>
          </a:ln>
          <a:effectLst>
            <a:outerShdw dist="107763" dir="18900000" algn="ctr" rotWithShape="0">
              <a:srgbClr val="808080">
                <a:alpha val="50000"/>
              </a:srgbClr>
            </a:outerShdw>
          </a:effectLst>
        </p:spPr>
      </p:pic>
      <p:sp>
        <p:nvSpPr>
          <p:cNvPr id="143366" name="Rectangle 6"/>
          <p:cNvSpPr>
            <a:spLocks noChangeArrowheads="1"/>
          </p:cNvSpPr>
          <p:nvPr/>
        </p:nvSpPr>
        <p:spPr bwMode="auto">
          <a:xfrm>
            <a:off x="1763713" y="5661025"/>
            <a:ext cx="2735262" cy="641350"/>
          </a:xfrm>
          <a:prstGeom prst="rect">
            <a:avLst/>
          </a:prstGeom>
          <a:noFill/>
          <a:ln w="9525">
            <a:noFill/>
            <a:miter lim="800000"/>
            <a:headEnd/>
            <a:tailEnd/>
          </a:ln>
        </p:spPr>
        <p:txBody>
          <a:bodyPr lIns="90000" tIns="46800" rIns="90000" bIns="46800" anchor="ctr">
            <a:spAutoFit/>
          </a:bodyPr>
          <a:lstStyle/>
          <a:p>
            <a:pPr algn="ctr"/>
            <a:r>
              <a:rPr lang="uk-UA" b="1" i="1"/>
              <a:t>Вбрання трипільських жінок</a:t>
            </a:r>
            <a:endParaRPr lang="uk-UA"/>
          </a:p>
        </p:txBody>
      </p:sp>
      <p:sp>
        <p:nvSpPr>
          <p:cNvPr id="143367" name="Rectangle 7"/>
          <p:cNvSpPr>
            <a:spLocks noChangeArrowheads="1"/>
          </p:cNvSpPr>
          <p:nvPr/>
        </p:nvSpPr>
        <p:spPr bwMode="auto">
          <a:xfrm>
            <a:off x="4572000" y="1851025"/>
            <a:ext cx="4321175" cy="4664075"/>
          </a:xfrm>
          <a:prstGeom prst="rect">
            <a:avLst/>
          </a:prstGeom>
          <a:noFill/>
          <a:ln w="9525">
            <a:noFill/>
            <a:miter lim="800000"/>
            <a:headEnd/>
            <a:tailEnd/>
          </a:ln>
        </p:spPr>
        <p:txBody>
          <a:bodyPr lIns="90000" tIns="46800" rIns="90000" bIns="46800" anchor="ctr">
            <a:spAutoFit/>
          </a:bodyPr>
          <a:lstStyle/>
          <a:p>
            <a:r>
              <a:rPr lang="uk-UA" sz="2500"/>
              <a:t>Трипільські жінки </a:t>
            </a:r>
            <a:br>
              <a:rPr lang="uk-UA" sz="2500"/>
            </a:br>
            <a:r>
              <a:rPr lang="uk-UA" sz="2500"/>
              <a:t>рясно декорували </a:t>
            </a:r>
            <a:br>
              <a:rPr lang="uk-UA" sz="2500"/>
            </a:br>
            <a:r>
              <a:rPr lang="uk-UA" sz="2500"/>
              <a:t>свій одяг розписом, вишивками, аплікаціями, носили прикраси, традиційно татуювали своє тіло, вміли робити нарядні зачіски; за допомогою техніки в'язання і плетіння виготовляли своєрідні головні убори - сітки, шапочки</a:t>
            </a:r>
            <a:r>
              <a:rPr lang="ru-RU" sz="2500"/>
              <a:t> </a:t>
            </a:r>
          </a:p>
        </p:txBody>
      </p:sp>
      <p:pic>
        <p:nvPicPr>
          <p:cNvPr id="143368" name="Picture 8" descr="untitled-7"/>
          <p:cNvPicPr>
            <a:picLocks noChangeAspect="1" noChangeArrowheads="1"/>
          </p:cNvPicPr>
          <p:nvPr/>
        </p:nvPicPr>
        <p:blipFill>
          <a:blip r:embed="rId5"/>
          <a:srcRect/>
          <a:stretch>
            <a:fillRect/>
          </a:stretch>
        </p:blipFill>
        <p:spPr bwMode="auto">
          <a:xfrm>
            <a:off x="95250" y="19050"/>
            <a:ext cx="2211388" cy="2852738"/>
          </a:xfrm>
          <a:prstGeom prst="rect">
            <a:avLst/>
          </a:prstGeom>
          <a:noFill/>
          <a:ln w="9525">
            <a:noFill/>
            <a:miter lim="800000"/>
            <a:headEnd/>
            <a:tailEnd/>
          </a:ln>
          <a:effectLst>
            <a:outerShdw dist="107763" dir="8100000" algn="ctr" rotWithShape="0">
              <a:srgbClr val="808080">
                <a:alpha val="50000"/>
              </a:srgbClr>
            </a:outerShdw>
          </a:effectLst>
        </p:spPr>
      </p:pic>
      <p:pic>
        <p:nvPicPr>
          <p:cNvPr id="74759" name="Picture 11" descr="9"/>
          <p:cNvPicPr>
            <a:picLocks noChangeAspect="1" noChangeArrowheads="1"/>
          </p:cNvPicPr>
          <p:nvPr/>
        </p:nvPicPr>
        <p:blipFill>
          <a:blip r:embed="rId6"/>
          <a:srcRect/>
          <a:stretch>
            <a:fillRect/>
          </a:stretch>
        </p:blipFill>
        <p:spPr bwMode="auto">
          <a:xfrm>
            <a:off x="7629525" y="0"/>
            <a:ext cx="1514475" cy="2276475"/>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3364"/>
                                        </p:tgtEl>
                                        <p:attrNameLst>
                                          <p:attrName>style.visibility</p:attrName>
                                        </p:attrNameLst>
                                      </p:cBhvr>
                                      <p:to>
                                        <p:strVal val="visible"/>
                                      </p:to>
                                    </p:set>
                                    <p:animEffect transition="in" filter="fade">
                                      <p:cBhvr>
                                        <p:cTn id="7" dur="800" decel="100000"/>
                                        <p:tgtEl>
                                          <p:spTgt spid="143364"/>
                                        </p:tgtEl>
                                      </p:cBhvr>
                                    </p:animEffect>
                                    <p:anim calcmode="lin" valueType="num">
                                      <p:cBhvr>
                                        <p:cTn id="8" dur="800" decel="100000" fill="hold"/>
                                        <p:tgtEl>
                                          <p:spTgt spid="143364"/>
                                        </p:tgtEl>
                                        <p:attrNameLst>
                                          <p:attrName>style.rotation</p:attrName>
                                        </p:attrNameLst>
                                      </p:cBhvr>
                                      <p:tavLst>
                                        <p:tav tm="0">
                                          <p:val>
                                            <p:fltVal val="-90"/>
                                          </p:val>
                                        </p:tav>
                                        <p:tav tm="100000">
                                          <p:val>
                                            <p:fltVal val="0"/>
                                          </p:val>
                                        </p:tav>
                                      </p:tavLst>
                                    </p:anim>
                                    <p:anim calcmode="lin" valueType="num">
                                      <p:cBhvr>
                                        <p:cTn id="9" dur="800" decel="100000" fill="hold"/>
                                        <p:tgtEl>
                                          <p:spTgt spid="143364"/>
                                        </p:tgtEl>
                                        <p:attrNameLst>
                                          <p:attrName>ppt_x</p:attrName>
                                        </p:attrNameLst>
                                      </p:cBhvr>
                                      <p:tavLst>
                                        <p:tav tm="0">
                                          <p:val>
                                            <p:strVal val="#ppt_x+0.4"/>
                                          </p:val>
                                        </p:tav>
                                        <p:tav tm="100000">
                                          <p:val>
                                            <p:strVal val="#ppt_x-0.05"/>
                                          </p:val>
                                        </p:tav>
                                      </p:tavLst>
                                    </p:anim>
                                    <p:anim calcmode="lin" valueType="num">
                                      <p:cBhvr>
                                        <p:cTn id="10" dur="800" decel="100000" fill="hold"/>
                                        <p:tgtEl>
                                          <p:spTgt spid="14336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6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6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0" presetClass="entr" presetSubtype="0" fill="hold" grpId="0" nodeType="afterEffect">
                                  <p:stCondLst>
                                    <p:cond delay="0"/>
                                  </p:stCondLst>
                                  <p:childTnLst>
                                    <p:set>
                                      <p:cBhvr>
                                        <p:cTn id="15" dur="1" fill="hold">
                                          <p:stCondLst>
                                            <p:cond delay="0"/>
                                          </p:stCondLst>
                                        </p:cTn>
                                        <p:tgtEl>
                                          <p:spTgt spid="143366"/>
                                        </p:tgtEl>
                                        <p:attrNameLst>
                                          <p:attrName>style.visibility</p:attrName>
                                        </p:attrNameLst>
                                      </p:cBhvr>
                                      <p:to>
                                        <p:strVal val="visible"/>
                                      </p:to>
                                    </p:set>
                                    <p:animEffect transition="in" filter="wedge">
                                      <p:cBhvr>
                                        <p:cTn id="16" dur="2000"/>
                                        <p:tgtEl>
                                          <p:spTgt spid="143366"/>
                                        </p:tgtEl>
                                      </p:cBhvr>
                                    </p:animEffect>
                                  </p:childTnLst>
                                </p:cTn>
                              </p:par>
                            </p:childTnLst>
                          </p:cTn>
                        </p:par>
                        <p:par>
                          <p:cTn id="17" fill="hold">
                            <p:stCondLst>
                              <p:cond delay="3000"/>
                            </p:stCondLst>
                            <p:childTnLst>
                              <p:par>
                                <p:cTn id="18" presetID="42" presetClass="entr" presetSubtype="0" fill="hold" nodeType="afterEffect">
                                  <p:stCondLst>
                                    <p:cond delay="0"/>
                                  </p:stCondLst>
                                  <p:childTnLst>
                                    <p:set>
                                      <p:cBhvr>
                                        <p:cTn id="19" dur="1" fill="hold">
                                          <p:stCondLst>
                                            <p:cond delay="0"/>
                                          </p:stCondLst>
                                        </p:cTn>
                                        <p:tgtEl>
                                          <p:spTgt spid="143368"/>
                                        </p:tgtEl>
                                        <p:attrNameLst>
                                          <p:attrName>style.visibility</p:attrName>
                                        </p:attrNameLst>
                                      </p:cBhvr>
                                      <p:to>
                                        <p:strVal val="visible"/>
                                      </p:to>
                                    </p:set>
                                    <p:animEffect transition="in" filter="fade">
                                      <p:cBhvr>
                                        <p:cTn id="20" dur="1000"/>
                                        <p:tgtEl>
                                          <p:spTgt spid="143368"/>
                                        </p:tgtEl>
                                      </p:cBhvr>
                                    </p:animEffect>
                                    <p:anim calcmode="lin" valueType="num">
                                      <p:cBhvr>
                                        <p:cTn id="21" dur="1000" fill="hold"/>
                                        <p:tgtEl>
                                          <p:spTgt spid="143368"/>
                                        </p:tgtEl>
                                        <p:attrNameLst>
                                          <p:attrName>ppt_x</p:attrName>
                                        </p:attrNameLst>
                                      </p:cBhvr>
                                      <p:tavLst>
                                        <p:tav tm="0">
                                          <p:val>
                                            <p:strVal val="#ppt_x"/>
                                          </p:val>
                                        </p:tav>
                                        <p:tav tm="100000">
                                          <p:val>
                                            <p:strVal val="#ppt_x"/>
                                          </p:val>
                                        </p:tav>
                                      </p:tavLst>
                                    </p:anim>
                                    <p:anim calcmode="lin" valueType="num">
                                      <p:cBhvr>
                                        <p:cTn id="22" dur="1000" fill="hold"/>
                                        <p:tgtEl>
                                          <p:spTgt spid="143368"/>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53" presetClass="entr" presetSubtype="0" fill="hold" nodeType="afterEffect">
                                  <p:stCondLst>
                                    <p:cond delay="0"/>
                                  </p:stCondLst>
                                  <p:childTnLst>
                                    <p:set>
                                      <p:cBhvr>
                                        <p:cTn id="25" dur="1" fill="hold">
                                          <p:stCondLst>
                                            <p:cond delay="0"/>
                                          </p:stCondLst>
                                        </p:cTn>
                                        <p:tgtEl>
                                          <p:spTgt spid="143365"/>
                                        </p:tgtEl>
                                        <p:attrNameLst>
                                          <p:attrName>style.visibility</p:attrName>
                                        </p:attrNameLst>
                                      </p:cBhvr>
                                      <p:to>
                                        <p:strVal val="visible"/>
                                      </p:to>
                                    </p:set>
                                    <p:anim calcmode="lin" valueType="num">
                                      <p:cBhvr>
                                        <p:cTn id="26" dur="2000" fill="hold"/>
                                        <p:tgtEl>
                                          <p:spTgt spid="143365"/>
                                        </p:tgtEl>
                                        <p:attrNameLst>
                                          <p:attrName>ppt_w</p:attrName>
                                        </p:attrNameLst>
                                      </p:cBhvr>
                                      <p:tavLst>
                                        <p:tav tm="0">
                                          <p:val>
                                            <p:fltVal val="0"/>
                                          </p:val>
                                        </p:tav>
                                        <p:tav tm="100000">
                                          <p:val>
                                            <p:strVal val="#ppt_w"/>
                                          </p:val>
                                        </p:tav>
                                      </p:tavLst>
                                    </p:anim>
                                    <p:anim calcmode="lin" valueType="num">
                                      <p:cBhvr>
                                        <p:cTn id="27" dur="2000" fill="hold"/>
                                        <p:tgtEl>
                                          <p:spTgt spid="143365"/>
                                        </p:tgtEl>
                                        <p:attrNameLst>
                                          <p:attrName>ppt_h</p:attrName>
                                        </p:attrNameLst>
                                      </p:cBhvr>
                                      <p:tavLst>
                                        <p:tav tm="0">
                                          <p:val>
                                            <p:fltVal val="0"/>
                                          </p:val>
                                        </p:tav>
                                        <p:tav tm="100000">
                                          <p:val>
                                            <p:strVal val="#ppt_h"/>
                                          </p:val>
                                        </p:tav>
                                      </p:tavLst>
                                    </p:anim>
                                    <p:animEffect transition="in" filter="fade">
                                      <p:cBhvr>
                                        <p:cTn id="28" dur="2000"/>
                                        <p:tgtEl>
                                          <p:spTgt spid="143365"/>
                                        </p:tgtEl>
                                      </p:cBhvr>
                                    </p:animEffect>
                                  </p:childTnLst>
                                </p:cTn>
                              </p:par>
                            </p:childTnLst>
                          </p:cTn>
                        </p:par>
                        <p:par>
                          <p:cTn id="29" fill="hold">
                            <p:stCondLst>
                              <p:cond delay="6000"/>
                            </p:stCondLst>
                            <p:childTnLst>
                              <p:par>
                                <p:cTn id="30" presetID="31" presetClass="entr" presetSubtype="0" fill="hold" nodeType="afterEffect">
                                  <p:stCondLst>
                                    <p:cond delay="0"/>
                                  </p:stCondLst>
                                  <p:iterate type="lt">
                                    <p:tmPct val="5000"/>
                                  </p:iterate>
                                  <p:childTnLst>
                                    <p:set>
                                      <p:cBhvr>
                                        <p:cTn id="31" dur="1" fill="hold">
                                          <p:stCondLst>
                                            <p:cond delay="0"/>
                                          </p:stCondLst>
                                        </p:cTn>
                                        <p:tgtEl>
                                          <p:spTgt spid="143367">
                                            <p:txEl>
                                              <p:pRg st="0" end="0"/>
                                            </p:txEl>
                                          </p:spTgt>
                                        </p:tgtEl>
                                        <p:attrNameLst>
                                          <p:attrName>style.visibility</p:attrName>
                                        </p:attrNameLst>
                                      </p:cBhvr>
                                      <p:to>
                                        <p:strVal val="visible"/>
                                      </p:to>
                                    </p:set>
                                    <p:anim calcmode="lin" valueType="num">
                                      <p:cBhvr>
                                        <p:cTn id="32" dur="1000" fill="hold"/>
                                        <p:tgtEl>
                                          <p:spTgt spid="143367">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143367">
                                            <p:txEl>
                                              <p:pRg st="0" end="0"/>
                                            </p:txEl>
                                          </p:spTgt>
                                        </p:tgtEl>
                                        <p:attrNameLst>
                                          <p:attrName>ppt_h</p:attrName>
                                        </p:attrNameLst>
                                      </p:cBhvr>
                                      <p:tavLst>
                                        <p:tav tm="0">
                                          <p:val>
                                            <p:fltVal val="0"/>
                                          </p:val>
                                        </p:tav>
                                        <p:tav tm="100000">
                                          <p:val>
                                            <p:strVal val="#ppt_h"/>
                                          </p:val>
                                        </p:tav>
                                      </p:tavLst>
                                    </p:anim>
                                    <p:anim calcmode="lin" valueType="num">
                                      <p:cBhvr>
                                        <p:cTn id="34" dur="1000" fill="hold"/>
                                        <p:tgtEl>
                                          <p:spTgt spid="143367">
                                            <p:txEl>
                                              <p:pRg st="0" end="0"/>
                                            </p:txEl>
                                          </p:spTgt>
                                        </p:tgtEl>
                                        <p:attrNameLst>
                                          <p:attrName>style.rotation</p:attrName>
                                        </p:attrNameLst>
                                      </p:cBhvr>
                                      <p:tavLst>
                                        <p:tav tm="0">
                                          <p:val>
                                            <p:fltVal val="90"/>
                                          </p:val>
                                        </p:tav>
                                        <p:tav tm="100000">
                                          <p:val>
                                            <p:fltVal val="0"/>
                                          </p:val>
                                        </p:tav>
                                      </p:tavLst>
                                    </p:anim>
                                    <p:animEffect transition="in" filter="fade">
                                      <p:cBhvr>
                                        <p:cTn id="35" dur="1000"/>
                                        <p:tgtEl>
                                          <p:spTgt spid="1433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p:bldP spid="14336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6801" name="Picture 3" descr="06041005e"/>
          <p:cNvPicPr>
            <a:picLocks noGrp="1" noChangeAspect="1" noChangeArrowheads="1"/>
          </p:cNvPicPr>
          <p:nvPr>
            <p:ph idx="4294967295"/>
          </p:nvPr>
        </p:nvPicPr>
        <p:blipFill>
          <a:blip r:embed="rId3"/>
          <a:srcRect/>
          <a:stretch>
            <a:fillRect/>
          </a:stretch>
        </p:blipFill>
        <p:spPr>
          <a:xfrm>
            <a:off x="12700" y="0"/>
            <a:ext cx="1622425" cy="6873875"/>
          </a:xfrm>
        </p:spPr>
      </p:pic>
      <p:pic>
        <p:nvPicPr>
          <p:cNvPr id="145415" name="Picture 7" descr="pot3"/>
          <p:cNvPicPr>
            <a:picLocks noChangeAspect="1" noChangeArrowheads="1"/>
          </p:cNvPicPr>
          <p:nvPr/>
        </p:nvPicPr>
        <p:blipFill>
          <a:blip r:embed="rId4">
            <a:lum bright="18000"/>
          </a:blip>
          <a:srcRect/>
          <a:stretch>
            <a:fillRect/>
          </a:stretch>
        </p:blipFill>
        <p:spPr bwMode="auto">
          <a:xfrm>
            <a:off x="-14288" y="2871788"/>
            <a:ext cx="3551238" cy="4005262"/>
          </a:xfrm>
          <a:prstGeom prst="rect">
            <a:avLst/>
          </a:prstGeom>
          <a:noFill/>
          <a:effectLst>
            <a:outerShdw dist="107763" dir="18900000" algn="ctr" rotWithShape="0">
              <a:srgbClr val="808080">
                <a:alpha val="50000"/>
              </a:srgbClr>
            </a:outerShdw>
          </a:effectLst>
        </p:spPr>
      </p:pic>
      <p:sp>
        <p:nvSpPr>
          <p:cNvPr id="145410" name="Rectangle 2"/>
          <p:cNvSpPr>
            <a:spLocks noGrp="1" noChangeArrowheads="1"/>
          </p:cNvSpPr>
          <p:nvPr>
            <p:ph type="body" idx="1"/>
          </p:nvPr>
        </p:nvSpPr>
        <p:spPr>
          <a:xfrm>
            <a:off x="3203575" y="2781300"/>
            <a:ext cx="5940425" cy="3743325"/>
          </a:xfrm>
        </p:spPr>
        <p:txBody>
          <a:bodyPr/>
          <a:lstStyle/>
          <a:p>
            <a:pPr marL="361950" indent="-361950" eaLnBrk="1" hangingPunct="1">
              <a:lnSpc>
                <a:spcPct val="80000"/>
              </a:lnSpc>
              <a:buClr>
                <a:srgbClr val="D9D400"/>
              </a:buClr>
              <a:buFontTx/>
              <a:buBlip>
                <a:blip r:embed="rId5"/>
              </a:buBlip>
            </a:pPr>
            <a:r>
              <a:rPr lang="uk-UA" sz="2200" smtClean="0"/>
              <a:t>У верхній частині горщика (біля вінців посуду) горизонтальною хвилястою лінією зображували Найвище Небо, де перебувають вічний Господар Світу і Світові води </a:t>
            </a:r>
          </a:p>
          <a:p>
            <a:pPr marL="361950" indent="-361950" eaLnBrk="1" hangingPunct="1">
              <a:lnSpc>
                <a:spcPct val="80000"/>
              </a:lnSpc>
              <a:buClr>
                <a:srgbClr val="D9D400"/>
              </a:buClr>
              <a:buFontTx/>
              <a:buBlip>
                <a:blip r:embed="rId5"/>
              </a:buBlip>
            </a:pPr>
            <a:r>
              <a:rPr lang="uk-UA" sz="2200" smtClean="0"/>
              <a:t>Посередині - на другому ярусі розташо-</a:t>
            </a:r>
            <a:br>
              <a:rPr lang="uk-UA" sz="2200" smtClean="0"/>
            </a:br>
            <a:r>
              <a:rPr lang="uk-UA" sz="2200" smtClean="0"/>
              <a:t>вують Небесні Сили – астральний ряд: сонце, місяць, зорі, дощові потоки, </a:t>
            </a:r>
            <a:br>
              <a:rPr lang="uk-UA" sz="2200" smtClean="0"/>
            </a:br>
            <a:r>
              <a:rPr lang="uk-UA" sz="2200" smtClean="0"/>
              <a:t>які зумовлюють життєдайний колообіг природи </a:t>
            </a:r>
          </a:p>
          <a:p>
            <a:pPr marL="361950" indent="-361950" eaLnBrk="1" hangingPunct="1">
              <a:lnSpc>
                <a:spcPct val="80000"/>
              </a:lnSpc>
              <a:buClr>
                <a:srgbClr val="D9D400"/>
              </a:buClr>
              <a:buFontTx/>
              <a:buBlip>
                <a:blip r:embed="rId5"/>
              </a:buBlip>
            </a:pPr>
            <a:r>
              <a:rPr lang="uk-UA" sz="2200" smtClean="0"/>
              <a:t>На третьому ярусі – у нижчій частині посуду – вимальовано світ Потойбічний: не окреслений символами, а позначений двома паралельними лініями</a:t>
            </a:r>
          </a:p>
        </p:txBody>
      </p:sp>
      <p:sp>
        <p:nvSpPr>
          <p:cNvPr id="145412" name="Rectangle 4"/>
          <p:cNvSpPr>
            <a:spLocks noGrp="1" noChangeArrowheads="1"/>
          </p:cNvSpPr>
          <p:nvPr>
            <p:ph type="title"/>
          </p:nvPr>
        </p:nvSpPr>
        <p:spPr>
          <a:xfrm>
            <a:off x="1692275" y="274638"/>
            <a:ext cx="6994525" cy="1143000"/>
          </a:xfrm>
        </p:spPr>
        <p:txBody>
          <a:bodyPr/>
          <a:lstStyle/>
          <a:p>
            <a:pPr eaLnBrk="1" hangingPunct="1"/>
            <a:r>
              <a:rPr lang="uk-UA" sz="4000" smtClean="0"/>
              <a:t>Духовний світ трипільців </a:t>
            </a:r>
            <a:endParaRPr lang="ru-RU" sz="4000" smtClean="0"/>
          </a:p>
        </p:txBody>
      </p:sp>
      <p:sp>
        <p:nvSpPr>
          <p:cNvPr id="145413" name="Text Box 5"/>
          <p:cNvSpPr txBox="1">
            <a:spLocks noChangeArrowheads="1"/>
          </p:cNvSpPr>
          <p:nvPr/>
        </p:nvSpPr>
        <p:spPr bwMode="auto">
          <a:xfrm>
            <a:off x="1763713" y="1196975"/>
            <a:ext cx="2663825" cy="1554163"/>
          </a:xfrm>
          <a:prstGeom prst="rect">
            <a:avLst/>
          </a:prstGeom>
          <a:noFill/>
          <a:ln w="9525">
            <a:noFill/>
            <a:miter lim="800000"/>
            <a:headEnd/>
            <a:tailEnd/>
          </a:ln>
        </p:spPr>
        <p:txBody>
          <a:bodyPr lIns="90000" tIns="46800" rIns="90000" bIns="46800">
            <a:spAutoFit/>
          </a:bodyPr>
          <a:lstStyle/>
          <a:p>
            <a:pPr>
              <a:spcBef>
                <a:spcPct val="50000"/>
              </a:spcBef>
            </a:pPr>
            <a:r>
              <a:rPr lang="uk-UA" sz="3200"/>
              <a:t>Міфологічна картина </a:t>
            </a:r>
            <a:br>
              <a:rPr lang="uk-UA" sz="3200"/>
            </a:br>
            <a:r>
              <a:rPr lang="uk-UA" sz="3200"/>
              <a:t>світу: </a:t>
            </a:r>
            <a:endParaRPr lang="ru-RU" sz="3200"/>
          </a:p>
        </p:txBody>
      </p:sp>
      <p:sp>
        <p:nvSpPr>
          <p:cNvPr id="145414" name="Rectangle 6" descr="Папирус"/>
          <p:cNvSpPr>
            <a:spLocks noChangeArrowheads="1"/>
          </p:cNvSpPr>
          <p:nvPr/>
        </p:nvSpPr>
        <p:spPr bwMode="auto">
          <a:xfrm>
            <a:off x="4500563" y="1179513"/>
            <a:ext cx="4179887" cy="1616075"/>
          </a:xfrm>
          <a:prstGeom prst="rect">
            <a:avLst/>
          </a:prstGeom>
          <a:blipFill dpi="0" rotWithShape="1">
            <a:blip r:embed="rId6"/>
            <a:srcRect/>
            <a:tile tx="0" ty="0" sx="100000" sy="100000" flip="none" algn="tl"/>
          </a:blipFill>
          <a:ln w="9525">
            <a:noFill/>
            <a:miter lim="800000"/>
            <a:headEnd/>
            <a:tailEnd/>
          </a:ln>
        </p:spPr>
        <p:txBody>
          <a:bodyPr lIns="90000" tIns="46800" rIns="90000" bIns="46800" anchor="ctr">
            <a:spAutoFit/>
          </a:bodyPr>
          <a:lstStyle/>
          <a:p>
            <a:pPr algn="ctr"/>
            <a:r>
              <a:rPr lang="uk-UA" sz="2000"/>
              <a:t>Космос </a:t>
            </a:r>
            <a:br>
              <a:rPr lang="uk-UA" sz="2000"/>
            </a:br>
            <a:r>
              <a:rPr lang="uk-UA" sz="2000"/>
              <a:t>трипільці бачили єдиним і неподільним, і зображували його </a:t>
            </a:r>
            <a:br>
              <a:rPr lang="uk-UA" sz="2000"/>
            </a:br>
            <a:r>
              <a:rPr lang="uk-UA" sz="2000"/>
              <a:t>у своїх розписах </a:t>
            </a:r>
            <a:r>
              <a:rPr lang="uk-UA" sz="2000" b="1"/>
              <a:t>три</a:t>
            </a:r>
            <a:r>
              <a:rPr lang="uk-UA" sz="2000"/>
              <a:t>вимірним, </a:t>
            </a:r>
            <a:r>
              <a:rPr lang="uk-UA" sz="2000" b="1"/>
              <a:t>три</a:t>
            </a:r>
            <a:r>
              <a:rPr lang="uk-UA" sz="2000"/>
              <a:t>складовим, </a:t>
            </a:r>
            <a:r>
              <a:rPr lang="uk-UA" sz="2000" b="1"/>
              <a:t>три</a:t>
            </a:r>
            <a:r>
              <a:rPr lang="uk-UA" sz="2000"/>
              <a:t>ярусним:</a:t>
            </a:r>
            <a:r>
              <a:rPr lang="uk-UA"/>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45412"/>
                                        </p:tgtEl>
                                        <p:attrNameLst>
                                          <p:attrName>style.visibility</p:attrName>
                                        </p:attrNameLst>
                                      </p:cBhvr>
                                      <p:to>
                                        <p:strVal val="visible"/>
                                      </p:to>
                                    </p:set>
                                    <p:anim calcmode="lin" valueType="num">
                                      <p:cBhvr>
                                        <p:cTn id="7" dur="500" fill="hold"/>
                                        <p:tgtEl>
                                          <p:spTgt spid="145412"/>
                                        </p:tgtEl>
                                        <p:attrNameLst>
                                          <p:attrName>ppt_w</p:attrName>
                                        </p:attrNameLst>
                                      </p:cBhvr>
                                      <p:tavLst>
                                        <p:tav tm="0">
                                          <p:val>
                                            <p:fltVal val="0"/>
                                          </p:val>
                                        </p:tav>
                                        <p:tav tm="100000">
                                          <p:val>
                                            <p:strVal val="#ppt_w"/>
                                          </p:val>
                                        </p:tav>
                                      </p:tavLst>
                                    </p:anim>
                                    <p:anim calcmode="lin" valueType="num">
                                      <p:cBhvr>
                                        <p:cTn id="8" dur="500" fill="hold"/>
                                        <p:tgtEl>
                                          <p:spTgt spid="145412"/>
                                        </p:tgtEl>
                                        <p:attrNameLst>
                                          <p:attrName>ppt_h</p:attrName>
                                        </p:attrNameLst>
                                      </p:cBhvr>
                                      <p:tavLst>
                                        <p:tav tm="0">
                                          <p:val>
                                            <p:fltVal val="0"/>
                                          </p:val>
                                        </p:tav>
                                        <p:tav tm="100000">
                                          <p:val>
                                            <p:strVal val="#ppt_h"/>
                                          </p:val>
                                        </p:tav>
                                      </p:tavLst>
                                    </p:anim>
                                  </p:childTnLst>
                                </p:cTn>
                              </p:par>
                              <p:par>
                                <p:cTn id="9" presetID="7" presetClass="entr" presetSubtype="4" fill="hold" nodeType="withEffect">
                                  <p:stCondLst>
                                    <p:cond delay="0"/>
                                  </p:stCondLst>
                                  <p:childTnLst>
                                    <p:set>
                                      <p:cBhvr>
                                        <p:cTn id="10" dur="1" fill="hold">
                                          <p:stCondLst>
                                            <p:cond delay="0"/>
                                          </p:stCondLst>
                                        </p:cTn>
                                        <p:tgtEl>
                                          <p:spTgt spid="145415"/>
                                        </p:tgtEl>
                                        <p:attrNameLst>
                                          <p:attrName>style.visibility</p:attrName>
                                        </p:attrNameLst>
                                      </p:cBhvr>
                                      <p:to>
                                        <p:strVal val="visible"/>
                                      </p:to>
                                    </p:set>
                                    <p:anim calcmode="lin" valueType="num">
                                      <p:cBhvr additive="base">
                                        <p:cTn id="11" dur="5000" fill="hold"/>
                                        <p:tgtEl>
                                          <p:spTgt spid="145415"/>
                                        </p:tgtEl>
                                        <p:attrNameLst>
                                          <p:attrName>ppt_x</p:attrName>
                                        </p:attrNameLst>
                                      </p:cBhvr>
                                      <p:tavLst>
                                        <p:tav tm="0">
                                          <p:val>
                                            <p:strVal val="#ppt_x"/>
                                          </p:val>
                                        </p:tav>
                                        <p:tav tm="100000">
                                          <p:val>
                                            <p:strVal val="#ppt_x"/>
                                          </p:val>
                                        </p:tav>
                                      </p:tavLst>
                                    </p:anim>
                                    <p:anim calcmode="lin" valueType="num">
                                      <p:cBhvr additive="base">
                                        <p:cTn id="12" dur="5000" fill="hold"/>
                                        <p:tgtEl>
                                          <p:spTgt spid="145415"/>
                                        </p:tgtEl>
                                        <p:attrNameLst>
                                          <p:attrName>ppt_y</p:attrName>
                                        </p:attrNameLst>
                                      </p:cBhvr>
                                      <p:tavLst>
                                        <p:tav tm="0">
                                          <p:val>
                                            <p:strVal val="1+#ppt_h/2"/>
                                          </p:val>
                                        </p:tav>
                                        <p:tav tm="100000">
                                          <p:val>
                                            <p:strVal val="#ppt_y"/>
                                          </p:val>
                                        </p:tav>
                                      </p:tavLst>
                                    </p:anim>
                                  </p:childTnLst>
                                </p:cTn>
                              </p:par>
                              <p:par>
                                <p:cTn id="13" presetID="20" presetClass="entr" presetSubtype="0" fill="hold" grpId="0" nodeType="withEffect">
                                  <p:stCondLst>
                                    <p:cond delay="0"/>
                                  </p:stCondLst>
                                  <p:childTnLst>
                                    <p:set>
                                      <p:cBhvr>
                                        <p:cTn id="14" dur="1" fill="hold">
                                          <p:stCondLst>
                                            <p:cond delay="0"/>
                                          </p:stCondLst>
                                        </p:cTn>
                                        <p:tgtEl>
                                          <p:spTgt spid="145413"/>
                                        </p:tgtEl>
                                        <p:attrNameLst>
                                          <p:attrName>style.visibility</p:attrName>
                                        </p:attrNameLst>
                                      </p:cBhvr>
                                      <p:to>
                                        <p:strVal val="visible"/>
                                      </p:to>
                                    </p:set>
                                    <p:animEffect transition="in" filter="wedge">
                                      <p:cBhvr>
                                        <p:cTn id="15" dur="2000"/>
                                        <p:tgtEl>
                                          <p:spTgt spid="145413"/>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145414">
                                            <p:txEl>
                                              <p:charRg st="4294967295" end="4294967295"/>
                                            </p:txEl>
                                          </p:spTgt>
                                        </p:tgtEl>
                                        <p:attrNameLst>
                                          <p:attrName>style.visibility</p:attrName>
                                        </p:attrNameLst>
                                      </p:cBhvr>
                                      <p:to>
                                        <p:strVal val="visible"/>
                                      </p:to>
                                    </p:set>
                                    <p:animEffect transition="in" filter="wedge">
                                      <p:cBhvr>
                                        <p:cTn id="18" dur="2000"/>
                                        <p:tgtEl>
                                          <p:spTgt spid="145414">
                                            <p:txEl>
                                              <p:charRg st="4294967295" end="4294967295"/>
                                            </p:txEl>
                                          </p:spTgt>
                                        </p:tgtEl>
                                      </p:cBhvr>
                                    </p:animEffect>
                                  </p:childTnLst>
                                </p:cTn>
                              </p:par>
                            </p:childTnLst>
                          </p:cTn>
                        </p:par>
                        <p:par>
                          <p:cTn id="19" fill="hold">
                            <p:stCondLst>
                              <p:cond delay="5000"/>
                            </p:stCondLst>
                            <p:childTnLst>
                              <p:par>
                                <p:cTn id="20" presetID="23" presetClass="entr" presetSubtype="16" fill="hold" grpId="0" nodeType="afterEffect">
                                  <p:stCondLst>
                                    <p:cond delay="0"/>
                                  </p:stCondLst>
                                  <p:childTnLst>
                                    <p:set>
                                      <p:cBhvr>
                                        <p:cTn id="21" dur="1" fill="hold">
                                          <p:stCondLst>
                                            <p:cond delay="0"/>
                                          </p:stCondLst>
                                        </p:cTn>
                                        <p:tgtEl>
                                          <p:spTgt spid="145410">
                                            <p:txEl>
                                              <p:pRg st="0" end="0"/>
                                            </p:txEl>
                                          </p:spTgt>
                                        </p:tgtEl>
                                        <p:attrNameLst>
                                          <p:attrName>style.visibility</p:attrName>
                                        </p:attrNameLst>
                                      </p:cBhvr>
                                      <p:to>
                                        <p:strVal val="visible"/>
                                      </p:to>
                                    </p:set>
                                    <p:anim calcmode="lin" valueType="num">
                                      <p:cBhvr>
                                        <p:cTn id="22" dur="500" fill="hold"/>
                                        <p:tgtEl>
                                          <p:spTgt spid="145410">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45410">
                                            <p:txEl>
                                              <p:pRg st="0" end="0"/>
                                            </p:txEl>
                                          </p:spTgt>
                                        </p:tgtEl>
                                        <p:attrNameLst>
                                          <p:attrName>ppt_h</p:attrName>
                                        </p:attrNameLst>
                                      </p:cBhvr>
                                      <p:tavLst>
                                        <p:tav tm="0">
                                          <p:val>
                                            <p:fltVal val="0"/>
                                          </p:val>
                                        </p:tav>
                                        <p:tav tm="100000">
                                          <p:val>
                                            <p:strVal val="#ppt_h"/>
                                          </p:val>
                                        </p:tav>
                                      </p:tavLst>
                                    </p:anim>
                                  </p:childTnLst>
                                </p:cTn>
                              </p:par>
                            </p:childTnLst>
                          </p:cTn>
                        </p:par>
                        <p:par>
                          <p:cTn id="24" fill="hold">
                            <p:stCondLst>
                              <p:cond delay="5500"/>
                            </p:stCondLst>
                            <p:childTnLst>
                              <p:par>
                                <p:cTn id="25" presetID="23" presetClass="entr" presetSubtype="16" fill="hold" grpId="0" nodeType="afterEffect">
                                  <p:stCondLst>
                                    <p:cond delay="0"/>
                                  </p:stCondLst>
                                  <p:childTnLst>
                                    <p:set>
                                      <p:cBhvr>
                                        <p:cTn id="26" dur="1" fill="hold">
                                          <p:stCondLst>
                                            <p:cond delay="0"/>
                                          </p:stCondLst>
                                        </p:cTn>
                                        <p:tgtEl>
                                          <p:spTgt spid="145410">
                                            <p:txEl>
                                              <p:pRg st="1" end="1"/>
                                            </p:txEl>
                                          </p:spTgt>
                                        </p:tgtEl>
                                        <p:attrNameLst>
                                          <p:attrName>style.visibility</p:attrName>
                                        </p:attrNameLst>
                                      </p:cBhvr>
                                      <p:to>
                                        <p:strVal val="visible"/>
                                      </p:to>
                                    </p:set>
                                    <p:anim calcmode="lin" valueType="num">
                                      <p:cBhvr>
                                        <p:cTn id="27" dur="500" fill="hold"/>
                                        <p:tgtEl>
                                          <p:spTgt spid="145410">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145410">
                                            <p:txEl>
                                              <p:pRg st="1" end="1"/>
                                            </p:txEl>
                                          </p:spTgt>
                                        </p:tgtEl>
                                        <p:attrNameLst>
                                          <p:attrName>ppt_h</p:attrName>
                                        </p:attrNameLst>
                                      </p:cBhvr>
                                      <p:tavLst>
                                        <p:tav tm="0">
                                          <p:val>
                                            <p:fltVal val="0"/>
                                          </p:val>
                                        </p:tav>
                                        <p:tav tm="100000">
                                          <p:val>
                                            <p:strVal val="#ppt_h"/>
                                          </p:val>
                                        </p:tav>
                                      </p:tavLst>
                                    </p:anim>
                                  </p:childTnLst>
                                </p:cTn>
                              </p:par>
                            </p:childTnLst>
                          </p:cTn>
                        </p:par>
                        <p:par>
                          <p:cTn id="29" fill="hold">
                            <p:stCondLst>
                              <p:cond delay="6000"/>
                            </p:stCondLst>
                            <p:childTnLst>
                              <p:par>
                                <p:cTn id="30" presetID="23" presetClass="entr" presetSubtype="16" fill="hold" grpId="0" nodeType="afterEffect">
                                  <p:stCondLst>
                                    <p:cond delay="0"/>
                                  </p:stCondLst>
                                  <p:childTnLst>
                                    <p:set>
                                      <p:cBhvr>
                                        <p:cTn id="31" dur="1" fill="hold">
                                          <p:stCondLst>
                                            <p:cond delay="0"/>
                                          </p:stCondLst>
                                        </p:cTn>
                                        <p:tgtEl>
                                          <p:spTgt spid="145410">
                                            <p:txEl>
                                              <p:pRg st="2" end="2"/>
                                            </p:txEl>
                                          </p:spTgt>
                                        </p:tgtEl>
                                        <p:attrNameLst>
                                          <p:attrName>style.visibility</p:attrName>
                                        </p:attrNameLst>
                                      </p:cBhvr>
                                      <p:to>
                                        <p:strVal val="visible"/>
                                      </p:to>
                                    </p:set>
                                    <p:anim calcmode="lin" valueType="num">
                                      <p:cBhvr>
                                        <p:cTn id="32" dur="500" fill="hold"/>
                                        <p:tgtEl>
                                          <p:spTgt spid="145410">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145410">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build="p"/>
      <p:bldP spid="145412" grpId="0"/>
      <p:bldP spid="145413" grpId="0"/>
      <p:bldP spid="14541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63" name="Rectangle 7"/>
          <p:cNvSpPr>
            <a:spLocks noGrp="1" noChangeArrowheads="1"/>
          </p:cNvSpPr>
          <p:nvPr>
            <p:ph type="title"/>
          </p:nvPr>
        </p:nvSpPr>
        <p:spPr>
          <a:xfrm>
            <a:off x="1692275" y="274638"/>
            <a:ext cx="6994525" cy="1143000"/>
          </a:xfrm>
        </p:spPr>
        <p:txBody>
          <a:bodyPr/>
          <a:lstStyle/>
          <a:p>
            <a:pPr eaLnBrk="1" hangingPunct="1"/>
            <a:r>
              <a:rPr lang="uk-UA" sz="4000" smtClean="0"/>
              <a:t>"Колом, колом </a:t>
            </a:r>
            <a:br>
              <a:rPr lang="uk-UA" sz="4000" smtClean="0"/>
            </a:br>
            <a:r>
              <a:rPr lang="uk-UA" sz="4000" smtClean="0"/>
              <a:t>Сонце вгору йде"</a:t>
            </a:r>
            <a:r>
              <a:rPr lang="ru-RU" sz="4000" smtClean="0"/>
              <a:t> </a:t>
            </a:r>
          </a:p>
        </p:txBody>
      </p:sp>
      <p:pic>
        <p:nvPicPr>
          <p:cNvPr id="4100" name="Picture 3" descr="06041005e"/>
          <p:cNvPicPr>
            <a:picLocks noGrp="1" noChangeAspect="1" noChangeArrowheads="1"/>
          </p:cNvPicPr>
          <p:nvPr>
            <p:ph idx="4294967295"/>
          </p:nvPr>
        </p:nvPicPr>
        <p:blipFill>
          <a:blip r:embed="rId4"/>
          <a:srcRect/>
          <a:stretch>
            <a:fillRect/>
          </a:stretch>
        </p:blipFill>
        <p:spPr>
          <a:xfrm>
            <a:off x="12700" y="0"/>
            <a:ext cx="1622425" cy="6873875"/>
          </a:xfrm>
        </p:spPr>
      </p:pic>
      <p:graphicFrame>
        <p:nvGraphicFramePr>
          <p:cNvPr id="147464" name="Object 8"/>
          <p:cNvGraphicFramePr>
            <a:graphicFrameLocks noGrp="1" noChangeAspect="1"/>
          </p:cNvGraphicFramePr>
          <p:nvPr>
            <p:ph idx="1"/>
          </p:nvPr>
        </p:nvGraphicFramePr>
        <p:xfrm>
          <a:off x="1763713" y="1714500"/>
          <a:ext cx="7004050" cy="5143500"/>
        </p:xfrm>
        <a:graphic>
          <a:graphicData uri="http://schemas.openxmlformats.org/presentationml/2006/ole">
            <mc:AlternateContent xmlns:mc="http://schemas.openxmlformats.org/markup-compatibility/2006">
              <mc:Choice xmlns:v="urn:schemas-microsoft-com:vml" Requires="v">
                <p:oleObj spid="_x0000_s4099" name="Диаграмма" r:id="rId5" imgW="4553102" imgH="3343351" progId="Excel.Sheet.8">
                  <p:embed/>
                </p:oleObj>
              </mc:Choice>
              <mc:Fallback>
                <p:oleObj name="Диаграмма" r:id="rId5" imgW="4553102" imgH="3343351" progId="Excel.Sheet.8">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1714500"/>
                        <a:ext cx="700405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1" name="Picture 12" descr="20 бик"/>
          <p:cNvPicPr>
            <a:picLocks noChangeAspect="1" noChangeArrowheads="1"/>
          </p:cNvPicPr>
          <p:nvPr/>
        </p:nvPicPr>
        <p:blipFill>
          <a:blip r:embed="rId7">
            <a:lum bright="12000"/>
          </a:blip>
          <a:srcRect/>
          <a:stretch>
            <a:fillRect/>
          </a:stretch>
        </p:blipFill>
        <p:spPr bwMode="auto">
          <a:xfrm>
            <a:off x="1835150" y="4005263"/>
            <a:ext cx="1655763" cy="1390650"/>
          </a:xfrm>
          <a:prstGeom prst="rect">
            <a:avLst/>
          </a:prstGeom>
          <a:noFill/>
          <a:ln w="9525">
            <a:noFill/>
            <a:miter lim="800000"/>
            <a:headEnd/>
            <a:tailEnd/>
          </a:ln>
        </p:spPr>
      </p:pic>
      <p:pic>
        <p:nvPicPr>
          <p:cNvPr id="4102" name="Picture 13" descr="39">
            <a:hlinkClick r:id="rId8"/>
          </p:cNvPr>
          <p:cNvPicPr>
            <a:picLocks noChangeAspect="1" noChangeArrowheads="1"/>
          </p:cNvPicPr>
          <p:nvPr/>
        </p:nvPicPr>
        <p:blipFill>
          <a:blip r:embed="rId9">
            <a:lum bright="6000"/>
          </a:blip>
          <a:srcRect/>
          <a:stretch>
            <a:fillRect/>
          </a:stretch>
        </p:blipFill>
        <p:spPr bwMode="auto">
          <a:xfrm>
            <a:off x="7735888" y="0"/>
            <a:ext cx="1408112" cy="21336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47463"/>
                                        </p:tgtEl>
                                        <p:attrNameLst>
                                          <p:attrName>ppt_x</p:attrName>
                                          <p:attrName>ppt_y</p:attrName>
                                        </p:attrNameLst>
                                      </p:cBhvr>
                                    </p:animMotion>
                                  </p:childTnLst>
                                </p:cTn>
                              </p:par>
                            </p:childTnLst>
                          </p:cTn>
                        </p:par>
                        <p:par>
                          <p:cTn id="7" fill="hold">
                            <p:stCondLst>
                              <p:cond delay="7200"/>
                            </p:stCondLst>
                            <p:childTnLst>
                              <p:par>
                                <p:cTn id="8" presetID="26" presetClass="emph" presetSubtype="0" fill="hold" grpId="0" nodeType="afterEffect">
                                  <p:stCondLst>
                                    <p:cond delay="0"/>
                                  </p:stCondLst>
                                  <p:childTnLst>
                                    <p:animEffect transition="out" filter="fade">
                                      <p:cBhvr>
                                        <p:cTn id="9" dur="1000" tmFilter="0, 0; .2, .5; .8, .5; 1, 0"/>
                                        <p:tgtEl>
                                          <p:spTgt spid="147464"/>
                                        </p:tgtEl>
                                      </p:cBhvr>
                                    </p:animEffect>
                                    <p:animScale>
                                      <p:cBhvr>
                                        <p:cTn id="10" dur="500" autoRev="1" fill="hold"/>
                                        <p:tgtEl>
                                          <p:spTgt spid="14746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3" grpId="0"/>
      <p:bldOleChart spid="147464"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81" name="Rectangle 5"/>
          <p:cNvSpPr>
            <a:spLocks noGrp="1" noChangeArrowheads="1"/>
          </p:cNvSpPr>
          <p:nvPr>
            <p:ph type="title"/>
          </p:nvPr>
        </p:nvSpPr>
        <p:spPr>
          <a:xfrm>
            <a:off x="1692275" y="103188"/>
            <a:ext cx="5759450" cy="1143000"/>
          </a:xfrm>
        </p:spPr>
        <p:txBody>
          <a:bodyPr/>
          <a:lstStyle/>
          <a:p>
            <a:pPr eaLnBrk="1" hangingPunct="1"/>
            <a:r>
              <a:rPr lang="uk-UA" sz="4000" smtClean="0"/>
              <a:t>Духовний світ трипільців </a:t>
            </a:r>
            <a:endParaRPr lang="ru-RU" sz="4000" smtClean="0"/>
          </a:p>
        </p:txBody>
      </p:sp>
      <p:sp>
        <p:nvSpPr>
          <p:cNvPr id="178180" name="Rectangle 4"/>
          <p:cNvSpPr>
            <a:spLocks noGrp="1" noChangeArrowheads="1"/>
          </p:cNvSpPr>
          <p:nvPr>
            <p:ph type="body" sz="half" idx="1"/>
          </p:nvPr>
        </p:nvSpPr>
        <p:spPr>
          <a:xfrm>
            <a:off x="1592263" y="1298575"/>
            <a:ext cx="6767512" cy="2851150"/>
          </a:xfrm>
        </p:spPr>
        <p:txBody>
          <a:bodyPr/>
          <a:lstStyle/>
          <a:p>
            <a:pPr marL="361950" indent="-361950" eaLnBrk="1" hangingPunct="1">
              <a:lnSpc>
                <a:spcPct val="90000"/>
              </a:lnSpc>
              <a:buClr>
                <a:srgbClr val="D9D400"/>
              </a:buClr>
              <a:buFontTx/>
              <a:buBlip>
                <a:blip r:embed="rId3"/>
              </a:buBlip>
            </a:pPr>
            <a:r>
              <a:rPr lang="uk-UA" sz="2700" smtClean="0"/>
              <a:t>Земля та жінка порівнюються та уподоблюються на основі ідеї родючості</a:t>
            </a:r>
          </a:p>
          <a:p>
            <a:pPr marL="361950" indent="-361950" eaLnBrk="1" hangingPunct="1">
              <a:lnSpc>
                <a:spcPct val="90000"/>
              </a:lnSpc>
              <a:buClr>
                <a:srgbClr val="D9D400"/>
              </a:buClr>
              <a:buFontTx/>
              <a:buBlip>
                <a:blip r:embed="rId3"/>
              </a:buBlip>
            </a:pPr>
            <a:r>
              <a:rPr lang="uk-UA" sz="2700" smtClean="0"/>
              <a:t>Жіночі зображення символізують Матір-землю, яка дає життя </a:t>
            </a:r>
          </a:p>
          <a:p>
            <a:pPr marL="361950" indent="-361950" eaLnBrk="1" hangingPunct="1">
              <a:lnSpc>
                <a:spcPct val="90000"/>
              </a:lnSpc>
              <a:buClr>
                <a:srgbClr val="D9D400"/>
              </a:buClr>
              <a:buFontTx/>
              <a:buBlip>
                <a:blip r:embed="rId3"/>
              </a:buBlip>
            </a:pPr>
            <a:r>
              <a:rPr lang="uk-UA" sz="2700" smtClean="0"/>
              <a:t>Народження із зерна нових зерен уподібнено народженню дитини</a:t>
            </a:r>
          </a:p>
        </p:txBody>
      </p:sp>
      <p:pic>
        <p:nvPicPr>
          <p:cNvPr id="81923" name="Picture 2" descr="06041005e"/>
          <p:cNvPicPr>
            <a:picLocks noGrp="1" noChangeAspect="1" noChangeArrowheads="1"/>
          </p:cNvPicPr>
          <p:nvPr>
            <p:ph idx="4294967295"/>
          </p:nvPr>
        </p:nvPicPr>
        <p:blipFill>
          <a:blip r:embed="rId4"/>
          <a:srcRect/>
          <a:stretch>
            <a:fillRect/>
          </a:stretch>
        </p:blipFill>
        <p:spPr>
          <a:xfrm>
            <a:off x="12700" y="0"/>
            <a:ext cx="1622425" cy="6873875"/>
          </a:xfrm>
        </p:spPr>
      </p:pic>
      <p:pic>
        <p:nvPicPr>
          <p:cNvPr id="178185" name="Picture 9" descr="j0185230"/>
          <p:cNvPicPr>
            <a:picLocks noChangeAspect="1" noChangeArrowheads="1"/>
          </p:cNvPicPr>
          <p:nvPr/>
        </p:nvPicPr>
        <p:blipFill>
          <a:blip r:embed="rId5"/>
          <a:srcRect/>
          <a:stretch>
            <a:fillRect/>
          </a:stretch>
        </p:blipFill>
        <p:spPr bwMode="auto">
          <a:xfrm>
            <a:off x="5911850" y="4732338"/>
            <a:ext cx="3146425" cy="2168525"/>
          </a:xfrm>
          <a:prstGeom prst="rect">
            <a:avLst/>
          </a:prstGeom>
          <a:noFill/>
          <a:ln w="9525">
            <a:noFill/>
            <a:miter lim="800000"/>
            <a:headEnd/>
            <a:tailEnd/>
          </a:ln>
        </p:spPr>
      </p:pic>
      <p:pic>
        <p:nvPicPr>
          <p:cNvPr id="178187" name="Picture 11" descr="J0182383"/>
          <p:cNvPicPr>
            <a:picLocks noChangeAspect="1" noChangeArrowheads="1"/>
          </p:cNvPicPr>
          <p:nvPr/>
        </p:nvPicPr>
        <p:blipFill>
          <a:blip r:embed="rId6"/>
          <a:srcRect/>
          <a:stretch>
            <a:fillRect/>
          </a:stretch>
        </p:blipFill>
        <p:spPr bwMode="auto">
          <a:xfrm>
            <a:off x="1806575" y="4746625"/>
            <a:ext cx="3614738" cy="2139950"/>
          </a:xfrm>
          <a:prstGeom prst="rect">
            <a:avLst/>
          </a:prstGeom>
          <a:noFill/>
          <a:ln w="9525">
            <a:noFill/>
            <a:miter lim="800000"/>
            <a:headEnd/>
            <a:tailEnd/>
          </a:ln>
        </p:spPr>
      </p:pic>
      <p:pic>
        <p:nvPicPr>
          <p:cNvPr id="178186" name="Picture 10" descr="j0293828"/>
          <p:cNvPicPr>
            <a:picLocks noChangeAspect="1" noChangeArrowheads="1"/>
          </p:cNvPicPr>
          <p:nvPr/>
        </p:nvPicPr>
        <p:blipFill>
          <a:blip r:embed="rId7"/>
          <a:srcRect/>
          <a:stretch>
            <a:fillRect/>
          </a:stretch>
        </p:blipFill>
        <p:spPr bwMode="auto">
          <a:xfrm>
            <a:off x="2182813" y="3975100"/>
            <a:ext cx="1893887" cy="1990725"/>
          </a:xfrm>
          <a:prstGeom prst="rect">
            <a:avLst/>
          </a:prstGeom>
          <a:noFill/>
          <a:ln w="9525">
            <a:noFill/>
            <a:miter lim="800000"/>
            <a:headEnd/>
            <a:tailEnd/>
          </a:ln>
        </p:spPr>
      </p:pic>
      <p:sp>
        <p:nvSpPr>
          <p:cNvPr id="178193" name="WordArt 17"/>
          <p:cNvSpPr>
            <a:spLocks noChangeArrowheads="1" noChangeShapeType="1" noTextEdit="1"/>
          </p:cNvSpPr>
          <p:nvPr/>
        </p:nvSpPr>
        <p:spPr bwMode="auto">
          <a:xfrm>
            <a:off x="1835150" y="6049963"/>
            <a:ext cx="1512888" cy="620712"/>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a:cs typeface="Arial"/>
              </a:rPr>
              <a:t>земля</a:t>
            </a:r>
          </a:p>
        </p:txBody>
      </p:sp>
      <p:sp>
        <p:nvSpPr>
          <p:cNvPr id="178195" name="WordArt 19"/>
          <p:cNvSpPr>
            <a:spLocks noChangeArrowheads="1" noChangeShapeType="1" noTextEdit="1"/>
          </p:cNvSpPr>
          <p:nvPr/>
        </p:nvSpPr>
        <p:spPr bwMode="auto">
          <a:xfrm>
            <a:off x="3348038" y="4941888"/>
            <a:ext cx="1512887" cy="504825"/>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Black"/>
              </a:rPr>
              <a:t>+ дощ</a:t>
            </a:r>
          </a:p>
        </p:txBody>
      </p:sp>
      <p:sp>
        <p:nvSpPr>
          <p:cNvPr id="178196" name="WordArt 20"/>
          <p:cNvSpPr>
            <a:spLocks noChangeArrowheads="1" noChangeShapeType="1" noTextEdit="1"/>
          </p:cNvSpPr>
          <p:nvPr/>
        </p:nvSpPr>
        <p:spPr bwMode="auto">
          <a:xfrm>
            <a:off x="3451225" y="6149975"/>
            <a:ext cx="493713" cy="431800"/>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a:cs typeface="Arial"/>
              </a:rPr>
              <a:t>+</a:t>
            </a:r>
          </a:p>
        </p:txBody>
      </p:sp>
      <p:sp>
        <p:nvSpPr>
          <p:cNvPr id="178198" name="WordArt 22"/>
          <p:cNvSpPr>
            <a:spLocks noChangeArrowheads="1" noChangeShapeType="1" noTextEdit="1"/>
          </p:cNvSpPr>
          <p:nvPr/>
        </p:nvSpPr>
        <p:spPr bwMode="auto">
          <a:xfrm>
            <a:off x="5421313" y="6223000"/>
            <a:ext cx="503237" cy="307975"/>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a:cs typeface="Arial"/>
              </a:rPr>
              <a:t>=</a:t>
            </a:r>
          </a:p>
        </p:txBody>
      </p:sp>
      <p:sp>
        <p:nvSpPr>
          <p:cNvPr id="178199" name="WordArt 23"/>
          <p:cNvSpPr>
            <a:spLocks noChangeArrowheads="1" noChangeShapeType="1" noTextEdit="1"/>
          </p:cNvSpPr>
          <p:nvPr/>
        </p:nvSpPr>
        <p:spPr bwMode="auto">
          <a:xfrm>
            <a:off x="6083300" y="5805488"/>
            <a:ext cx="2824163" cy="1109662"/>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Black"/>
              </a:rPr>
              <a:t>урожай</a:t>
            </a:r>
          </a:p>
        </p:txBody>
      </p:sp>
      <p:pic>
        <p:nvPicPr>
          <p:cNvPr id="81932" name="Picture 27" descr="s01-s"/>
          <p:cNvPicPr>
            <a:picLocks noGrp="1" noChangeAspect="1" noChangeArrowheads="1"/>
          </p:cNvPicPr>
          <p:nvPr>
            <p:ph sz="quarter" idx="3"/>
          </p:nvPr>
        </p:nvPicPr>
        <p:blipFill>
          <a:blip r:embed="rId8"/>
          <a:srcRect/>
          <a:stretch>
            <a:fillRect/>
          </a:stretch>
        </p:blipFill>
        <p:spPr>
          <a:xfrm>
            <a:off x="7464425" y="0"/>
            <a:ext cx="1679575" cy="2349500"/>
          </a:xfrm>
        </p:spPr>
      </p:pic>
      <p:sp>
        <p:nvSpPr>
          <p:cNvPr id="178206" name="WordArt 30"/>
          <p:cNvSpPr>
            <a:spLocks noChangeArrowheads="1" noChangeShapeType="1" noTextEdit="1"/>
          </p:cNvSpPr>
          <p:nvPr/>
        </p:nvSpPr>
        <p:spPr bwMode="auto">
          <a:xfrm>
            <a:off x="3822700" y="4306888"/>
            <a:ext cx="5041900" cy="523875"/>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У природі: </a:t>
            </a:r>
          </a:p>
        </p:txBody>
      </p:sp>
      <p:pic>
        <p:nvPicPr>
          <p:cNvPr id="178184" name="Picture 8" descr="j0295767"/>
          <p:cNvPicPr>
            <a:picLocks noChangeAspect="1" noChangeArrowheads="1"/>
          </p:cNvPicPr>
          <p:nvPr/>
        </p:nvPicPr>
        <p:blipFill>
          <a:blip r:embed="rId9"/>
          <a:srcRect/>
          <a:stretch>
            <a:fillRect/>
          </a:stretch>
        </p:blipFill>
        <p:spPr bwMode="auto">
          <a:xfrm>
            <a:off x="4097338" y="5362575"/>
            <a:ext cx="1295400" cy="1176338"/>
          </a:xfrm>
          <a:prstGeom prst="rect">
            <a:avLst/>
          </a:prstGeom>
          <a:noFill/>
          <a:ln w="9525">
            <a:noFill/>
            <a:miter lim="800000"/>
            <a:headEnd/>
            <a:tailEnd/>
          </a:ln>
        </p:spPr>
      </p:pic>
      <p:sp>
        <p:nvSpPr>
          <p:cNvPr id="178197" name="WordArt 21"/>
          <p:cNvSpPr>
            <a:spLocks noChangeArrowheads="1" noChangeShapeType="1" noTextEdit="1"/>
          </p:cNvSpPr>
          <p:nvPr/>
        </p:nvSpPr>
        <p:spPr bwMode="auto">
          <a:xfrm>
            <a:off x="4054475" y="6059488"/>
            <a:ext cx="1309688" cy="827087"/>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a:cs typeface="Arial"/>
              </a:rPr>
              <a:t>зерно</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178206"/>
                                        </p:tgtEl>
                                        <p:attrNameLst>
                                          <p:attrName>style.visibility</p:attrName>
                                        </p:attrNameLst>
                                      </p:cBhvr>
                                      <p:to>
                                        <p:strVal val="visible"/>
                                      </p:to>
                                    </p:set>
                                    <p:anim calcmode="lin" valueType="num">
                                      <p:cBhvr additive="base">
                                        <p:cTn id="7" dur="5000" fill="hold"/>
                                        <p:tgtEl>
                                          <p:spTgt spid="178206"/>
                                        </p:tgtEl>
                                        <p:attrNameLst>
                                          <p:attrName>ppt_x</p:attrName>
                                        </p:attrNameLst>
                                      </p:cBhvr>
                                      <p:tavLst>
                                        <p:tav tm="0">
                                          <p:val>
                                            <p:strVal val="#ppt_x"/>
                                          </p:val>
                                        </p:tav>
                                        <p:tav tm="100000">
                                          <p:val>
                                            <p:strVal val="#ppt_x"/>
                                          </p:val>
                                        </p:tav>
                                      </p:tavLst>
                                    </p:anim>
                                    <p:anim calcmode="lin" valueType="num">
                                      <p:cBhvr additive="base">
                                        <p:cTn id="8" dur="5000" fill="hold"/>
                                        <p:tgtEl>
                                          <p:spTgt spid="178206"/>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42" presetClass="entr" presetSubtype="0" fill="hold" nodeType="afterEffect">
                                  <p:stCondLst>
                                    <p:cond delay="0"/>
                                  </p:stCondLst>
                                  <p:childTnLst>
                                    <p:set>
                                      <p:cBhvr>
                                        <p:cTn id="11" dur="1" fill="hold">
                                          <p:stCondLst>
                                            <p:cond delay="0"/>
                                          </p:stCondLst>
                                        </p:cTn>
                                        <p:tgtEl>
                                          <p:spTgt spid="178187"/>
                                        </p:tgtEl>
                                        <p:attrNameLst>
                                          <p:attrName>style.visibility</p:attrName>
                                        </p:attrNameLst>
                                      </p:cBhvr>
                                      <p:to>
                                        <p:strVal val="visible"/>
                                      </p:to>
                                    </p:set>
                                    <p:animEffect transition="in" filter="fade">
                                      <p:cBhvr>
                                        <p:cTn id="12" dur="1000"/>
                                        <p:tgtEl>
                                          <p:spTgt spid="178187"/>
                                        </p:tgtEl>
                                      </p:cBhvr>
                                    </p:animEffect>
                                    <p:anim calcmode="lin" valueType="num">
                                      <p:cBhvr>
                                        <p:cTn id="13" dur="1000" fill="hold"/>
                                        <p:tgtEl>
                                          <p:spTgt spid="178187"/>
                                        </p:tgtEl>
                                        <p:attrNameLst>
                                          <p:attrName>ppt_x</p:attrName>
                                        </p:attrNameLst>
                                      </p:cBhvr>
                                      <p:tavLst>
                                        <p:tav tm="0">
                                          <p:val>
                                            <p:strVal val="#ppt_x"/>
                                          </p:val>
                                        </p:tav>
                                        <p:tav tm="100000">
                                          <p:val>
                                            <p:strVal val="#ppt_x"/>
                                          </p:val>
                                        </p:tav>
                                      </p:tavLst>
                                    </p:anim>
                                    <p:anim calcmode="lin" valueType="num">
                                      <p:cBhvr>
                                        <p:cTn id="14" dur="1000" fill="hold"/>
                                        <p:tgtEl>
                                          <p:spTgt spid="178187"/>
                                        </p:tgtEl>
                                        <p:attrNameLst>
                                          <p:attrName>ppt_y</p:attrName>
                                        </p:attrNameLst>
                                      </p:cBhvr>
                                      <p:tavLst>
                                        <p:tav tm="0">
                                          <p:val>
                                            <p:strVal val="#ppt_y+.1"/>
                                          </p:val>
                                        </p:tav>
                                        <p:tav tm="100000">
                                          <p:val>
                                            <p:strVal val="#ppt_y"/>
                                          </p:val>
                                        </p:tav>
                                      </p:tavLst>
                                    </p:anim>
                                  </p:childTnLst>
                                </p:cTn>
                              </p:par>
                              <p:par>
                                <p:cTn id="15" presetID="53" presetClass="entr" presetSubtype="0" fill="hold" grpId="0" nodeType="withEffect">
                                  <p:stCondLst>
                                    <p:cond delay="0"/>
                                  </p:stCondLst>
                                  <p:childTnLst>
                                    <p:set>
                                      <p:cBhvr>
                                        <p:cTn id="16" dur="1" fill="hold">
                                          <p:stCondLst>
                                            <p:cond delay="0"/>
                                          </p:stCondLst>
                                        </p:cTn>
                                        <p:tgtEl>
                                          <p:spTgt spid="178193"/>
                                        </p:tgtEl>
                                        <p:attrNameLst>
                                          <p:attrName>style.visibility</p:attrName>
                                        </p:attrNameLst>
                                      </p:cBhvr>
                                      <p:to>
                                        <p:strVal val="visible"/>
                                      </p:to>
                                    </p:set>
                                    <p:anim calcmode="lin" valueType="num">
                                      <p:cBhvr>
                                        <p:cTn id="17" dur="500" fill="hold"/>
                                        <p:tgtEl>
                                          <p:spTgt spid="178193"/>
                                        </p:tgtEl>
                                        <p:attrNameLst>
                                          <p:attrName>ppt_w</p:attrName>
                                        </p:attrNameLst>
                                      </p:cBhvr>
                                      <p:tavLst>
                                        <p:tav tm="0">
                                          <p:val>
                                            <p:fltVal val="0"/>
                                          </p:val>
                                        </p:tav>
                                        <p:tav tm="100000">
                                          <p:val>
                                            <p:strVal val="#ppt_w"/>
                                          </p:val>
                                        </p:tav>
                                      </p:tavLst>
                                    </p:anim>
                                    <p:anim calcmode="lin" valueType="num">
                                      <p:cBhvr>
                                        <p:cTn id="18" dur="500" fill="hold"/>
                                        <p:tgtEl>
                                          <p:spTgt spid="178193"/>
                                        </p:tgtEl>
                                        <p:attrNameLst>
                                          <p:attrName>ppt_h</p:attrName>
                                        </p:attrNameLst>
                                      </p:cBhvr>
                                      <p:tavLst>
                                        <p:tav tm="0">
                                          <p:val>
                                            <p:fltVal val="0"/>
                                          </p:val>
                                        </p:tav>
                                        <p:tav tm="100000">
                                          <p:val>
                                            <p:strVal val="#ppt_h"/>
                                          </p:val>
                                        </p:tav>
                                      </p:tavLst>
                                    </p:anim>
                                    <p:animEffect transition="in" filter="fade">
                                      <p:cBhvr>
                                        <p:cTn id="19" dur="500"/>
                                        <p:tgtEl>
                                          <p:spTgt spid="178193"/>
                                        </p:tgtEl>
                                      </p:cBhvr>
                                    </p:animEffect>
                                  </p:childTnLst>
                                </p:cTn>
                              </p:par>
                            </p:childTnLst>
                          </p:cTn>
                        </p:par>
                        <p:par>
                          <p:cTn id="20" fill="hold">
                            <p:stCondLst>
                              <p:cond delay="6000"/>
                            </p:stCondLst>
                            <p:childTnLst>
                              <p:par>
                                <p:cTn id="21" presetID="53" presetClass="entr" presetSubtype="0" fill="hold" grpId="0" nodeType="afterEffect">
                                  <p:stCondLst>
                                    <p:cond delay="0"/>
                                  </p:stCondLst>
                                  <p:childTnLst>
                                    <p:set>
                                      <p:cBhvr>
                                        <p:cTn id="22" dur="1" fill="hold">
                                          <p:stCondLst>
                                            <p:cond delay="0"/>
                                          </p:stCondLst>
                                        </p:cTn>
                                        <p:tgtEl>
                                          <p:spTgt spid="178196"/>
                                        </p:tgtEl>
                                        <p:attrNameLst>
                                          <p:attrName>style.visibility</p:attrName>
                                        </p:attrNameLst>
                                      </p:cBhvr>
                                      <p:to>
                                        <p:strVal val="visible"/>
                                      </p:to>
                                    </p:set>
                                    <p:anim calcmode="lin" valueType="num">
                                      <p:cBhvr>
                                        <p:cTn id="23" dur="500" fill="hold"/>
                                        <p:tgtEl>
                                          <p:spTgt spid="178196"/>
                                        </p:tgtEl>
                                        <p:attrNameLst>
                                          <p:attrName>ppt_w</p:attrName>
                                        </p:attrNameLst>
                                      </p:cBhvr>
                                      <p:tavLst>
                                        <p:tav tm="0">
                                          <p:val>
                                            <p:fltVal val="0"/>
                                          </p:val>
                                        </p:tav>
                                        <p:tav tm="100000">
                                          <p:val>
                                            <p:strVal val="#ppt_w"/>
                                          </p:val>
                                        </p:tav>
                                      </p:tavLst>
                                    </p:anim>
                                    <p:anim calcmode="lin" valueType="num">
                                      <p:cBhvr>
                                        <p:cTn id="24" dur="500" fill="hold"/>
                                        <p:tgtEl>
                                          <p:spTgt spid="178196"/>
                                        </p:tgtEl>
                                        <p:attrNameLst>
                                          <p:attrName>ppt_h</p:attrName>
                                        </p:attrNameLst>
                                      </p:cBhvr>
                                      <p:tavLst>
                                        <p:tav tm="0">
                                          <p:val>
                                            <p:fltVal val="0"/>
                                          </p:val>
                                        </p:tav>
                                        <p:tav tm="100000">
                                          <p:val>
                                            <p:strVal val="#ppt_h"/>
                                          </p:val>
                                        </p:tav>
                                      </p:tavLst>
                                    </p:anim>
                                    <p:animEffect transition="in" filter="fade">
                                      <p:cBhvr>
                                        <p:cTn id="25" dur="500"/>
                                        <p:tgtEl>
                                          <p:spTgt spid="178196"/>
                                        </p:tgtEl>
                                      </p:cBhvr>
                                    </p:animEffect>
                                  </p:childTnLst>
                                </p:cTn>
                              </p:par>
                            </p:childTnLst>
                          </p:cTn>
                        </p:par>
                        <p:par>
                          <p:cTn id="26" fill="hold">
                            <p:stCondLst>
                              <p:cond delay="6500"/>
                            </p:stCondLst>
                            <p:childTnLst>
                              <p:par>
                                <p:cTn id="27" presetID="42" presetClass="entr" presetSubtype="0" fill="hold" nodeType="afterEffect">
                                  <p:stCondLst>
                                    <p:cond delay="0"/>
                                  </p:stCondLst>
                                  <p:childTnLst>
                                    <p:set>
                                      <p:cBhvr>
                                        <p:cTn id="28" dur="1" fill="hold">
                                          <p:stCondLst>
                                            <p:cond delay="0"/>
                                          </p:stCondLst>
                                        </p:cTn>
                                        <p:tgtEl>
                                          <p:spTgt spid="178184"/>
                                        </p:tgtEl>
                                        <p:attrNameLst>
                                          <p:attrName>style.visibility</p:attrName>
                                        </p:attrNameLst>
                                      </p:cBhvr>
                                      <p:to>
                                        <p:strVal val="visible"/>
                                      </p:to>
                                    </p:set>
                                    <p:animEffect transition="in" filter="fade">
                                      <p:cBhvr>
                                        <p:cTn id="29" dur="1000"/>
                                        <p:tgtEl>
                                          <p:spTgt spid="178184"/>
                                        </p:tgtEl>
                                      </p:cBhvr>
                                    </p:animEffect>
                                    <p:anim calcmode="lin" valueType="num">
                                      <p:cBhvr>
                                        <p:cTn id="30" dur="1000" fill="hold"/>
                                        <p:tgtEl>
                                          <p:spTgt spid="178184"/>
                                        </p:tgtEl>
                                        <p:attrNameLst>
                                          <p:attrName>ppt_x</p:attrName>
                                        </p:attrNameLst>
                                      </p:cBhvr>
                                      <p:tavLst>
                                        <p:tav tm="0">
                                          <p:val>
                                            <p:strVal val="#ppt_x"/>
                                          </p:val>
                                        </p:tav>
                                        <p:tav tm="100000">
                                          <p:val>
                                            <p:strVal val="#ppt_x"/>
                                          </p:val>
                                        </p:tav>
                                      </p:tavLst>
                                    </p:anim>
                                    <p:anim calcmode="lin" valueType="num">
                                      <p:cBhvr>
                                        <p:cTn id="31" dur="1000" fill="hold"/>
                                        <p:tgtEl>
                                          <p:spTgt spid="178184"/>
                                        </p:tgtEl>
                                        <p:attrNameLst>
                                          <p:attrName>ppt_y</p:attrName>
                                        </p:attrNameLst>
                                      </p:cBhvr>
                                      <p:tavLst>
                                        <p:tav tm="0">
                                          <p:val>
                                            <p:strVal val="#ppt_y+.1"/>
                                          </p:val>
                                        </p:tav>
                                        <p:tav tm="100000">
                                          <p:val>
                                            <p:strVal val="#ppt_y"/>
                                          </p:val>
                                        </p:tav>
                                      </p:tavLst>
                                    </p:anim>
                                  </p:childTnLst>
                                </p:cTn>
                              </p:par>
                              <p:par>
                                <p:cTn id="32" presetID="53" presetClass="entr" presetSubtype="0" fill="hold" grpId="0" nodeType="withEffect">
                                  <p:stCondLst>
                                    <p:cond delay="0"/>
                                  </p:stCondLst>
                                  <p:childTnLst>
                                    <p:set>
                                      <p:cBhvr>
                                        <p:cTn id="33" dur="1" fill="hold">
                                          <p:stCondLst>
                                            <p:cond delay="0"/>
                                          </p:stCondLst>
                                        </p:cTn>
                                        <p:tgtEl>
                                          <p:spTgt spid="178197"/>
                                        </p:tgtEl>
                                        <p:attrNameLst>
                                          <p:attrName>style.visibility</p:attrName>
                                        </p:attrNameLst>
                                      </p:cBhvr>
                                      <p:to>
                                        <p:strVal val="visible"/>
                                      </p:to>
                                    </p:set>
                                    <p:anim calcmode="lin" valueType="num">
                                      <p:cBhvr>
                                        <p:cTn id="34" dur="500" fill="hold"/>
                                        <p:tgtEl>
                                          <p:spTgt spid="178197"/>
                                        </p:tgtEl>
                                        <p:attrNameLst>
                                          <p:attrName>ppt_w</p:attrName>
                                        </p:attrNameLst>
                                      </p:cBhvr>
                                      <p:tavLst>
                                        <p:tav tm="0">
                                          <p:val>
                                            <p:fltVal val="0"/>
                                          </p:val>
                                        </p:tav>
                                        <p:tav tm="100000">
                                          <p:val>
                                            <p:strVal val="#ppt_w"/>
                                          </p:val>
                                        </p:tav>
                                      </p:tavLst>
                                    </p:anim>
                                    <p:anim calcmode="lin" valueType="num">
                                      <p:cBhvr>
                                        <p:cTn id="35" dur="500" fill="hold"/>
                                        <p:tgtEl>
                                          <p:spTgt spid="178197"/>
                                        </p:tgtEl>
                                        <p:attrNameLst>
                                          <p:attrName>ppt_h</p:attrName>
                                        </p:attrNameLst>
                                      </p:cBhvr>
                                      <p:tavLst>
                                        <p:tav tm="0">
                                          <p:val>
                                            <p:fltVal val="0"/>
                                          </p:val>
                                        </p:tav>
                                        <p:tav tm="100000">
                                          <p:val>
                                            <p:strVal val="#ppt_h"/>
                                          </p:val>
                                        </p:tav>
                                      </p:tavLst>
                                    </p:anim>
                                    <p:animEffect transition="in" filter="fade">
                                      <p:cBhvr>
                                        <p:cTn id="36" dur="500"/>
                                        <p:tgtEl>
                                          <p:spTgt spid="178197"/>
                                        </p:tgtEl>
                                      </p:cBhvr>
                                    </p:animEffect>
                                  </p:childTnLst>
                                </p:cTn>
                              </p:par>
                            </p:childTnLst>
                          </p:cTn>
                        </p:par>
                        <p:par>
                          <p:cTn id="37" fill="hold">
                            <p:stCondLst>
                              <p:cond delay="7500"/>
                            </p:stCondLst>
                            <p:childTnLst>
                              <p:par>
                                <p:cTn id="38" presetID="47" presetClass="entr" presetSubtype="0" fill="hold" grpId="0" nodeType="afterEffect">
                                  <p:stCondLst>
                                    <p:cond delay="0"/>
                                  </p:stCondLst>
                                  <p:childTnLst>
                                    <p:set>
                                      <p:cBhvr>
                                        <p:cTn id="39" dur="1" fill="hold">
                                          <p:stCondLst>
                                            <p:cond delay="0"/>
                                          </p:stCondLst>
                                        </p:cTn>
                                        <p:tgtEl>
                                          <p:spTgt spid="178195"/>
                                        </p:tgtEl>
                                        <p:attrNameLst>
                                          <p:attrName>style.visibility</p:attrName>
                                        </p:attrNameLst>
                                      </p:cBhvr>
                                      <p:to>
                                        <p:strVal val="visible"/>
                                      </p:to>
                                    </p:set>
                                    <p:animEffect transition="in" filter="fade">
                                      <p:cBhvr>
                                        <p:cTn id="40" dur="1000"/>
                                        <p:tgtEl>
                                          <p:spTgt spid="178195"/>
                                        </p:tgtEl>
                                      </p:cBhvr>
                                    </p:animEffect>
                                    <p:anim calcmode="lin" valueType="num">
                                      <p:cBhvr>
                                        <p:cTn id="41" dur="1000" fill="hold"/>
                                        <p:tgtEl>
                                          <p:spTgt spid="178195"/>
                                        </p:tgtEl>
                                        <p:attrNameLst>
                                          <p:attrName>ppt_x</p:attrName>
                                        </p:attrNameLst>
                                      </p:cBhvr>
                                      <p:tavLst>
                                        <p:tav tm="0">
                                          <p:val>
                                            <p:strVal val="#ppt_x"/>
                                          </p:val>
                                        </p:tav>
                                        <p:tav tm="100000">
                                          <p:val>
                                            <p:strVal val="#ppt_x"/>
                                          </p:val>
                                        </p:tav>
                                      </p:tavLst>
                                    </p:anim>
                                    <p:anim calcmode="lin" valueType="num">
                                      <p:cBhvr>
                                        <p:cTn id="42" dur="1000" fill="hold"/>
                                        <p:tgtEl>
                                          <p:spTgt spid="178195"/>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178186"/>
                                        </p:tgtEl>
                                        <p:attrNameLst>
                                          <p:attrName>style.visibility</p:attrName>
                                        </p:attrNameLst>
                                      </p:cBhvr>
                                      <p:to>
                                        <p:strVal val="visible"/>
                                      </p:to>
                                    </p:set>
                                    <p:animEffect transition="in" filter="fade">
                                      <p:cBhvr>
                                        <p:cTn id="45" dur="1000"/>
                                        <p:tgtEl>
                                          <p:spTgt spid="178186"/>
                                        </p:tgtEl>
                                      </p:cBhvr>
                                    </p:animEffect>
                                    <p:anim calcmode="lin" valueType="num">
                                      <p:cBhvr>
                                        <p:cTn id="46" dur="1000" fill="hold"/>
                                        <p:tgtEl>
                                          <p:spTgt spid="178186"/>
                                        </p:tgtEl>
                                        <p:attrNameLst>
                                          <p:attrName>ppt_x</p:attrName>
                                        </p:attrNameLst>
                                      </p:cBhvr>
                                      <p:tavLst>
                                        <p:tav tm="0">
                                          <p:val>
                                            <p:strVal val="#ppt_x"/>
                                          </p:val>
                                        </p:tav>
                                        <p:tav tm="100000">
                                          <p:val>
                                            <p:strVal val="#ppt_x"/>
                                          </p:val>
                                        </p:tav>
                                      </p:tavLst>
                                    </p:anim>
                                    <p:anim calcmode="lin" valueType="num">
                                      <p:cBhvr>
                                        <p:cTn id="47" dur="1000" fill="hold"/>
                                        <p:tgtEl>
                                          <p:spTgt spid="17818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7" presetClass="entr" presetSubtype="4" fill="hold" grpId="0" nodeType="afterEffect">
                                  <p:stCondLst>
                                    <p:cond delay="0"/>
                                  </p:stCondLst>
                                  <p:childTnLst>
                                    <p:set>
                                      <p:cBhvr>
                                        <p:cTn id="50" dur="1" fill="hold">
                                          <p:stCondLst>
                                            <p:cond delay="0"/>
                                          </p:stCondLst>
                                        </p:cTn>
                                        <p:tgtEl>
                                          <p:spTgt spid="178198"/>
                                        </p:tgtEl>
                                        <p:attrNameLst>
                                          <p:attrName>style.visibility</p:attrName>
                                        </p:attrNameLst>
                                      </p:cBhvr>
                                      <p:to>
                                        <p:strVal val="visible"/>
                                      </p:to>
                                    </p:set>
                                    <p:anim calcmode="lin" valueType="num">
                                      <p:cBhvr additive="base">
                                        <p:cTn id="51" dur="2000" fill="hold"/>
                                        <p:tgtEl>
                                          <p:spTgt spid="178198"/>
                                        </p:tgtEl>
                                        <p:attrNameLst>
                                          <p:attrName>ppt_x</p:attrName>
                                        </p:attrNameLst>
                                      </p:cBhvr>
                                      <p:tavLst>
                                        <p:tav tm="0">
                                          <p:val>
                                            <p:strVal val="#ppt_x"/>
                                          </p:val>
                                        </p:tav>
                                        <p:tav tm="100000">
                                          <p:val>
                                            <p:strVal val="#ppt_x"/>
                                          </p:val>
                                        </p:tav>
                                      </p:tavLst>
                                    </p:anim>
                                    <p:anim calcmode="lin" valueType="num">
                                      <p:cBhvr additive="base">
                                        <p:cTn id="52" dur="2000" fill="hold"/>
                                        <p:tgtEl>
                                          <p:spTgt spid="178198"/>
                                        </p:tgtEl>
                                        <p:attrNameLst>
                                          <p:attrName>ppt_y</p:attrName>
                                        </p:attrNameLst>
                                      </p:cBhvr>
                                      <p:tavLst>
                                        <p:tav tm="0">
                                          <p:val>
                                            <p:strVal val="1+#ppt_h/2"/>
                                          </p:val>
                                        </p:tav>
                                        <p:tav tm="100000">
                                          <p:val>
                                            <p:strVal val="#ppt_y"/>
                                          </p:val>
                                        </p:tav>
                                      </p:tavLst>
                                    </p:anim>
                                  </p:childTnLst>
                                </p:cTn>
                              </p:par>
                            </p:childTnLst>
                          </p:cTn>
                        </p:par>
                        <p:par>
                          <p:cTn id="53" fill="hold">
                            <p:stCondLst>
                              <p:cond delay="10500"/>
                            </p:stCondLst>
                            <p:childTnLst>
                              <p:par>
                                <p:cTn id="54" presetID="53" presetClass="entr" presetSubtype="0" fill="hold" nodeType="afterEffect">
                                  <p:stCondLst>
                                    <p:cond delay="0"/>
                                  </p:stCondLst>
                                  <p:childTnLst>
                                    <p:set>
                                      <p:cBhvr>
                                        <p:cTn id="55" dur="1" fill="hold">
                                          <p:stCondLst>
                                            <p:cond delay="0"/>
                                          </p:stCondLst>
                                        </p:cTn>
                                        <p:tgtEl>
                                          <p:spTgt spid="178185"/>
                                        </p:tgtEl>
                                        <p:attrNameLst>
                                          <p:attrName>style.visibility</p:attrName>
                                        </p:attrNameLst>
                                      </p:cBhvr>
                                      <p:to>
                                        <p:strVal val="visible"/>
                                      </p:to>
                                    </p:set>
                                    <p:anim calcmode="lin" valueType="num">
                                      <p:cBhvr>
                                        <p:cTn id="56" dur="2000" fill="hold"/>
                                        <p:tgtEl>
                                          <p:spTgt spid="178185"/>
                                        </p:tgtEl>
                                        <p:attrNameLst>
                                          <p:attrName>ppt_w</p:attrName>
                                        </p:attrNameLst>
                                      </p:cBhvr>
                                      <p:tavLst>
                                        <p:tav tm="0">
                                          <p:val>
                                            <p:fltVal val="0"/>
                                          </p:val>
                                        </p:tav>
                                        <p:tav tm="100000">
                                          <p:val>
                                            <p:strVal val="#ppt_w"/>
                                          </p:val>
                                        </p:tav>
                                      </p:tavLst>
                                    </p:anim>
                                    <p:anim calcmode="lin" valueType="num">
                                      <p:cBhvr>
                                        <p:cTn id="57" dur="2000" fill="hold"/>
                                        <p:tgtEl>
                                          <p:spTgt spid="178185"/>
                                        </p:tgtEl>
                                        <p:attrNameLst>
                                          <p:attrName>ppt_h</p:attrName>
                                        </p:attrNameLst>
                                      </p:cBhvr>
                                      <p:tavLst>
                                        <p:tav tm="0">
                                          <p:val>
                                            <p:fltVal val="0"/>
                                          </p:val>
                                        </p:tav>
                                        <p:tav tm="100000">
                                          <p:val>
                                            <p:strVal val="#ppt_h"/>
                                          </p:val>
                                        </p:tav>
                                      </p:tavLst>
                                    </p:anim>
                                    <p:animEffect transition="in" filter="fade">
                                      <p:cBhvr>
                                        <p:cTn id="58" dur="2000"/>
                                        <p:tgtEl>
                                          <p:spTgt spid="178185"/>
                                        </p:tgtEl>
                                      </p:cBhvr>
                                    </p:animEffect>
                                  </p:childTnLst>
                                </p:cTn>
                              </p:par>
                              <p:par>
                                <p:cTn id="59" presetID="42" presetClass="entr" presetSubtype="0" fill="hold" grpId="0" nodeType="withEffect">
                                  <p:stCondLst>
                                    <p:cond delay="0"/>
                                  </p:stCondLst>
                                  <p:childTnLst>
                                    <p:set>
                                      <p:cBhvr>
                                        <p:cTn id="60" dur="1" fill="hold">
                                          <p:stCondLst>
                                            <p:cond delay="0"/>
                                          </p:stCondLst>
                                        </p:cTn>
                                        <p:tgtEl>
                                          <p:spTgt spid="178199"/>
                                        </p:tgtEl>
                                        <p:attrNameLst>
                                          <p:attrName>style.visibility</p:attrName>
                                        </p:attrNameLst>
                                      </p:cBhvr>
                                      <p:to>
                                        <p:strVal val="visible"/>
                                      </p:to>
                                    </p:set>
                                    <p:animEffect transition="in" filter="fade">
                                      <p:cBhvr>
                                        <p:cTn id="61" dur="1000"/>
                                        <p:tgtEl>
                                          <p:spTgt spid="178199"/>
                                        </p:tgtEl>
                                      </p:cBhvr>
                                    </p:animEffect>
                                    <p:anim calcmode="lin" valueType="num">
                                      <p:cBhvr>
                                        <p:cTn id="62" dur="1000" fill="hold"/>
                                        <p:tgtEl>
                                          <p:spTgt spid="178199"/>
                                        </p:tgtEl>
                                        <p:attrNameLst>
                                          <p:attrName>ppt_x</p:attrName>
                                        </p:attrNameLst>
                                      </p:cBhvr>
                                      <p:tavLst>
                                        <p:tav tm="0">
                                          <p:val>
                                            <p:strVal val="#ppt_x"/>
                                          </p:val>
                                        </p:tav>
                                        <p:tav tm="100000">
                                          <p:val>
                                            <p:strVal val="#ppt_x"/>
                                          </p:val>
                                        </p:tav>
                                      </p:tavLst>
                                    </p:anim>
                                    <p:anim calcmode="lin" valueType="num">
                                      <p:cBhvr>
                                        <p:cTn id="63" dur="1000" fill="hold"/>
                                        <p:tgtEl>
                                          <p:spTgt spid="178199"/>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30" presetClass="entr" presetSubtype="0" fill="hold" grpId="0" nodeType="afterEffect">
                                  <p:stCondLst>
                                    <p:cond delay="0"/>
                                  </p:stCondLst>
                                  <p:childTnLst>
                                    <p:set>
                                      <p:cBhvr>
                                        <p:cTn id="66" dur="1" fill="hold">
                                          <p:stCondLst>
                                            <p:cond delay="0"/>
                                          </p:stCondLst>
                                        </p:cTn>
                                        <p:tgtEl>
                                          <p:spTgt spid="178181"/>
                                        </p:tgtEl>
                                        <p:attrNameLst>
                                          <p:attrName>style.visibility</p:attrName>
                                        </p:attrNameLst>
                                      </p:cBhvr>
                                      <p:to>
                                        <p:strVal val="visible"/>
                                      </p:to>
                                    </p:set>
                                    <p:animEffect transition="in" filter="fade">
                                      <p:cBhvr>
                                        <p:cTn id="67" dur="800" decel="100000"/>
                                        <p:tgtEl>
                                          <p:spTgt spid="178181"/>
                                        </p:tgtEl>
                                      </p:cBhvr>
                                    </p:animEffect>
                                    <p:anim calcmode="lin" valueType="num">
                                      <p:cBhvr>
                                        <p:cTn id="68" dur="800" decel="100000" fill="hold"/>
                                        <p:tgtEl>
                                          <p:spTgt spid="178181"/>
                                        </p:tgtEl>
                                        <p:attrNameLst>
                                          <p:attrName>style.rotation</p:attrName>
                                        </p:attrNameLst>
                                      </p:cBhvr>
                                      <p:tavLst>
                                        <p:tav tm="0">
                                          <p:val>
                                            <p:fltVal val="-90"/>
                                          </p:val>
                                        </p:tav>
                                        <p:tav tm="100000">
                                          <p:val>
                                            <p:fltVal val="0"/>
                                          </p:val>
                                        </p:tav>
                                      </p:tavLst>
                                    </p:anim>
                                    <p:anim calcmode="lin" valueType="num">
                                      <p:cBhvr>
                                        <p:cTn id="69" dur="800" decel="100000" fill="hold"/>
                                        <p:tgtEl>
                                          <p:spTgt spid="178181"/>
                                        </p:tgtEl>
                                        <p:attrNameLst>
                                          <p:attrName>ppt_x</p:attrName>
                                        </p:attrNameLst>
                                      </p:cBhvr>
                                      <p:tavLst>
                                        <p:tav tm="0">
                                          <p:val>
                                            <p:strVal val="#ppt_x+0.4"/>
                                          </p:val>
                                        </p:tav>
                                        <p:tav tm="100000">
                                          <p:val>
                                            <p:strVal val="#ppt_x-0.05"/>
                                          </p:val>
                                        </p:tav>
                                      </p:tavLst>
                                    </p:anim>
                                    <p:anim calcmode="lin" valueType="num">
                                      <p:cBhvr>
                                        <p:cTn id="70" dur="800" decel="100000" fill="hold"/>
                                        <p:tgtEl>
                                          <p:spTgt spid="178181"/>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178181"/>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178181"/>
                                        </p:tgtEl>
                                        <p:attrNameLst>
                                          <p:attrName>ppt_y</p:attrName>
                                        </p:attrNameLst>
                                      </p:cBhvr>
                                      <p:tavLst>
                                        <p:tav tm="0">
                                          <p:val>
                                            <p:strVal val="#ppt_y+0.1"/>
                                          </p:val>
                                        </p:tav>
                                        <p:tav tm="100000">
                                          <p:val>
                                            <p:strVal val="#ppt_y"/>
                                          </p:val>
                                        </p:tav>
                                      </p:tavLst>
                                    </p:anim>
                                  </p:childTnLst>
                                </p:cTn>
                              </p:par>
                            </p:childTnLst>
                          </p:cTn>
                        </p:par>
                        <p:par>
                          <p:cTn id="73" fill="hold">
                            <p:stCondLst>
                              <p:cond delay="13500"/>
                            </p:stCondLst>
                            <p:childTnLst>
                              <p:par>
                                <p:cTn id="74" presetID="47" presetClass="entr" presetSubtype="0" fill="hold" grpId="0" nodeType="afterEffect">
                                  <p:stCondLst>
                                    <p:cond delay="0"/>
                                  </p:stCondLst>
                                  <p:childTnLst>
                                    <p:set>
                                      <p:cBhvr>
                                        <p:cTn id="75" dur="1" fill="hold">
                                          <p:stCondLst>
                                            <p:cond delay="0"/>
                                          </p:stCondLst>
                                        </p:cTn>
                                        <p:tgtEl>
                                          <p:spTgt spid="178180">
                                            <p:txEl>
                                              <p:pRg st="0" end="0"/>
                                            </p:txEl>
                                          </p:spTgt>
                                        </p:tgtEl>
                                        <p:attrNameLst>
                                          <p:attrName>style.visibility</p:attrName>
                                        </p:attrNameLst>
                                      </p:cBhvr>
                                      <p:to>
                                        <p:strVal val="visible"/>
                                      </p:to>
                                    </p:set>
                                    <p:animEffect transition="in" filter="fade">
                                      <p:cBhvr>
                                        <p:cTn id="76" dur="1000"/>
                                        <p:tgtEl>
                                          <p:spTgt spid="178180">
                                            <p:txEl>
                                              <p:pRg st="0" end="0"/>
                                            </p:txEl>
                                          </p:spTgt>
                                        </p:tgtEl>
                                      </p:cBhvr>
                                    </p:animEffect>
                                    <p:anim calcmode="lin" valueType="num">
                                      <p:cBhvr>
                                        <p:cTn id="77" dur="1000" fill="hold"/>
                                        <p:tgtEl>
                                          <p:spTgt spid="178180">
                                            <p:txEl>
                                              <p:pRg st="0" end="0"/>
                                            </p:txEl>
                                          </p:spTgt>
                                        </p:tgtEl>
                                        <p:attrNameLst>
                                          <p:attrName>ppt_x</p:attrName>
                                        </p:attrNameLst>
                                      </p:cBhvr>
                                      <p:tavLst>
                                        <p:tav tm="0">
                                          <p:val>
                                            <p:strVal val="#ppt_x"/>
                                          </p:val>
                                        </p:tav>
                                        <p:tav tm="100000">
                                          <p:val>
                                            <p:strVal val="#ppt_x"/>
                                          </p:val>
                                        </p:tav>
                                      </p:tavLst>
                                    </p:anim>
                                    <p:anim calcmode="lin" valueType="num">
                                      <p:cBhvr>
                                        <p:cTn id="78" dur="1000" fill="hold"/>
                                        <p:tgtEl>
                                          <p:spTgt spid="178180">
                                            <p:txEl>
                                              <p:pRg st="0" end="0"/>
                                            </p:txEl>
                                          </p:spTgt>
                                        </p:tgtEl>
                                        <p:attrNameLst>
                                          <p:attrName>ppt_y</p:attrName>
                                        </p:attrNameLst>
                                      </p:cBhvr>
                                      <p:tavLst>
                                        <p:tav tm="0">
                                          <p:val>
                                            <p:strVal val="#ppt_y-.1"/>
                                          </p:val>
                                        </p:tav>
                                        <p:tav tm="100000">
                                          <p:val>
                                            <p:strVal val="#ppt_y"/>
                                          </p:val>
                                        </p:tav>
                                      </p:tavLst>
                                    </p:anim>
                                  </p:childTnLst>
                                </p:cTn>
                              </p:par>
                            </p:childTnLst>
                          </p:cTn>
                        </p:par>
                        <p:par>
                          <p:cTn id="79" fill="hold">
                            <p:stCondLst>
                              <p:cond delay="14500"/>
                            </p:stCondLst>
                            <p:childTnLst>
                              <p:par>
                                <p:cTn id="80" presetID="47" presetClass="entr" presetSubtype="0" fill="hold" grpId="0" nodeType="afterEffect">
                                  <p:stCondLst>
                                    <p:cond delay="0"/>
                                  </p:stCondLst>
                                  <p:childTnLst>
                                    <p:set>
                                      <p:cBhvr>
                                        <p:cTn id="81" dur="1" fill="hold">
                                          <p:stCondLst>
                                            <p:cond delay="0"/>
                                          </p:stCondLst>
                                        </p:cTn>
                                        <p:tgtEl>
                                          <p:spTgt spid="178180">
                                            <p:txEl>
                                              <p:pRg st="1" end="1"/>
                                            </p:txEl>
                                          </p:spTgt>
                                        </p:tgtEl>
                                        <p:attrNameLst>
                                          <p:attrName>style.visibility</p:attrName>
                                        </p:attrNameLst>
                                      </p:cBhvr>
                                      <p:to>
                                        <p:strVal val="visible"/>
                                      </p:to>
                                    </p:set>
                                    <p:animEffect transition="in" filter="fade">
                                      <p:cBhvr>
                                        <p:cTn id="82" dur="1000"/>
                                        <p:tgtEl>
                                          <p:spTgt spid="178180">
                                            <p:txEl>
                                              <p:pRg st="1" end="1"/>
                                            </p:txEl>
                                          </p:spTgt>
                                        </p:tgtEl>
                                      </p:cBhvr>
                                    </p:animEffect>
                                    <p:anim calcmode="lin" valueType="num">
                                      <p:cBhvr>
                                        <p:cTn id="83" dur="1000" fill="hold"/>
                                        <p:tgtEl>
                                          <p:spTgt spid="178180">
                                            <p:txEl>
                                              <p:pRg st="1" end="1"/>
                                            </p:txEl>
                                          </p:spTgt>
                                        </p:tgtEl>
                                        <p:attrNameLst>
                                          <p:attrName>ppt_x</p:attrName>
                                        </p:attrNameLst>
                                      </p:cBhvr>
                                      <p:tavLst>
                                        <p:tav tm="0">
                                          <p:val>
                                            <p:strVal val="#ppt_x"/>
                                          </p:val>
                                        </p:tav>
                                        <p:tav tm="100000">
                                          <p:val>
                                            <p:strVal val="#ppt_x"/>
                                          </p:val>
                                        </p:tav>
                                      </p:tavLst>
                                    </p:anim>
                                    <p:anim calcmode="lin" valueType="num">
                                      <p:cBhvr>
                                        <p:cTn id="84" dur="1000" fill="hold"/>
                                        <p:tgtEl>
                                          <p:spTgt spid="178180">
                                            <p:txEl>
                                              <p:pRg st="1" end="1"/>
                                            </p:txEl>
                                          </p:spTgt>
                                        </p:tgtEl>
                                        <p:attrNameLst>
                                          <p:attrName>ppt_y</p:attrName>
                                        </p:attrNameLst>
                                      </p:cBhvr>
                                      <p:tavLst>
                                        <p:tav tm="0">
                                          <p:val>
                                            <p:strVal val="#ppt_y-.1"/>
                                          </p:val>
                                        </p:tav>
                                        <p:tav tm="100000">
                                          <p:val>
                                            <p:strVal val="#ppt_y"/>
                                          </p:val>
                                        </p:tav>
                                      </p:tavLst>
                                    </p:anim>
                                  </p:childTnLst>
                                </p:cTn>
                              </p:par>
                            </p:childTnLst>
                          </p:cTn>
                        </p:par>
                        <p:par>
                          <p:cTn id="85" fill="hold">
                            <p:stCondLst>
                              <p:cond delay="15500"/>
                            </p:stCondLst>
                            <p:childTnLst>
                              <p:par>
                                <p:cTn id="86" presetID="47" presetClass="entr" presetSubtype="0" fill="hold" grpId="0" nodeType="afterEffect">
                                  <p:stCondLst>
                                    <p:cond delay="0"/>
                                  </p:stCondLst>
                                  <p:childTnLst>
                                    <p:set>
                                      <p:cBhvr>
                                        <p:cTn id="87" dur="1" fill="hold">
                                          <p:stCondLst>
                                            <p:cond delay="0"/>
                                          </p:stCondLst>
                                        </p:cTn>
                                        <p:tgtEl>
                                          <p:spTgt spid="178180">
                                            <p:txEl>
                                              <p:pRg st="2" end="2"/>
                                            </p:txEl>
                                          </p:spTgt>
                                        </p:tgtEl>
                                        <p:attrNameLst>
                                          <p:attrName>style.visibility</p:attrName>
                                        </p:attrNameLst>
                                      </p:cBhvr>
                                      <p:to>
                                        <p:strVal val="visible"/>
                                      </p:to>
                                    </p:set>
                                    <p:animEffect transition="in" filter="fade">
                                      <p:cBhvr>
                                        <p:cTn id="88" dur="1000"/>
                                        <p:tgtEl>
                                          <p:spTgt spid="178180">
                                            <p:txEl>
                                              <p:pRg st="2" end="2"/>
                                            </p:txEl>
                                          </p:spTgt>
                                        </p:tgtEl>
                                      </p:cBhvr>
                                    </p:animEffect>
                                    <p:anim calcmode="lin" valueType="num">
                                      <p:cBhvr>
                                        <p:cTn id="89" dur="1000" fill="hold"/>
                                        <p:tgtEl>
                                          <p:spTgt spid="178180">
                                            <p:txEl>
                                              <p:pRg st="2" end="2"/>
                                            </p:txEl>
                                          </p:spTgt>
                                        </p:tgtEl>
                                        <p:attrNameLst>
                                          <p:attrName>ppt_x</p:attrName>
                                        </p:attrNameLst>
                                      </p:cBhvr>
                                      <p:tavLst>
                                        <p:tav tm="0">
                                          <p:val>
                                            <p:strVal val="#ppt_x"/>
                                          </p:val>
                                        </p:tav>
                                        <p:tav tm="100000">
                                          <p:val>
                                            <p:strVal val="#ppt_x"/>
                                          </p:val>
                                        </p:tav>
                                      </p:tavLst>
                                    </p:anim>
                                    <p:anim calcmode="lin" valueType="num">
                                      <p:cBhvr>
                                        <p:cTn id="90" dur="1000" fill="hold"/>
                                        <p:tgtEl>
                                          <p:spTgt spid="17818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p:bldP spid="178180" grpId="0" build="p"/>
      <p:bldP spid="178193" grpId="0" animBg="1"/>
      <p:bldP spid="178195" grpId="0" animBg="1"/>
      <p:bldP spid="178196" grpId="0" animBg="1"/>
      <p:bldP spid="178198" grpId="0" animBg="1"/>
      <p:bldP spid="178199" grpId="0" animBg="1"/>
      <p:bldP spid="178206" grpId="0" animBg="1"/>
      <p:bldP spid="17819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692275" y="274638"/>
            <a:ext cx="6994525" cy="1143000"/>
          </a:xfrm>
        </p:spPr>
        <p:txBody>
          <a:bodyPr/>
          <a:lstStyle/>
          <a:p>
            <a:pPr eaLnBrk="1" hangingPunct="1"/>
            <a:r>
              <a:rPr lang="uk-UA" smtClean="0"/>
              <a:t>Трипілля </a:t>
            </a:r>
            <a:endParaRPr lang="ru-RU" smtClean="0"/>
          </a:p>
        </p:txBody>
      </p:sp>
      <p:sp>
        <p:nvSpPr>
          <p:cNvPr id="101379" name="Rectangle 3"/>
          <p:cNvSpPr>
            <a:spLocks noGrp="1" noChangeArrowheads="1"/>
          </p:cNvSpPr>
          <p:nvPr>
            <p:ph type="body" idx="1"/>
          </p:nvPr>
        </p:nvSpPr>
        <p:spPr>
          <a:xfrm>
            <a:off x="1763713" y="1600200"/>
            <a:ext cx="7056437" cy="2981325"/>
          </a:xfrm>
        </p:spPr>
        <p:txBody>
          <a:bodyPr/>
          <a:lstStyle/>
          <a:p>
            <a:pPr marL="0" indent="0" eaLnBrk="1" hangingPunct="1">
              <a:lnSpc>
                <a:spcPct val="90000"/>
              </a:lnSpc>
              <a:buFontTx/>
              <a:buNone/>
            </a:pPr>
            <a:r>
              <a:rPr lang="uk-UA" smtClean="0"/>
              <a:t>Село </a:t>
            </a:r>
            <a:r>
              <a:rPr lang="uk-UA" b="1" smtClean="0"/>
              <a:t>Трипілля</a:t>
            </a:r>
            <a:r>
              <a:rPr lang="uk-UA" smtClean="0"/>
              <a:t> розташоване </a:t>
            </a:r>
            <a:br>
              <a:rPr lang="uk-UA" smtClean="0"/>
            </a:br>
            <a:r>
              <a:rPr lang="uk-UA" smtClean="0"/>
              <a:t>за 50 км від Києва вниз по Дніпру. Саме тут впадають в нього відразу три річки – Стугна, Красна і Бобриця, утворюючи три поля, від чого і утворилася назва поселення</a:t>
            </a:r>
          </a:p>
        </p:txBody>
      </p:sp>
      <p:pic>
        <p:nvPicPr>
          <p:cNvPr id="24579" name="Picture 4" descr="06041005e"/>
          <p:cNvPicPr>
            <a:picLocks noGrp="1" noChangeAspect="1" noChangeArrowheads="1"/>
          </p:cNvPicPr>
          <p:nvPr>
            <p:ph idx="4294967295"/>
          </p:nvPr>
        </p:nvPicPr>
        <p:blipFill>
          <a:blip r:embed="rId3"/>
          <a:srcRect/>
          <a:stretch>
            <a:fillRect/>
          </a:stretch>
        </p:blipFill>
        <p:spPr>
          <a:xfrm>
            <a:off x="12700" y="0"/>
            <a:ext cx="1622425" cy="6873875"/>
          </a:xfrm>
        </p:spPr>
      </p:pic>
      <p:pic>
        <p:nvPicPr>
          <p:cNvPr id="101381" name="Picture 5" descr="триполье"/>
          <p:cNvPicPr>
            <a:picLocks noChangeAspect="1" noChangeArrowheads="1"/>
          </p:cNvPicPr>
          <p:nvPr/>
        </p:nvPicPr>
        <p:blipFill>
          <a:blip r:embed="rId4"/>
          <a:srcRect/>
          <a:stretch>
            <a:fillRect/>
          </a:stretch>
        </p:blipFill>
        <p:spPr bwMode="auto">
          <a:xfrm>
            <a:off x="2627313" y="4645025"/>
            <a:ext cx="5257800" cy="2212975"/>
          </a:xfrm>
          <a:prstGeom prst="rect">
            <a:avLst/>
          </a:prstGeom>
          <a:noFill/>
          <a:effectLst>
            <a:outerShdw dist="107763" dir="18900000" algn="ctr" rotWithShape="0">
              <a:srgbClr val="808080">
                <a:alpha val="50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fade">
                                      <p:cBhvr>
                                        <p:cTn id="7" dur="768" decel="100000"/>
                                        <p:tgtEl>
                                          <p:spTgt spid="101378"/>
                                        </p:tgtEl>
                                      </p:cBhvr>
                                    </p:animEffect>
                                    <p:animScale>
                                      <p:cBhvr>
                                        <p:cTn id="8" dur="768" decel="100000"/>
                                        <p:tgtEl>
                                          <p:spTgt spid="101378"/>
                                        </p:tgtEl>
                                      </p:cBhvr>
                                      <p:from x="10000" y="10000"/>
                                      <p:to x="200000" y="450000"/>
                                    </p:animScale>
                                    <p:animScale>
                                      <p:cBhvr>
                                        <p:cTn id="9" dur="1230" accel="100000" fill="hold">
                                          <p:stCondLst>
                                            <p:cond delay="768"/>
                                          </p:stCondLst>
                                        </p:cTn>
                                        <p:tgtEl>
                                          <p:spTgt spid="101378"/>
                                        </p:tgtEl>
                                      </p:cBhvr>
                                      <p:from x="200000" y="450000"/>
                                      <p:to x="100000" y="100000"/>
                                    </p:animScale>
                                    <p:set>
                                      <p:cBhvr>
                                        <p:cTn id="10" dur="768" fill="hold"/>
                                        <p:tgtEl>
                                          <p:spTgt spid="101378"/>
                                        </p:tgtEl>
                                        <p:attrNameLst>
                                          <p:attrName>ppt_x</p:attrName>
                                        </p:attrNameLst>
                                      </p:cBhvr>
                                      <p:to>
                                        <p:strVal val="(0.5)"/>
                                      </p:to>
                                    </p:set>
                                    <p:anim from="(0.5)" to="(#ppt_x)" calcmode="lin" valueType="num">
                                      <p:cBhvr>
                                        <p:cTn id="11" dur="1230" accel="100000" fill="hold">
                                          <p:stCondLst>
                                            <p:cond delay="768"/>
                                          </p:stCondLst>
                                        </p:cTn>
                                        <p:tgtEl>
                                          <p:spTgt spid="101378"/>
                                        </p:tgtEl>
                                        <p:attrNameLst>
                                          <p:attrName>ppt_x</p:attrName>
                                        </p:attrNameLst>
                                      </p:cBhvr>
                                    </p:anim>
                                    <p:set>
                                      <p:cBhvr>
                                        <p:cTn id="12" dur="768" fill="hold"/>
                                        <p:tgtEl>
                                          <p:spTgt spid="101378"/>
                                        </p:tgtEl>
                                        <p:attrNameLst>
                                          <p:attrName>ppt_y</p:attrName>
                                        </p:attrNameLst>
                                      </p:cBhvr>
                                      <p:to>
                                        <p:strVal val="(#ppt_y+0.4)"/>
                                      </p:to>
                                    </p:set>
                                    <p:anim from="(#ppt_y+0.4)" to="(#ppt_y)" calcmode="lin" valueType="num">
                                      <p:cBhvr>
                                        <p:cTn id="13" dur="1230" accel="100000" fill="hold">
                                          <p:stCondLst>
                                            <p:cond delay="768"/>
                                          </p:stCondLst>
                                        </p:cTn>
                                        <p:tgtEl>
                                          <p:spTgt spid="101378"/>
                                        </p:tgtEl>
                                        <p:attrNameLst>
                                          <p:attrName>ppt_y</p:attrName>
                                        </p:attrNameLst>
                                      </p:cBhvr>
                                    </p:anim>
                                  </p:childTnLst>
                                </p:cTn>
                              </p:par>
                            </p:childTnLst>
                          </p:cTn>
                        </p:par>
                        <p:par>
                          <p:cTn id="14" fill="hold">
                            <p:stCondLst>
                              <p:cond delay="1998"/>
                            </p:stCondLst>
                            <p:childTnLst>
                              <p:par>
                                <p:cTn id="15" presetID="53" presetClass="entr" presetSubtype="0" fill="hold" grpId="0" nodeType="afterEffect">
                                  <p:stCondLst>
                                    <p:cond delay="0"/>
                                  </p:stCondLst>
                                  <p:childTnLst>
                                    <p:set>
                                      <p:cBhvr>
                                        <p:cTn id="16" dur="1" fill="hold">
                                          <p:stCondLst>
                                            <p:cond delay="0"/>
                                          </p:stCondLst>
                                        </p:cTn>
                                        <p:tgtEl>
                                          <p:spTgt spid="101379">
                                            <p:txEl>
                                              <p:pRg st="0" end="0"/>
                                            </p:txEl>
                                          </p:spTgt>
                                        </p:tgtEl>
                                        <p:attrNameLst>
                                          <p:attrName>style.visibility</p:attrName>
                                        </p:attrNameLst>
                                      </p:cBhvr>
                                      <p:to>
                                        <p:strVal val="visible"/>
                                      </p:to>
                                    </p:set>
                                    <p:anim calcmode="lin" valueType="num">
                                      <p:cBhvr>
                                        <p:cTn id="17" dur="2000" fill="hold"/>
                                        <p:tgtEl>
                                          <p:spTgt spid="101379">
                                            <p:txEl>
                                              <p:pRg st="0" end="0"/>
                                            </p:txEl>
                                          </p:spTgt>
                                        </p:tgtEl>
                                        <p:attrNameLst>
                                          <p:attrName>ppt_w</p:attrName>
                                        </p:attrNameLst>
                                      </p:cBhvr>
                                      <p:tavLst>
                                        <p:tav tm="0">
                                          <p:val>
                                            <p:fltVal val="0"/>
                                          </p:val>
                                        </p:tav>
                                        <p:tav tm="100000">
                                          <p:val>
                                            <p:strVal val="#ppt_w"/>
                                          </p:val>
                                        </p:tav>
                                      </p:tavLst>
                                    </p:anim>
                                    <p:anim calcmode="lin" valueType="num">
                                      <p:cBhvr>
                                        <p:cTn id="18" dur="2000" fill="hold"/>
                                        <p:tgtEl>
                                          <p:spTgt spid="101379">
                                            <p:txEl>
                                              <p:pRg st="0" end="0"/>
                                            </p:txEl>
                                          </p:spTgt>
                                        </p:tgtEl>
                                        <p:attrNameLst>
                                          <p:attrName>ppt_h</p:attrName>
                                        </p:attrNameLst>
                                      </p:cBhvr>
                                      <p:tavLst>
                                        <p:tav tm="0">
                                          <p:val>
                                            <p:fltVal val="0"/>
                                          </p:val>
                                        </p:tav>
                                        <p:tav tm="100000">
                                          <p:val>
                                            <p:strVal val="#ppt_h"/>
                                          </p:val>
                                        </p:tav>
                                      </p:tavLst>
                                    </p:anim>
                                    <p:animEffect transition="in" filter="fade">
                                      <p:cBhvr>
                                        <p:cTn id="19" dur="2000"/>
                                        <p:tgtEl>
                                          <p:spTgt spid="101379">
                                            <p:txEl>
                                              <p:pRg st="0" end="0"/>
                                            </p:txEl>
                                          </p:spTgt>
                                        </p:tgtEl>
                                      </p:cBhvr>
                                    </p:animEffect>
                                  </p:childTnLst>
                                </p:cTn>
                              </p:par>
                            </p:childTnLst>
                          </p:cTn>
                        </p:par>
                        <p:par>
                          <p:cTn id="20" fill="hold">
                            <p:stCondLst>
                              <p:cond delay="3998"/>
                            </p:stCondLst>
                            <p:childTnLst>
                              <p:par>
                                <p:cTn id="21" presetID="6" presetClass="emph" presetSubtype="0" fill="hold" nodeType="afterEffect">
                                  <p:stCondLst>
                                    <p:cond delay="0"/>
                                  </p:stCondLst>
                                  <p:childTnLst>
                                    <p:animScale>
                                      <p:cBhvr>
                                        <p:cTn id="22" dur="2000" fill="hold"/>
                                        <p:tgtEl>
                                          <p:spTgt spid="10138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P spid="10137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692275" y="274638"/>
            <a:ext cx="6994525" cy="1143000"/>
          </a:xfrm>
        </p:spPr>
        <p:txBody>
          <a:bodyPr/>
          <a:lstStyle/>
          <a:p>
            <a:pPr eaLnBrk="1" hangingPunct="1"/>
            <a:r>
              <a:rPr lang="uk-UA" smtClean="0"/>
              <a:t>Час існування</a:t>
            </a:r>
            <a:endParaRPr lang="ru-RU" smtClean="0"/>
          </a:p>
        </p:txBody>
      </p:sp>
      <p:sp>
        <p:nvSpPr>
          <p:cNvPr id="67975" name="Rectangle 391"/>
          <p:cNvSpPr>
            <a:spLocks noGrp="1" noChangeArrowheads="1"/>
          </p:cNvSpPr>
          <p:nvPr>
            <p:ph type="body" idx="1"/>
          </p:nvPr>
        </p:nvSpPr>
        <p:spPr>
          <a:xfrm>
            <a:off x="1692275" y="1600200"/>
            <a:ext cx="6994525" cy="3052763"/>
          </a:xfrm>
        </p:spPr>
        <p:txBody>
          <a:bodyPr/>
          <a:lstStyle/>
          <a:p>
            <a:pPr marL="361950" indent="-361950" eaLnBrk="1" hangingPunct="1">
              <a:lnSpc>
                <a:spcPct val="80000"/>
              </a:lnSpc>
              <a:buClr>
                <a:srgbClr val="D9D400"/>
              </a:buClr>
              <a:buFontTx/>
              <a:buBlip>
                <a:blip r:embed="rId3"/>
              </a:buBlip>
            </a:pPr>
            <a:r>
              <a:rPr lang="uk-UA" sz="2400" smtClean="0"/>
              <a:t>Землеробсько-скотарські племена </a:t>
            </a:r>
            <a:r>
              <a:rPr lang="uk-UA" sz="2400" b="1" smtClean="0"/>
              <a:t>трипільської культури</a:t>
            </a:r>
            <a:r>
              <a:rPr lang="uk-UA" sz="2400" smtClean="0"/>
              <a:t> на теренах України мешкали із другої половини ІV до кінця ІІІ тис. до н.е., в </a:t>
            </a:r>
            <a:r>
              <a:rPr lang="uk-UA" sz="2400" b="1" smtClean="0">
                <a:hlinkClick r:id="" action="ppaction://noaction"/>
              </a:rPr>
              <a:t>енеоліті</a:t>
            </a:r>
            <a:r>
              <a:rPr lang="uk-UA" sz="2400" smtClean="0"/>
              <a:t> (перехідний період від кам'яного віку до епохи бронзи, коли людина навчилась обробляти перший метал – </a:t>
            </a:r>
            <a:r>
              <a:rPr lang="uk-UA" sz="2400" b="1" smtClean="0"/>
              <a:t>мідь)</a:t>
            </a:r>
          </a:p>
          <a:p>
            <a:pPr marL="361950" indent="-361950" eaLnBrk="1" hangingPunct="1">
              <a:lnSpc>
                <a:spcPct val="80000"/>
              </a:lnSpc>
              <a:buClr>
                <a:srgbClr val="D9D400"/>
              </a:buClr>
              <a:buFontTx/>
              <a:buBlip>
                <a:blip r:embed="rId3"/>
              </a:buBlip>
            </a:pPr>
            <a:r>
              <a:rPr lang="uk-UA" sz="2400" smtClean="0"/>
              <a:t>Найдавніші її поселення нині датують другою половиною VI тис. до н. є</a:t>
            </a:r>
            <a:r>
              <a:rPr lang="ru-RU" sz="2400" smtClean="0"/>
              <a:t>.</a:t>
            </a:r>
          </a:p>
        </p:txBody>
      </p:sp>
      <p:pic>
        <p:nvPicPr>
          <p:cNvPr id="33795" name="Picture 4" descr="06041005e"/>
          <p:cNvPicPr>
            <a:picLocks noGrp="1" noChangeAspect="1" noChangeArrowheads="1"/>
          </p:cNvPicPr>
          <p:nvPr>
            <p:ph idx="4294967295"/>
          </p:nvPr>
        </p:nvPicPr>
        <p:blipFill>
          <a:blip r:embed="rId4"/>
          <a:srcRect/>
          <a:stretch>
            <a:fillRect/>
          </a:stretch>
        </p:blipFill>
        <p:spPr>
          <a:xfrm>
            <a:off x="0" y="0"/>
            <a:ext cx="1622425" cy="6873875"/>
          </a:xfrm>
        </p:spPr>
      </p:pic>
      <p:sp>
        <p:nvSpPr>
          <p:cNvPr id="33796" name="AutoShape 354"/>
          <p:cNvSpPr>
            <a:spLocks noChangeArrowheads="1"/>
          </p:cNvSpPr>
          <p:nvPr/>
        </p:nvSpPr>
        <p:spPr bwMode="auto">
          <a:xfrm>
            <a:off x="117475" y="4392613"/>
            <a:ext cx="8893175" cy="2808287"/>
          </a:xfrm>
          <a:prstGeom prst="rightArrow">
            <a:avLst>
              <a:gd name="adj1" fmla="val 72602"/>
              <a:gd name="adj2" fmla="val 22373"/>
            </a:avLst>
          </a:prstGeom>
          <a:solidFill>
            <a:srgbClr val="993300"/>
          </a:solidFill>
          <a:ln w="9525">
            <a:noFill/>
            <a:miter lim="800000"/>
            <a:headEnd/>
            <a:tailEnd/>
          </a:ln>
        </p:spPr>
        <p:txBody>
          <a:bodyPr wrap="none" anchor="ctr"/>
          <a:lstStyle/>
          <a:p>
            <a:endParaRPr lang="ru-RU"/>
          </a:p>
        </p:txBody>
      </p:sp>
      <p:sp>
        <p:nvSpPr>
          <p:cNvPr id="33797" name="Rectangle 356"/>
          <p:cNvSpPr>
            <a:spLocks noChangeArrowheads="1"/>
          </p:cNvSpPr>
          <p:nvPr/>
        </p:nvSpPr>
        <p:spPr bwMode="auto">
          <a:xfrm>
            <a:off x="7194550" y="6122988"/>
            <a:ext cx="1166813" cy="639762"/>
          </a:xfrm>
          <a:prstGeom prst="rect">
            <a:avLst/>
          </a:prstGeom>
          <a:solidFill>
            <a:srgbClr val="000080"/>
          </a:solidFill>
          <a:ln w="9525">
            <a:noFill/>
            <a:miter lim="800000"/>
            <a:headEnd/>
            <a:tailEnd/>
          </a:ln>
        </p:spPr>
        <p:txBody>
          <a:bodyPr anchor="ctr"/>
          <a:lstStyle/>
          <a:p>
            <a:pPr>
              <a:spcBef>
                <a:spcPct val="20000"/>
              </a:spcBef>
            </a:pPr>
            <a:endParaRPr lang="ru-RU">
              <a:latin typeface="Franklin Gothic Heavy" pitchFamily="34" charset="0"/>
              <a:cs typeface="Times New Roman" pitchFamily="18" charset="0"/>
            </a:endParaRPr>
          </a:p>
        </p:txBody>
      </p:sp>
      <p:sp>
        <p:nvSpPr>
          <p:cNvPr id="33798" name="Rectangle 357"/>
          <p:cNvSpPr>
            <a:spLocks noChangeArrowheads="1"/>
          </p:cNvSpPr>
          <p:nvPr/>
        </p:nvSpPr>
        <p:spPr bwMode="auto">
          <a:xfrm>
            <a:off x="5907088" y="6122988"/>
            <a:ext cx="1287462" cy="639762"/>
          </a:xfrm>
          <a:prstGeom prst="rect">
            <a:avLst/>
          </a:prstGeom>
          <a:solidFill>
            <a:srgbClr val="808080"/>
          </a:solidFill>
          <a:ln w="9525">
            <a:noFill/>
            <a:miter lim="800000"/>
            <a:headEnd/>
            <a:tailEnd/>
          </a:ln>
        </p:spPr>
        <p:txBody>
          <a:bodyPr anchor="ctr"/>
          <a:lstStyle/>
          <a:p>
            <a:pPr>
              <a:spcBef>
                <a:spcPct val="20000"/>
              </a:spcBef>
            </a:pPr>
            <a:endParaRPr lang="ru-RU">
              <a:latin typeface="Franklin Gothic Heavy" pitchFamily="34" charset="0"/>
              <a:cs typeface="Times New Roman" pitchFamily="18" charset="0"/>
            </a:endParaRPr>
          </a:p>
        </p:txBody>
      </p:sp>
      <p:sp>
        <p:nvSpPr>
          <p:cNvPr id="33799" name="Rectangle 358"/>
          <p:cNvSpPr>
            <a:spLocks noChangeArrowheads="1"/>
          </p:cNvSpPr>
          <p:nvPr/>
        </p:nvSpPr>
        <p:spPr bwMode="auto">
          <a:xfrm>
            <a:off x="3865563" y="6122988"/>
            <a:ext cx="2041525" cy="639762"/>
          </a:xfrm>
          <a:prstGeom prst="rect">
            <a:avLst/>
          </a:prstGeom>
          <a:solidFill>
            <a:srgbClr val="CC99FF"/>
          </a:solidFill>
          <a:ln w="9525">
            <a:noFill/>
            <a:miter lim="800000"/>
            <a:headEnd/>
            <a:tailEnd/>
          </a:ln>
        </p:spPr>
        <p:txBody>
          <a:bodyPr anchor="ctr"/>
          <a:lstStyle/>
          <a:p>
            <a:pPr algn="ctr"/>
            <a:endParaRPr lang="uk-UA" b="1">
              <a:latin typeface="Franklin Gothic Heavy" pitchFamily="34" charset="0"/>
              <a:cs typeface="Times New Roman" pitchFamily="18" charset="0"/>
            </a:endParaRPr>
          </a:p>
        </p:txBody>
      </p:sp>
      <p:sp>
        <p:nvSpPr>
          <p:cNvPr id="33800" name="Rectangle 359"/>
          <p:cNvSpPr>
            <a:spLocks noChangeArrowheads="1"/>
          </p:cNvSpPr>
          <p:nvPr/>
        </p:nvSpPr>
        <p:spPr bwMode="auto">
          <a:xfrm>
            <a:off x="155575" y="4830763"/>
            <a:ext cx="3709988" cy="639762"/>
          </a:xfrm>
          <a:prstGeom prst="rect">
            <a:avLst/>
          </a:prstGeom>
          <a:solidFill>
            <a:srgbClr val="C0C0C0"/>
          </a:solidFill>
          <a:ln w="9525">
            <a:noFill/>
            <a:miter lim="800000"/>
            <a:headEnd/>
            <a:tailEnd/>
          </a:ln>
        </p:spPr>
        <p:txBody>
          <a:bodyPr anchor="ctr"/>
          <a:lstStyle/>
          <a:p>
            <a:pPr algn="ctr"/>
            <a:r>
              <a:rPr lang="uk-UA" b="1">
                <a:solidFill>
                  <a:schemeClr val="bg1"/>
                </a:solidFill>
                <a:latin typeface="Franklin Gothic Heavy" pitchFamily="34" charset="0"/>
                <a:cs typeface="Times New Roman" pitchFamily="18" charset="0"/>
              </a:rPr>
              <a:t>Кам’яний вік</a:t>
            </a:r>
          </a:p>
        </p:txBody>
      </p:sp>
      <p:sp>
        <p:nvSpPr>
          <p:cNvPr id="33801" name="Rectangle 360"/>
          <p:cNvSpPr>
            <a:spLocks noChangeArrowheads="1"/>
          </p:cNvSpPr>
          <p:nvPr/>
        </p:nvSpPr>
        <p:spPr bwMode="auto">
          <a:xfrm>
            <a:off x="7194550" y="5483225"/>
            <a:ext cx="1166813" cy="639763"/>
          </a:xfrm>
          <a:prstGeom prst="rect">
            <a:avLst/>
          </a:prstGeom>
          <a:solidFill>
            <a:srgbClr val="000080"/>
          </a:solidFill>
          <a:ln w="9525">
            <a:noFill/>
            <a:miter lim="800000"/>
            <a:headEnd/>
            <a:tailEnd/>
          </a:ln>
        </p:spPr>
        <p:txBody>
          <a:bodyPr anchor="ctr"/>
          <a:lstStyle/>
          <a:p>
            <a:pPr>
              <a:spcBef>
                <a:spcPct val="20000"/>
              </a:spcBef>
            </a:pPr>
            <a:endParaRPr lang="ru-RU" i="1">
              <a:solidFill>
                <a:schemeClr val="bg1"/>
              </a:solidFill>
              <a:latin typeface="Franklin Gothic Heavy" pitchFamily="34" charset="0"/>
              <a:cs typeface="Times New Roman" pitchFamily="18" charset="0"/>
            </a:endParaRPr>
          </a:p>
        </p:txBody>
      </p:sp>
      <p:sp>
        <p:nvSpPr>
          <p:cNvPr id="33802" name="Rectangle 361"/>
          <p:cNvSpPr>
            <a:spLocks noChangeArrowheads="1"/>
          </p:cNvSpPr>
          <p:nvPr/>
        </p:nvSpPr>
        <p:spPr bwMode="auto">
          <a:xfrm>
            <a:off x="5907088" y="5483225"/>
            <a:ext cx="1287462" cy="639763"/>
          </a:xfrm>
          <a:prstGeom prst="rect">
            <a:avLst/>
          </a:prstGeom>
          <a:solidFill>
            <a:srgbClr val="808080"/>
          </a:solidFill>
          <a:ln w="9525">
            <a:noFill/>
            <a:miter lim="800000"/>
            <a:headEnd/>
            <a:tailEnd/>
          </a:ln>
        </p:spPr>
        <p:txBody>
          <a:bodyPr anchor="ctr"/>
          <a:lstStyle/>
          <a:p>
            <a:pPr algn="ctr"/>
            <a:r>
              <a:rPr lang="uk-UA">
                <a:solidFill>
                  <a:schemeClr val="bg1"/>
                </a:solidFill>
                <a:latin typeface="Times New Roman" pitchFamily="18" charset="0"/>
                <a:cs typeface="Times New Roman" pitchFamily="18" charset="0"/>
              </a:rPr>
              <a:t>II</a:t>
            </a:r>
            <a:r>
              <a:rPr lang="uk-UA">
                <a:solidFill>
                  <a:schemeClr val="bg1"/>
                </a:solidFill>
                <a:latin typeface="Franklin Gothic Heavy" pitchFamily="34" charset="0"/>
                <a:cs typeface="Times New Roman" pitchFamily="18" charset="0"/>
              </a:rPr>
              <a:t> тис. </a:t>
            </a:r>
            <a:br>
              <a:rPr lang="uk-UA">
                <a:solidFill>
                  <a:schemeClr val="bg1"/>
                </a:solidFill>
                <a:latin typeface="Franklin Gothic Heavy" pitchFamily="34" charset="0"/>
                <a:cs typeface="Times New Roman" pitchFamily="18" charset="0"/>
              </a:rPr>
            </a:br>
            <a:r>
              <a:rPr lang="uk-UA">
                <a:solidFill>
                  <a:schemeClr val="bg1"/>
                </a:solidFill>
                <a:latin typeface="Franklin Gothic Heavy" pitchFamily="34" charset="0"/>
                <a:cs typeface="Times New Roman" pitchFamily="18" charset="0"/>
              </a:rPr>
              <a:t>до н.е.</a:t>
            </a:r>
          </a:p>
        </p:txBody>
      </p:sp>
      <p:sp>
        <p:nvSpPr>
          <p:cNvPr id="67946" name="Rectangle 362"/>
          <p:cNvSpPr>
            <a:spLocks noChangeArrowheads="1"/>
          </p:cNvSpPr>
          <p:nvPr/>
        </p:nvSpPr>
        <p:spPr bwMode="auto">
          <a:xfrm>
            <a:off x="3865563" y="5483225"/>
            <a:ext cx="2041525" cy="639763"/>
          </a:xfrm>
          <a:prstGeom prst="rect">
            <a:avLst/>
          </a:prstGeom>
          <a:solidFill>
            <a:srgbClr val="CC99FF"/>
          </a:solidFill>
          <a:ln w="9525">
            <a:noFill/>
            <a:miter lim="800000"/>
            <a:headEnd/>
            <a:tailEnd/>
          </a:ln>
        </p:spPr>
        <p:txBody>
          <a:bodyPr anchor="ctr"/>
          <a:lstStyle/>
          <a:p>
            <a:pPr algn="ctr"/>
            <a:r>
              <a:rPr lang="uk-UA">
                <a:latin typeface="Times New Roman" pitchFamily="18" charset="0"/>
                <a:cs typeface="Times New Roman" pitchFamily="18" charset="0"/>
              </a:rPr>
              <a:t>IV - III</a:t>
            </a:r>
            <a:r>
              <a:rPr lang="uk-UA">
                <a:latin typeface="Franklin Gothic Heavy" pitchFamily="34" charset="0"/>
                <a:cs typeface="Times New Roman" pitchFamily="18" charset="0"/>
              </a:rPr>
              <a:t> тис. до н.е.</a:t>
            </a:r>
          </a:p>
        </p:txBody>
      </p:sp>
      <p:sp>
        <p:nvSpPr>
          <p:cNvPr id="33804" name="Rectangle 363"/>
          <p:cNvSpPr>
            <a:spLocks noChangeArrowheads="1"/>
          </p:cNvSpPr>
          <p:nvPr/>
        </p:nvSpPr>
        <p:spPr bwMode="auto">
          <a:xfrm>
            <a:off x="2306638" y="5464175"/>
            <a:ext cx="1558925" cy="701675"/>
          </a:xfrm>
          <a:prstGeom prst="rect">
            <a:avLst/>
          </a:prstGeom>
          <a:solidFill>
            <a:srgbClr val="C0C0C0"/>
          </a:solidFill>
          <a:ln w="9525">
            <a:noFill/>
            <a:miter lim="800000"/>
            <a:headEnd/>
            <a:tailEnd/>
          </a:ln>
        </p:spPr>
        <p:txBody>
          <a:bodyPr anchor="ctr"/>
          <a:lstStyle/>
          <a:p>
            <a:pPr algn="ctr"/>
            <a:r>
              <a:rPr lang="uk-UA">
                <a:solidFill>
                  <a:schemeClr val="bg1"/>
                </a:solidFill>
                <a:latin typeface="Times New Roman" pitchFamily="18" charset="0"/>
                <a:cs typeface="Times New Roman" pitchFamily="18" charset="0"/>
              </a:rPr>
              <a:t>VI - III</a:t>
            </a:r>
            <a:r>
              <a:rPr lang="uk-UA">
                <a:solidFill>
                  <a:schemeClr val="bg1"/>
                </a:solidFill>
                <a:latin typeface="Franklin Gothic Heavy" pitchFamily="34" charset="0"/>
                <a:cs typeface="Times New Roman" pitchFamily="18" charset="0"/>
              </a:rPr>
              <a:t> тис. </a:t>
            </a:r>
            <a:br>
              <a:rPr lang="uk-UA">
                <a:solidFill>
                  <a:schemeClr val="bg1"/>
                </a:solidFill>
                <a:latin typeface="Franklin Gothic Heavy" pitchFamily="34" charset="0"/>
                <a:cs typeface="Times New Roman" pitchFamily="18" charset="0"/>
              </a:rPr>
            </a:br>
            <a:r>
              <a:rPr lang="uk-UA">
                <a:solidFill>
                  <a:schemeClr val="bg1"/>
                </a:solidFill>
                <a:latin typeface="Franklin Gothic Heavy" pitchFamily="34" charset="0"/>
                <a:cs typeface="Times New Roman" pitchFamily="18" charset="0"/>
              </a:rPr>
              <a:t>до н.е.</a:t>
            </a:r>
          </a:p>
        </p:txBody>
      </p:sp>
      <p:sp>
        <p:nvSpPr>
          <p:cNvPr id="33805" name="Rectangle 364"/>
          <p:cNvSpPr>
            <a:spLocks noChangeArrowheads="1"/>
          </p:cNvSpPr>
          <p:nvPr/>
        </p:nvSpPr>
        <p:spPr bwMode="auto">
          <a:xfrm>
            <a:off x="1285875" y="5464175"/>
            <a:ext cx="1020763" cy="701675"/>
          </a:xfrm>
          <a:prstGeom prst="rect">
            <a:avLst/>
          </a:prstGeom>
          <a:solidFill>
            <a:srgbClr val="C0C0C0"/>
          </a:solidFill>
          <a:ln w="9525">
            <a:noFill/>
            <a:miter lim="800000"/>
            <a:headEnd/>
            <a:tailEnd/>
          </a:ln>
        </p:spPr>
        <p:txBody>
          <a:bodyPr anchor="ctr"/>
          <a:lstStyle/>
          <a:p>
            <a:pPr algn="ctr"/>
            <a:endParaRPr lang="ru-RU">
              <a:solidFill>
                <a:schemeClr val="bg1"/>
              </a:solidFill>
              <a:latin typeface="Franklin Gothic Heavy" pitchFamily="34" charset="0"/>
              <a:cs typeface="Times New Roman" pitchFamily="18" charset="0"/>
            </a:endParaRPr>
          </a:p>
        </p:txBody>
      </p:sp>
      <p:sp>
        <p:nvSpPr>
          <p:cNvPr id="33806" name="Rectangle 365"/>
          <p:cNvSpPr>
            <a:spLocks noChangeArrowheads="1"/>
          </p:cNvSpPr>
          <p:nvPr/>
        </p:nvSpPr>
        <p:spPr bwMode="auto">
          <a:xfrm>
            <a:off x="155575" y="5464175"/>
            <a:ext cx="1130300" cy="701675"/>
          </a:xfrm>
          <a:prstGeom prst="rect">
            <a:avLst/>
          </a:prstGeom>
          <a:solidFill>
            <a:srgbClr val="C0C0C0"/>
          </a:solidFill>
          <a:ln w="9525">
            <a:noFill/>
            <a:miter lim="800000"/>
            <a:headEnd/>
            <a:tailEnd/>
          </a:ln>
        </p:spPr>
        <p:txBody>
          <a:bodyPr anchor="ctr"/>
          <a:lstStyle/>
          <a:p>
            <a:pPr algn="ctr"/>
            <a:endParaRPr lang="ru-RU">
              <a:solidFill>
                <a:schemeClr val="bg1"/>
              </a:solidFill>
              <a:latin typeface="Franklin Gothic Heavy" pitchFamily="34" charset="0"/>
              <a:cs typeface="Times New Roman" pitchFamily="18" charset="0"/>
            </a:endParaRPr>
          </a:p>
        </p:txBody>
      </p:sp>
      <p:sp>
        <p:nvSpPr>
          <p:cNvPr id="33807" name="Rectangle 366"/>
          <p:cNvSpPr>
            <a:spLocks noChangeArrowheads="1"/>
          </p:cNvSpPr>
          <p:nvPr/>
        </p:nvSpPr>
        <p:spPr bwMode="auto">
          <a:xfrm>
            <a:off x="7194550" y="4843463"/>
            <a:ext cx="1166813" cy="639762"/>
          </a:xfrm>
          <a:prstGeom prst="rect">
            <a:avLst/>
          </a:prstGeom>
          <a:solidFill>
            <a:srgbClr val="000080"/>
          </a:solidFill>
          <a:ln w="9525">
            <a:noFill/>
            <a:miter lim="800000"/>
            <a:headEnd/>
            <a:tailEnd/>
          </a:ln>
        </p:spPr>
        <p:txBody>
          <a:bodyPr anchor="ctr"/>
          <a:lstStyle/>
          <a:p>
            <a:pPr algn="ctr"/>
            <a:r>
              <a:rPr lang="uk-UA">
                <a:solidFill>
                  <a:schemeClr val="bg1"/>
                </a:solidFill>
                <a:latin typeface="Franklin Gothic Heavy" pitchFamily="34" charset="0"/>
                <a:cs typeface="Times New Roman" pitchFamily="18" charset="0"/>
              </a:rPr>
              <a:t>Залізний вік</a:t>
            </a:r>
          </a:p>
        </p:txBody>
      </p:sp>
      <p:sp>
        <p:nvSpPr>
          <p:cNvPr id="33808" name="Rectangle 367"/>
          <p:cNvSpPr>
            <a:spLocks noChangeArrowheads="1"/>
          </p:cNvSpPr>
          <p:nvPr/>
        </p:nvSpPr>
        <p:spPr bwMode="auto">
          <a:xfrm>
            <a:off x="5907088" y="4843463"/>
            <a:ext cx="1287462" cy="639762"/>
          </a:xfrm>
          <a:prstGeom prst="rect">
            <a:avLst/>
          </a:prstGeom>
          <a:solidFill>
            <a:srgbClr val="808080"/>
          </a:solidFill>
          <a:ln w="9525">
            <a:noFill/>
            <a:miter lim="800000"/>
            <a:headEnd/>
            <a:tailEnd/>
          </a:ln>
        </p:spPr>
        <p:txBody>
          <a:bodyPr anchor="ctr"/>
          <a:lstStyle/>
          <a:p>
            <a:pPr algn="ctr"/>
            <a:r>
              <a:rPr lang="uk-UA">
                <a:solidFill>
                  <a:schemeClr val="bg1"/>
                </a:solidFill>
                <a:latin typeface="Franklin Gothic Heavy" pitchFamily="34" charset="0"/>
                <a:cs typeface="Times New Roman" pitchFamily="18" charset="0"/>
              </a:rPr>
              <a:t>Бронзовий вік</a:t>
            </a:r>
          </a:p>
        </p:txBody>
      </p:sp>
      <p:sp>
        <p:nvSpPr>
          <p:cNvPr id="67952" name="Rectangle 368"/>
          <p:cNvSpPr>
            <a:spLocks noChangeArrowheads="1"/>
          </p:cNvSpPr>
          <p:nvPr/>
        </p:nvSpPr>
        <p:spPr bwMode="auto">
          <a:xfrm>
            <a:off x="3865563" y="4843463"/>
            <a:ext cx="2041525" cy="639762"/>
          </a:xfrm>
          <a:prstGeom prst="rect">
            <a:avLst/>
          </a:prstGeom>
          <a:solidFill>
            <a:srgbClr val="CC99FF"/>
          </a:solidFill>
          <a:ln w="9525">
            <a:noFill/>
            <a:miter lim="800000"/>
            <a:headEnd/>
            <a:tailEnd/>
          </a:ln>
        </p:spPr>
        <p:txBody>
          <a:bodyPr anchor="ctr"/>
          <a:lstStyle/>
          <a:p>
            <a:pPr algn="ctr"/>
            <a:r>
              <a:rPr lang="uk-UA" b="1">
                <a:cs typeface="Times New Roman" pitchFamily="18" charset="0"/>
              </a:rPr>
              <a:t>Енеоліт</a:t>
            </a:r>
            <a:r>
              <a:rPr lang="uk-UA" b="1">
                <a:latin typeface="Arial Black" pitchFamily="34" charset="0"/>
                <a:cs typeface="Times New Roman" pitchFamily="18" charset="0"/>
              </a:rPr>
              <a:t> – </a:t>
            </a:r>
            <a:br>
              <a:rPr lang="uk-UA" b="1">
                <a:latin typeface="Arial Black" pitchFamily="34" charset="0"/>
                <a:cs typeface="Times New Roman" pitchFamily="18" charset="0"/>
              </a:rPr>
            </a:br>
            <a:r>
              <a:rPr lang="uk-UA" b="1"/>
              <a:t>Мідний вік</a:t>
            </a:r>
          </a:p>
        </p:txBody>
      </p:sp>
      <p:sp>
        <p:nvSpPr>
          <p:cNvPr id="33810" name="Rectangle 369"/>
          <p:cNvSpPr>
            <a:spLocks noChangeArrowheads="1"/>
          </p:cNvSpPr>
          <p:nvPr/>
        </p:nvSpPr>
        <p:spPr bwMode="auto">
          <a:xfrm>
            <a:off x="2306638" y="6124575"/>
            <a:ext cx="1558925" cy="639763"/>
          </a:xfrm>
          <a:prstGeom prst="rect">
            <a:avLst/>
          </a:prstGeom>
          <a:solidFill>
            <a:srgbClr val="C0C0C0"/>
          </a:solidFill>
          <a:ln w="9525">
            <a:noFill/>
            <a:miter lim="800000"/>
            <a:headEnd/>
            <a:tailEnd/>
          </a:ln>
        </p:spPr>
        <p:txBody>
          <a:bodyPr anchor="ctr"/>
          <a:lstStyle/>
          <a:p>
            <a:pPr algn="ctr"/>
            <a:r>
              <a:rPr lang="uk-UA">
                <a:solidFill>
                  <a:schemeClr val="bg1"/>
                </a:solidFill>
                <a:latin typeface="Franklin Gothic Heavy" pitchFamily="34" charset="0"/>
                <a:cs typeface="Times New Roman" pitchFamily="18" charset="0"/>
              </a:rPr>
              <a:t>Неоліт</a:t>
            </a:r>
          </a:p>
        </p:txBody>
      </p:sp>
      <p:sp>
        <p:nvSpPr>
          <p:cNvPr id="33811" name="Rectangle 370"/>
          <p:cNvSpPr>
            <a:spLocks noChangeArrowheads="1"/>
          </p:cNvSpPr>
          <p:nvPr/>
        </p:nvSpPr>
        <p:spPr bwMode="auto">
          <a:xfrm>
            <a:off x="1285875" y="6124575"/>
            <a:ext cx="1020763" cy="639763"/>
          </a:xfrm>
          <a:prstGeom prst="rect">
            <a:avLst/>
          </a:prstGeom>
          <a:solidFill>
            <a:srgbClr val="C0C0C0"/>
          </a:solidFill>
          <a:ln w="9525">
            <a:noFill/>
            <a:miter lim="800000"/>
            <a:headEnd/>
            <a:tailEnd/>
          </a:ln>
        </p:spPr>
        <p:txBody>
          <a:bodyPr anchor="ctr"/>
          <a:lstStyle/>
          <a:p>
            <a:pPr algn="ctr"/>
            <a:r>
              <a:rPr lang="uk-UA">
                <a:solidFill>
                  <a:schemeClr val="bg1"/>
                </a:solidFill>
                <a:latin typeface="Franklin Gothic Heavy" pitchFamily="34" charset="0"/>
                <a:cs typeface="Times New Roman" pitchFamily="18" charset="0"/>
              </a:rPr>
              <a:t>Мезоліт</a:t>
            </a:r>
          </a:p>
        </p:txBody>
      </p:sp>
      <p:sp>
        <p:nvSpPr>
          <p:cNvPr id="33812" name="Rectangle 371"/>
          <p:cNvSpPr>
            <a:spLocks noChangeArrowheads="1"/>
          </p:cNvSpPr>
          <p:nvPr/>
        </p:nvSpPr>
        <p:spPr bwMode="auto">
          <a:xfrm>
            <a:off x="155575" y="6124575"/>
            <a:ext cx="1130300" cy="639763"/>
          </a:xfrm>
          <a:prstGeom prst="rect">
            <a:avLst/>
          </a:prstGeom>
          <a:solidFill>
            <a:srgbClr val="C0C0C0"/>
          </a:solidFill>
          <a:ln w="9525">
            <a:noFill/>
            <a:miter lim="800000"/>
            <a:headEnd/>
            <a:tailEnd/>
          </a:ln>
        </p:spPr>
        <p:txBody>
          <a:bodyPr anchor="ctr"/>
          <a:lstStyle/>
          <a:p>
            <a:pPr algn="ctr"/>
            <a:r>
              <a:rPr lang="uk-UA">
                <a:solidFill>
                  <a:schemeClr val="bg1"/>
                </a:solidFill>
                <a:latin typeface="Franklin Gothic Heavy" pitchFamily="34" charset="0"/>
                <a:cs typeface="Times New Roman" pitchFamily="18" charset="0"/>
              </a:rPr>
              <a:t>Палеоліт</a:t>
            </a:r>
          </a:p>
        </p:txBody>
      </p:sp>
      <p:sp>
        <p:nvSpPr>
          <p:cNvPr id="33813" name="Line 372"/>
          <p:cNvSpPr>
            <a:spLocks noChangeShapeType="1"/>
          </p:cNvSpPr>
          <p:nvPr/>
        </p:nvSpPr>
        <p:spPr bwMode="auto">
          <a:xfrm>
            <a:off x="155575" y="4843463"/>
            <a:ext cx="1130300" cy="0"/>
          </a:xfrm>
          <a:prstGeom prst="line">
            <a:avLst/>
          </a:prstGeom>
          <a:noFill/>
          <a:ln w="12700" cap="sq">
            <a:noFill/>
            <a:round/>
            <a:headEnd/>
            <a:tailEnd/>
          </a:ln>
        </p:spPr>
        <p:txBody>
          <a:bodyPr/>
          <a:lstStyle/>
          <a:p>
            <a:endParaRPr lang="ru-RU"/>
          </a:p>
        </p:txBody>
      </p:sp>
      <p:sp>
        <p:nvSpPr>
          <p:cNvPr id="33814" name="Line 373"/>
          <p:cNvSpPr>
            <a:spLocks noChangeShapeType="1"/>
          </p:cNvSpPr>
          <p:nvPr/>
        </p:nvSpPr>
        <p:spPr bwMode="auto">
          <a:xfrm>
            <a:off x="155575" y="4843463"/>
            <a:ext cx="0" cy="639762"/>
          </a:xfrm>
          <a:prstGeom prst="line">
            <a:avLst/>
          </a:prstGeom>
          <a:noFill/>
          <a:ln w="12700" cap="sq">
            <a:noFill/>
            <a:round/>
            <a:headEnd/>
            <a:tailEnd/>
          </a:ln>
        </p:spPr>
        <p:txBody>
          <a:bodyPr/>
          <a:lstStyle/>
          <a:p>
            <a:endParaRPr lang="ru-RU"/>
          </a:p>
        </p:txBody>
      </p:sp>
      <p:sp>
        <p:nvSpPr>
          <p:cNvPr id="33815" name="Line 374"/>
          <p:cNvSpPr>
            <a:spLocks noChangeShapeType="1"/>
          </p:cNvSpPr>
          <p:nvPr/>
        </p:nvSpPr>
        <p:spPr bwMode="auto">
          <a:xfrm>
            <a:off x="8361363" y="4843463"/>
            <a:ext cx="0" cy="639762"/>
          </a:xfrm>
          <a:prstGeom prst="line">
            <a:avLst/>
          </a:prstGeom>
          <a:noFill/>
          <a:ln w="12700" cap="sq">
            <a:noFill/>
            <a:round/>
            <a:headEnd/>
            <a:tailEnd/>
          </a:ln>
        </p:spPr>
        <p:txBody>
          <a:bodyPr/>
          <a:lstStyle/>
          <a:p>
            <a:endParaRPr lang="ru-RU"/>
          </a:p>
        </p:txBody>
      </p:sp>
      <p:sp>
        <p:nvSpPr>
          <p:cNvPr id="33816" name="Line 375"/>
          <p:cNvSpPr>
            <a:spLocks noChangeShapeType="1"/>
          </p:cNvSpPr>
          <p:nvPr/>
        </p:nvSpPr>
        <p:spPr bwMode="auto">
          <a:xfrm>
            <a:off x="155575" y="6762750"/>
            <a:ext cx="3709988" cy="0"/>
          </a:xfrm>
          <a:prstGeom prst="line">
            <a:avLst/>
          </a:prstGeom>
          <a:noFill/>
          <a:ln w="12700" cap="sq">
            <a:noFill/>
            <a:round/>
            <a:headEnd/>
            <a:tailEnd/>
          </a:ln>
        </p:spPr>
        <p:txBody>
          <a:bodyPr/>
          <a:lstStyle/>
          <a:p>
            <a:endParaRPr lang="ru-RU"/>
          </a:p>
        </p:txBody>
      </p:sp>
      <p:sp>
        <p:nvSpPr>
          <p:cNvPr id="33817" name="Line 376"/>
          <p:cNvSpPr>
            <a:spLocks noChangeShapeType="1"/>
          </p:cNvSpPr>
          <p:nvPr/>
        </p:nvSpPr>
        <p:spPr bwMode="auto">
          <a:xfrm>
            <a:off x="1285875" y="4843463"/>
            <a:ext cx="1020763" cy="0"/>
          </a:xfrm>
          <a:prstGeom prst="line">
            <a:avLst/>
          </a:prstGeom>
          <a:noFill/>
          <a:ln w="12700" cap="sq">
            <a:noFill/>
            <a:round/>
            <a:headEnd/>
            <a:tailEnd/>
          </a:ln>
        </p:spPr>
        <p:txBody>
          <a:bodyPr/>
          <a:lstStyle/>
          <a:p>
            <a:endParaRPr lang="ru-RU"/>
          </a:p>
        </p:txBody>
      </p:sp>
      <p:sp>
        <p:nvSpPr>
          <p:cNvPr id="33818" name="Line 377"/>
          <p:cNvSpPr>
            <a:spLocks noChangeShapeType="1"/>
          </p:cNvSpPr>
          <p:nvPr/>
        </p:nvSpPr>
        <p:spPr bwMode="auto">
          <a:xfrm>
            <a:off x="155575" y="5483225"/>
            <a:ext cx="0" cy="639763"/>
          </a:xfrm>
          <a:prstGeom prst="line">
            <a:avLst/>
          </a:prstGeom>
          <a:noFill/>
          <a:ln w="12700" cap="sq">
            <a:noFill/>
            <a:round/>
            <a:headEnd/>
            <a:tailEnd/>
          </a:ln>
        </p:spPr>
        <p:txBody>
          <a:bodyPr/>
          <a:lstStyle/>
          <a:p>
            <a:endParaRPr lang="ru-RU"/>
          </a:p>
        </p:txBody>
      </p:sp>
      <p:sp>
        <p:nvSpPr>
          <p:cNvPr id="33819" name="Line 378"/>
          <p:cNvSpPr>
            <a:spLocks noChangeShapeType="1"/>
          </p:cNvSpPr>
          <p:nvPr/>
        </p:nvSpPr>
        <p:spPr bwMode="auto">
          <a:xfrm>
            <a:off x="2230438" y="4843463"/>
            <a:ext cx="1558925" cy="0"/>
          </a:xfrm>
          <a:prstGeom prst="line">
            <a:avLst/>
          </a:prstGeom>
          <a:noFill/>
          <a:ln w="12700" cap="sq">
            <a:noFill/>
            <a:round/>
            <a:headEnd/>
            <a:tailEnd/>
          </a:ln>
        </p:spPr>
        <p:txBody>
          <a:bodyPr/>
          <a:lstStyle/>
          <a:p>
            <a:endParaRPr lang="ru-RU"/>
          </a:p>
        </p:txBody>
      </p:sp>
      <p:sp>
        <p:nvSpPr>
          <p:cNvPr id="33820" name="Line 379"/>
          <p:cNvSpPr>
            <a:spLocks noChangeShapeType="1"/>
          </p:cNvSpPr>
          <p:nvPr/>
        </p:nvSpPr>
        <p:spPr bwMode="auto">
          <a:xfrm>
            <a:off x="3865563" y="4843463"/>
            <a:ext cx="2041525" cy="0"/>
          </a:xfrm>
          <a:prstGeom prst="line">
            <a:avLst/>
          </a:prstGeom>
          <a:noFill/>
          <a:ln w="12700" cap="sq">
            <a:noFill/>
            <a:round/>
            <a:headEnd/>
            <a:tailEnd/>
          </a:ln>
        </p:spPr>
        <p:txBody>
          <a:bodyPr/>
          <a:lstStyle/>
          <a:p>
            <a:endParaRPr lang="ru-RU"/>
          </a:p>
        </p:txBody>
      </p:sp>
      <p:sp>
        <p:nvSpPr>
          <p:cNvPr id="33821" name="Line 380"/>
          <p:cNvSpPr>
            <a:spLocks noChangeShapeType="1"/>
          </p:cNvSpPr>
          <p:nvPr/>
        </p:nvSpPr>
        <p:spPr bwMode="auto">
          <a:xfrm>
            <a:off x="5907088" y="4843463"/>
            <a:ext cx="1287462" cy="0"/>
          </a:xfrm>
          <a:prstGeom prst="line">
            <a:avLst/>
          </a:prstGeom>
          <a:noFill/>
          <a:ln w="12700" cap="sq">
            <a:noFill/>
            <a:round/>
            <a:headEnd/>
            <a:tailEnd/>
          </a:ln>
        </p:spPr>
        <p:txBody>
          <a:bodyPr/>
          <a:lstStyle/>
          <a:p>
            <a:endParaRPr lang="ru-RU"/>
          </a:p>
        </p:txBody>
      </p:sp>
      <p:sp>
        <p:nvSpPr>
          <p:cNvPr id="33822" name="Line 381"/>
          <p:cNvSpPr>
            <a:spLocks noChangeShapeType="1"/>
          </p:cNvSpPr>
          <p:nvPr/>
        </p:nvSpPr>
        <p:spPr bwMode="auto">
          <a:xfrm>
            <a:off x="7194550" y="4843463"/>
            <a:ext cx="1166813" cy="0"/>
          </a:xfrm>
          <a:prstGeom prst="line">
            <a:avLst/>
          </a:prstGeom>
          <a:noFill/>
          <a:ln w="12700" cap="sq">
            <a:noFill/>
            <a:round/>
            <a:headEnd/>
            <a:tailEnd/>
          </a:ln>
        </p:spPr>
        <p:txBody>
          <a:bodyPr/>
          <a:lstStyle/>
          <a:p>
            <a:endParaRPr lang="ru-RU"/>
          </a:p>
        </p:txBody>
      </p:sp>
      <p:sp>
        <p:nvSpPr>
          <p:cNvPr id="33823" name="Line 382"/>
          <p:cNvSpPr>
            <a:spLocks noChangeShapeType="1"/>
          </p:cNvSpPr>
          <p:nvPr/>
        </p:nvSpPr>
        <p:spPr bwMode="auto">
          <a:xfrm>
            <a:off x="8361363" y="5483225"/>
            <a:ext cx="0" cy="639763"/>
          </a:xfrm>
          <a:prstGeom prst="line">
            <a:avLst/>
          </a:prstGeom>
          <a:noFill/>
          <a:ln w="12700" cap="sq">
            <a:noFill/>
            <a:round/>
            <a:headEnd/>
            <a:tailEnd/>
          </a:ln>
        </p:spPr>
        <p:txBody>
          <a:bodyPr/>
          <a:lstStyle/>
          <a:p>
            <a:endParaRPr lang="ru-RU"/>
          </a:p>
        </p:txBody>
      </p:sp>
      <p:sp>
        <p:nvSpPr>
          <p:cNvPr id="33824" name="Line 383"/>
          <p:cNvSpPr>
            <a:spLocks noChangeShapeType="1"/>
          </p:cNvSpPr>
          <p:nvPr/>
        </p:nvSpPr>
        <p:spPr bwMode="auto">
          <a:xfrm>
            <a:off x="155575" y="6122988"/>
            <a:ext cx="0" cy="639762"/>
          </a:xfrm>
          <a:prstGeom prst="line">
            <a:avLst/>
          </a:prstGeom>
          <a:noFill/>
          <a:ln w="12700" cap="sq">
            <a:noFill/>
            <a:round/>
            <a:headEnd/>
            <a:tailEnd/>
          </a:ln>
        </p:spPr>
        <p:txBody>
          <a:bodyPr/>
          <a:lstStyle/>
          <a:p>
            <a:endParaRPr lang="ru-RU"/>
          </a:p>
        </p:txBody>
      </p:sp>
      <p:sp>
        <p:nvSpPr>
          <p:cNvPr id="33825" name="Line 384"/>
          <p:cNvSpPr>
            <a:spLocks noChangeShapeType="1"/>
          </p:cNvSpPr>
          <p:nvPr/>
        </p:nvSpPr>
        <p:spPr bwMode="auto">
          <a:xfrm>
            <a:off x="8361363" y="6122988"/>
            <a:ext cx="0" cy="639762"/>
          </a:xfrm>
          <a:prstGeom prst="line">
            <a:avLst/>
          </a:prstGeom>
          <a:noFill/>
          <a:ln w="12700" cap="sq">
            <a:noFill/>
            <a:round/>
            <a:headEnd/>
            <a:tailEnd/>
          </a:ln>
        </p:spPr>
        <p:txBody>
          <a:bodyPr/>
          <a:lstStyle/>
          <a:p>
            <a:endParaRPr lang="ru-RU"/>
          </a:p>
        </p:txBody>
      </p:sp>
      <p:sp>
        <p:nvSpPr>
          <p:cNvPr id="33826" name="Line 385"/>
          <p:cNvSpPr>
            <a:spLocks noChangeShapeType="1"/>
          </p:cNvSpPr>
          <p:nvPr/>
        </p:nvSpPr>
        <p:spPr bwMode="auto">
          <a:xfrm>
            <a:off x="3865563" y="6762750"/>
            <a:ext cx="2041525" cy="0"/>
          </a:xfrm>
          <a:prstGeom prst="line">
            <a:avLst/>
          </a:prstGeom>
          <a:noFill/>
          <a:ln w="12700" cap="sq">
            <a:noFill/>
            <a:round/>
            <a:headEnd/>
            <a:tailEnd/>
          </a:ln>
        </p:spPr>
        <p:txBody>
          <a:bodyPr/>
          <a:lstStyle/>
          <a:p>
            <a:endParaRPr lang="ru-RU"/>
          </a:p>
        </p:txBody>
      </p:sp>
      <p:sp>
        <p:nvSpPr>
          <p:cNvPr id="33827" name="Line 386"/>
          <p:cNvSpPr>
            <a:spLocks noChangeShapeType="1"/>
          </p:cNvSpPr>
          <p:nvPr/>
        </p:nvSpPr>
        <p:spPr bwMode="auto">
          <a:xfrm>
            <a:off x="5907088" y="6762750"/>
            <a:ext cx="1287462" cy="0"/>
          </a:xfrm>
          <a:prstGeom prst="line">
            <a:avLst/>
          </a:prstGeom>
          <a:noFill/>
          <a:ln w="12700" cap="sq">
            <a:noFill/>
            <a:round/>
            <a:headEnd/>
            <a:tailEnd/>
          </a:ln>
        </p:spPr>
        <p:txBody>
          <a:bodyPr/>
          <a:lstStyle/>
          <a:p>
            <a:endParaRPr lang="ru-RU"/>
          </a:p>
        </p:txBody>
      </p:sp>
      <p:sp>
        <p:nvSpPr>
          <p:cNvPr id="33828" name="Line 387"/>
          <p:cNvSpPr>
            <a:spLocks noChangeShapeType="1"/>
          </p:cNvSpPr>
          <p:nvPr/>
        </p:nvSpPr>
        <p:spPr bwMode="auto">
          <a:xfrm>
            <a:off x="7194550" y="6762750"/>
            <a:ext cx="1166813" cy="0"/>
          </a:xfrm>
          <a:prstGeom prst="line">
            <a:avLst/>
          </a:prstGeom>
          <a:noFill/>
          <a:ln w="12700" cap="sq">
            <a:noFill/>
            <a:round/>
            <a:headEnd/>
            <a:tailEnd/>
          </a:ln>
        </p:spPr>
        <p:txBody>
          <a:bodyPr/>
          <a:lstStyle/>
          <a:p>
            <a:endParaRPr lang="ru-RU"/>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67586"/>
                                        </p:tgtEl>
                                        <p:attrNameLst>
                                          <p:attrName>ppt_x</p:attrName>
                                          <p:attrName>ppt_y</p:attrName>
                                        </p:attrNameLst>
                                      </p:cBhvr>
                                    </p:animMotion>
                                  </p:childTnLst>
                                </p:cTn>
                              </p:par>
                            </p:childTnLst>
                          </p:cTn>
                        </p:par>
                        <p:par>
                          <p:cTn id="7" fill="hold">
                            <p:stCondLst>
                              <p:cond delay="4200"/>
                            </p:stCondLst>
                            <p:childTnLst>
                              <p:par>
                                <p:cTn id="8" presetID="4" presetClass="emph" presetSubtype="2" fill="hold" nodeType="afterEffect">
                                  <p:stCondLst>
                                    <p:cond delay="0"/>
                                  </p:stCondLst>
                                  <p:childTnLst>
                                    <p:anim to="1.5" calcmode="lin" valueType="num">
                                      <p:cBhvr override="childStyle">
                                        <p:cTn id="9" dur="2000" fill="hold"/>
                                        <p:tgtEl>
                                          <p:spTgt spid="67952">
                                            <p:txEl>
                                              <p:pRg st="0" end="0"/>
                                            </p:txEl>
                                          </p:spTgt>
                                        </p:tgtEl>
                                        <p:attrNameLst>
                                          <p:attrName>style.fontSize</p:attrName>
                                        </p:attrNameLst>
                                      </p:cBhvr>
                                    </p:anim>
                                  </p:childTnLst>
                                </p:cTn>
                              </p:par>
                            </p:childTnLst>
                          </p:cTn>
                        </p:par>
                        <p:par>
                          <p:cTn id="10" fill="hold">
                            <p:stCondLst>
                              <p:cond delay="6200"/>
                            </p:stCondLst>
                            <p:childTnLst>
                              <p:par>
                                <p:cTn id="11" presetID="4" presetClass="emph" presetSubtype="2" fill="hold" nodeType="afterEffect">
                                  <p:stCondLst>
                                    <p:cond delay="0"/>
                                  </p:stCondLst>
                                  <p:childTnLst>
                                    <p:anim to="1.5" calcmode="lin" valueType="num">
                                      <p:cBhvr override="childStyle">
                                        <p:cTn id="12" dur="2000" fill="hold"/>
                                        <p:tgtEl>
                                          <p:spTgt spid="67946">
                                            <p:txEl>
                                              <p:pRg st="0" end="0"/>
                                            </p:txEl>
                                          </p:spTgt>
                                        </p:tgtEl>
                                        <p:attrNameLst>
                                          <p:attrName>style.fontSize</p:attrName>
                                        </p:attrNameLst>
                                      </p:cBhvr>
                                    </p:anim>
                                  </p:childTnLst>
                                </p:cTn>
                              </p:par>
                            </p:childTnLst>
                          </p:cTn>
                        </p:par>
                        <p:par>
                          <p:cTn id="13" fill="hold">
                            <p:stCondLst>
                              <p:cond delay="8200"/>
                            </p:stCondLst>
                            <p:childTnLst>
                              <p:par>
                                <p:cTn id="14" presetID="10" presetClass="entr" presetSubtype="0" fill="hold" grpId="0" nodeType="afterEffect">
                                  <p:stCondLst>
                                    <p:cond delay="0"/>
                                  </p:stCondLst>
                                  <p:childTnLst>
                                    <p:set>
                                      <p:cBhvr>
                                        <p:cTn id="15" dur="1" fill="hold">
                                          <p:stCondLst>
                                            <p:cond delay="0"/>
                                          </p:stCondLst>
                                        </p:cTn>
                                        <p:tgtEl>
                                          <p:spTgt spid="67975">
                                            <p:txEl>
                                              <p:pRg st="0" end="0"/>
                                            </p:txEl>
                                          </p:spTgt>
                                        </p:tgtEl>
                                        <p:attrNameLst>
                                          <p:attrName>style.visibility</p:attrName>
                                        </p:attrNameLst>
                                      </p:cBhvr>
                                      <p:to>
                                        <p:strVal val="visible"/>
                                      </p:to>
                                    </p:set>
                                    <p:animEffect transition="in" filter="fade">
                                      <p:cBhvr>
                                        <p:cTn id="16" dur="1000">
                                          <p:stCondLst>
                                            <p:cond delay="0"/>
                                          </p:stCondLst>
                                        </p:cTn>
                                        <p:tgtEl>
                                          <p:spTgt spid="67975">
                                            <p:txEl>
                                              <p:pRg st="0" end="0"/>
                                            </p:txEl>
                                          </p:spTgt>
                                        </p:tgtEl>
                                      </p:cBhvr>
                                    </p:animEffect>
                                  </p:childTnLst>
                                </p:cTn>
                              </p:par>
                            </p:childTnLst>
                          </p:cTn>
                        </p:par>
                        <p:par>
                          <p:cTn id="17" fill="hold">
                            <p:stCondLst>
                              <p:cond delay="9200"/>
                            </p:stCondLst>
                            <p:childTnLst>
                              <p:par>
                                <p:cTn id="18" presetID="10" presetClass="entr" presetSubtype="0" fill="hold" grpId="0" nodeType="afterEffect">
                                  <p:stCondLst>
                                    <p:cond delay="0"/>
                                  </p:stCondLst>
                                  <p:childTnLst>
                                    <p:set>
                                      <p:cBhvr>
                                        <p:cTn id="19" dur="1" fill="hold">
                                          <p:stCondLst>
                                            <p:cond delay="0"/>
                                          </p:stCondLst>
                                        </p:cTn>
                                        <p:tgtEl>
                                          <p:spTgt spid="67975">
                                            <p:txEl>
                                              <p:pRg st="1" end="1"/>
                                            </p:txEl>
                                          </p:spTgt>
                                        </p:tgtEl>
                                        <p:attrNameLst>
                                          <p:attrName>style.visibility</p:attrName>
                                        </p:attrNameLst>
                                      </p:cBhvr>
                                      <p:to>
                                        <p:strVal val="visible"/>
                                      </p:to>
                                    </p:set>
                                    <p:animEffect transition="in" filter="fade">
                                      <p:cBhvr>
                                        <p:cTn id="20" dur="1000">
                                          <p:stCondLst>
                                            <p:cond delay="0"/>
                                          </p:stCondLst>
                                        </p:cTn>
                                        <p:tgtEl>
                                          <p:spTgt spid="679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97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1619250" y="1268413"/>
            <a:ext cx="3600450" cy="5256212"/>
          </a:xfrm>
        </p:spPr>
        <p:txBody>
          <a:bodyPr/>
          <a:lstStyle/>
          <a:p>
            <a:pPr marL="0" indent="0" eaLnBrk="1" hangingPunct="1">
              <a:lnSpc>
                <a:spcPct val="80000"/>
              </a:lnSpc>
              <a:buClr>
                <a:srgbClr val="D9D400"/>
              </a:buClr>
              <a:buFontTx/>
              <a:buBlip>
                <a:blip r:embed="rId3"/>
              </a:buBlip>
            </a:pPr>
            <a:r>
              <a:rPr lang="uk-UA" sz="2100" smtClean="0"/>
              <a:t>Величезна територія лісостепової і частково степової смуги Правобе-</a:t>
            </a:r>
            <a:br>
              <a:rPr lang="uk-UA" sz="2100" smtClean="0"/>
            </a:br>
            <a:r>
              <a:rPr lang="uk-UA" sz="2100" smtClean="0"/>
              <a:t>режної України, Молдови і Східної Румунії, межиріччя Дніпра й Дністра, сягаючи на півночі волинського і київського Полісся та пониззя р. Десни, а на півдні – причорноморських степів</a:t>
            </a:r>
          </a:p>
          <a:p>
            <a:pPr marL="0" indent="0" eaLnBrk="1" hangingPunct="1">
              <a:lnSpc>
                <a:spcPct val="80000"/>
              </a:lnSpc>
              <a:buClr>
                <a:srgbClr val="D9D400"/>
              </a:buClr>
              <a:buFontTx/>
              <a:buBlip>
                <a:blip r:embed="rId3"/>
              </a:buBlip>
            </a:pPr>
            <a:r>
              <a:rPr lang="uk-UA" sz="2100" smtClean="0"/>
              <a:t>За останніми археологіч-</a:t>
            </a:r>
            <a:br>
              <a:rPr lang="uk-UA" sz="2100" smtClean="0"/>
            </a:br>
            <a:r>
              <a:rPr lang="uk-UA" sz="2100" smtClean="0"/>
              <a:t>ними даними, площа території України, зайнята трипільськими племенами, на сьогодні дорівнює близько 600 тис. гектарів</a:t>
            </a:r>
            <a:r>
              <a:rPr lang="ru-RU" sz="2100" smtClean="0"/>
              <a:t> </a:t>
            </a:r>
          </a:p>
          <a:p>
            <a:pPr marL="0" indent="0" eaLnBrk="1" hangingPunct="1">
              <a:lnSpc>
                <a:spcPct val="80000"/>
              </a:lnSpc>
              <a:buClr>
                <a:srgbClr val="D9D400"/>
              </a:buClr>
              <a:buFontTx/>
              <a:buBlip>
                <a:blip r:embed="rId3"/>
              </a:buBlip>
            </a:pPr>
            <a:r>
              <a:rPr lang="uk-UA" sz="2100" smtClean="0"/>
              <a:t>На ній виявлено близько двох тисяч трипільських поселень </a:t>
            </a:r>
          </a:p>
        </p:txBody>
      </p:sp>
      <p:pic>
        <p:nvPicPr>
          <p:cNvPr id="35842" name="Picture 4" descr="06041005e"/>
          <p:cNvPicPr>
            <a:picLocks noGrp="1" noChangeAspect="1" noChangeArrowheads="1"/>
          </p:cNvPicPr>
          <p:nvPr>
            <p:ph idx="4294967295"/>
          </p:nvPr>
        </p:nvPicPr>
        <p:blipFill>
          <a:blip r:embed="rId4"/>
          <a:srcRect/>
          <a:stretch>
            <a:fillRect/>
          </a:stretch>
        </p:blipFill>
        <p:spPr>
          <a:xfrm>
            <a:off x="12700" y="0"/>
            <a:ext cx="1622425" cy="6873875"/>
          </a:xfrm>
        </p:spPr>
      </p:pic>
      <p:sp>
        <p:nvSpPr>
          <p:cNvPr id="66567" name="Rectangle 7"/>
          <p:cNvSpPr>
            <a:spLocks noGrp="1" noChangeArrowheads="1"/>
          </p:cNvSpPr>
          <p:nvPr>
            <p:ph type="title"/>
          </p:nvPr>
        </p:nvSpPr>
        <p:spPr>
          <a:xfrm>
            <a:off x="1692275" y="274638"/>
            <a:ext cx="6994525" cy="1143000"/>
          </a:xfrm>
        </p:spPr>
        <p:txBody>
          <a:bodyPr/>
          <a:lstStyle/>
          <a:p>
            <a:pPr eaLnBrk="1" hangingPunct="1"/>
            <a:r>
              <a:rPr lang="uk-UA" sz="4000" smtClean="0"/>
              <a:t>Територія поширення</a:t>
            </a:r>
            <a:endParaRPr lang="ru-RU" sz="4000" smtClean="0"/>
          </a:p>
        </p:txBody>
      </p:sp>
      <p:pic>
        <p:nvPicPr>
          <p:cNvPr id="66568" name="Picture 8" descr="center"/>
          <p:cNvPicPr>
            <a:picLocks noChangeAspect="1" noChangeArrowheads="1"/>
          </p:cNvPicPr>
          <p:nvPr/>
        </p:nvPicPr>
        <p:blipFill>
          <a:blip r:embed="rId5"/>
          <a:srcRect/>
          <a:stretch>
            <a:fillRect/>
          </a:stretch>
        </p:blipFill>
        <p:spPr bwMode="auto">
          <a:xfrm>
            <a:off x="5210175" y="4071938"/>
            <a:ext cx="3810000" cy="2641600"/>
          </a:xfrm>
          <a:prstGeom prst="rect">
            <a:avLst/>
          </a:prstGeom>
          <a:noFill/>
          <a:ln w="9525">
            <a:noFill/>
            <a:miter lim="800000"/>
            <a:headEnd/>
            <a:tailEnd/>
          </a:ln>
        </p:spPr>
      </p:pic>
      <p:pic>
        <p:nvPicPr>
          <p:cNvPr id="66570" name="Picture 10" descr="oldeurope"/>
          <p:cNvPicPr>
            <a:picLocks noChangeAspect="1" noChangeArrowheads="1"/>
          </p:cNvPicPr>
          <p:nvPr/>
        </p:nvPicPr>
        <p:blipFill>
          <a:blip r:embed="rId6"/>
          <a:srcRect/>
          <a:stretch>
            <a:fillRect/>
          </a:stretch>
        </p:blipFill>
        <p:spPr bwMode="auto">
          <a:xfrm>
            <a:off x="5178425" y="1341438"/>
            <a:ext cx="3779838" cy="2570162"/>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66568"/>
                                        </p:tgtEl>
                                        <p:attrNameLst>
                                          <p:attrName>style.visibility</p:attrName>
                                        </p:attrNameLst>
                                      </p:cBhvr>
                                      <p:to>
                                        <p:strVal val="visible"/>
                                      </p:to>
                                    </p:set>
                                    <p:animEffect transition="in" filter="diamond(in)">
                                      <p:cBhvr>
                                        <p:cTn id="7" dur="2000"/>
                                        <p:tgtEl>
                                          <p:spTgt spid="66568"/>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66570"/>
                                        </p:tgtEl>
                                        <p:attrNameLst>
                                          <p:attrName>style.visibility</p:attrName>
                                        </p:attrNameLst>
                                      </p:cBhvr>
                                      <p:to>
                                        <p:strVal val="visible"/>
                                      </p:to>
                                    </p:set>
                                    <p:animEffect transition="in" filter="diamond(in)">
                                      <p:cBhvr>
                                        <p:cTn id="11" dur="2000"/>
                                        <p:tgtEl>
                                          <p:spTgt spid="66570"/>
                                        </p:tgtEl>
                                      </p:cBhvr>
                                    </p:animEffect>
                                  </p:childTnLst>
                                </p:cTn>
                              </p:par>
                            </p:childTnLst>
                          </p:cTn>
                        </p:par>
                        <p:par>
                          <p:cTn id="12" fill="hold">
                            <p:stCondLst>
                              <p:cond delay="4000"/>
                            </p:stCondLst>
                            <p:childTnLst>
                              <p:par>
                                <p:cTn id="13" presetID="1" presetClass="path" presetSubtype="0" accel="50000" decel="50000" fill="hold" grpId="0" nodeType="after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14" dur="2000" fill="hold"/>
                                        <p:tgtEl>
                                          <p:spTgt spid="66567"/>
                                        </p:tgtEl>
                                        <p:attrNameLst>
                                          <p:attrName>ppt_x</p:attrName>
                                          <p:attrName>ppt_y</p:attrName>
                                        </p:attrNameLst>
                                      </p:cBhvr>
                                    </p:animMotion>
                                  </p:childTnLst>
                                </p:cTn>
                              </p:par>
                            </p:childTnLst>
                          </p:cTn>
                        </p:par>
                        <p:par>
                          <p:cTn id="15" fill="hold">
                            <p:stCondLst>
                              <p:cond delay="9400"/>
                            </p:stCondLst>
                            <p:childTnLst>
                              <p:par>
                                <p:cTn id="16" presetID="10" presetClass="entr" presetSubtype="0" fill="hold" grpId="0" nodeType="afterEffect">
                                  <p:stCondLst>
                                    <p:cond delay="0"/>
                                  </p:stCondLst>
                                  <p:childTnLst>
                                    <p:set>
                                      <p:cBhvr>
                                        <p:cTn id="17" dur="1" fill="hold">
                                          <p:stCondLst>
                                            <p:cond delay="0"/>
                                          </p:stCondLst>
                                        </p:cTn>
                                        <p:tgtEl>
                                          <p:spTgt spid="66563">
                                            <p:txEl>
                                              <p:pRg st="0" end="0"/>
                                            </p:txEl>
                                          </p:spTgt>
                                        </p:tgtEl>
                                        <p:attrNameLst>
                                          <p:attrName>style.visibility</p:attrName>
                                        </p:attrNameLst>
                                      </p:cBhvr>
                                      <p:to>
                                        <p:strVal val="visible"/>
                                      </p:to>
                                    </p:set>
                                    <p:animEffect transition="in" filter="fade">
                                      <p:cBhvr>
                                        <p:cTn id="18" dur="2000">
                                          <p:stCondLst>
                                            <p:cond delay="0"/>
                                          </p:stCondLst>
                                        </p:cTn>
                                        <p:tgtEl>
                                          <p:spTgt spid="66563">
                                            <p:txEl>
                                              <p:pRg st="0" end="0"/>
                                            </p:txEl>
                                          </p:spTgt>
                                        </p:tgtEl>
                                      </p:cBhvr>
                                    </p:animEffect>
                                  </p:childTnLst>
                                </p:cTn>
                              </p:par>
                            </p:childTnLst>
                          </p:cTn>
                        </p:par>
                        <p:par>
                          <p:cTn id="19" fill="hold">
                            <p:stCondLst>
                              <p:cond delay="11400"/>
                            </p:stCondLst>
                            <p:childTnLst>
                              <p:par>
                                <p:cTn id="20" presetID="10" presetClass="entr" presetSubtype="0" fill="hold" grpId="0" nodeType="afterEffect">
                                  <p:stCondLst>
                                    <p:cond delay="0"/>
                                  </p:stCondLst>
                                  <p:childTnLst>
                                    <p:set>
                                      <p:cBhvr>
                                        <p:cTn id="21" dur="1" fill="hold">
                                          <p:stCondLst>
                                            <p:cond delay="0"/>
                                          </p:stCondLst>
                                        </p:cTn>
                                        <p:tgtEl>
                                          <p:spTgt spid="66563">
                                            <p:txEl>
                                              <p:pRg st="1" end="1"/>
                                            </p:txEl>
                                          </p:spTgt>
                                        </p:tgtEl>
                                        <p:attrNameLst>
                                          <p:attrName>style.visibility</p:attrName>
                                        </p:attrNameLst>
                                      </p:cBhvr>
                                      <p:to>
                                        <p:strVal val="visible"/>
                                      </p:to>
                                    </p:set>
                                    <p:animEffect transition="in" filter="fade">
                                      <p:cBhvr>
                                        <p:cTn id="22" dur="2000">
                                          <p:stCondLst>
                                            <p:cond delay="0"/>
                                          </p:stCondLst>
                                        </p:cTn>
                                        <p:tgtEl>
                                          <p:spTgt spid="66563">
                                            <p:txEl>
                                              <p:pRg st="1" end="1"/>
                                            </p:txEl>
                                          </p:spTgt>
                                        </p:tgtEl>
                                      </p:cBhvr>
                                    </p:animEffect>
                                  </p:childTnLst>
                                </p:cTn>
                              </p:par>
                            </p:childTnLst>
                          </p:cTn>
                        </p:par>
                        <p:par>
                          <p:cTn id="23" fill="hold">
                            <p:stCondLst>
                              <p:cond delay="13400"/>
                            </p:stCondLst>
                            <p:childTnLst>
                              <p:par>
                                <p:cTn id="24" presetID="10" presetClass="entr" presetSubtype="0" fill="hold" grpId="0" nodeType="afterEffect">
                                  <p:stCondLst>
                                    <p:cond delay="0"/>
                                  </p:stCondLst>
                                  <p:childTnLst>
                                    <p:set>
                                      <p:cBhvr>
                                        <p:cTn id="25" dur="1" fill="hold">
                                          <p:stCondLst>
                                            <p:cond delay="0"/>
                                          </p:stCondLst>
                                        </p:cTn>
                                        <p:tgtEl>
                                          <p:spTgt spid="66563">
                                            <p:txEl>
                                              <p:pRg st="2" end="2"/>
                                            </p:txEl>
                                          </p:spTgt>
                                        </p:tgtEl>
                                        <p:attrNameLst>
                                          <p:attrName>style.visibility</p:attrName>
                                        </p:attrNameLst>
                                      </p:cBhvr>
                                      <p:to>
                                        <p:strVal val="visible"/>
                                      </p:to>
                                    </p:set>
                                    <p:animEffect transition="in" filter="fade">
                                      <p:cBhvr>
                                        <p:cTn id="26" dur="2000">
                                          <p:stCondLst>
                                            <p:cond delay="0"/>
                                          </p:stCondLst>
                                        </p:cTn>
                                        <p:tgtEl>
                                          <p:spTgt spid="66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P spid="66567"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763713" y="260350"/>
            <a:ext cx="6994525" cy="1143000"/>
          </a:xfrm>
        </p:spPr>
        <p:txBody>
          <a:bodyPr lIns="90000" tIns="46800" rIns="90000" bIns="46800"/>
          <a:lstStyle/>
          <a:p>
            <a:pPr eaLnBrk="1" hangingPunct="1"/>
            <a:r>
              <a:rPr lang="uk-UA" sz="4000" smtClean="0"/>
              <a:t>Дискусія про походження трипільської культури </a:t>
            </a:r>
            <a:endParaRPr lang="ru-RU" sz="4000" smtClean="0"/>
          </a:p>
        </p:txBody>
      </p:sp>
      <p:pic>
        <p:nvPicPr>
          <p:cNvPr id="37890" name="Picture 5" descr="06041005e"/>
          <p:cNvPicPr>
            <a:picLocks noGrp="1" noChangeAspect="1" noChangeArrowheads="1"/>
          </p:cNvPicPr>
          <p:nvPr>
            <p:ph idx="4294967295"/>
          </p:nvPr>
        </p:nvPicPr>
        <p:blipFill>
          <a:blip r:embed="rId3"/>
          <a:srcRect/>
          <a:stretch>
            <a:fillRect/>
          </a:stretch>
        </p:blipFill>
        <p:spPr>
          <a:xfrm>
            <a:off x="0" y="0"/>
            <a:ext cx="1622425" cy="6873875"/>
          </a:xfrm>
        </p:spPr>
      </p:pic>
      <p:sp>
        <p:nvSpPr>
          <p:cNvPr id="37891" name="AutoShape 10"/>
          <p:cNvSpPr>
            <a:spLocks noChangeArrowheads="1"/>
          </p:cNvSpPr>
          <p:nvPr/>
        </p:nvSpPr>
        <p:spPr bwMode="auto">
          <a:xfrm rot="3353309">
            <a:off x="3654425" y="1706563"/>
            <a:ext cx="3668713" cy="3449637"/>
          </a:xfrm>
          <a:prstGeom prst="triangle">
            <a:avLst>
              <a:gd name="adj" fmla="val 63208"/>
            </a:avLst>
          </a:prstGeom>
          <a:solidFill>
            <a:srgbClr val="FFFFFF"/>
          </a:solidFill>
          <a:ln w="9525">
            <a:solidFill>
              <a:srgbClr val="000000"/>
            </a:solidFill>
            <a:miter lim="800000"/>
            <a:headEnd/>
            <a:tailEnd/>
          </a:ln>
        </p:spPr>
        <p:txBody>
          <a:bodyPr/>
          <a:lstStyle/>
          <a:p>
            <a:endParaRPr lang="ru-RU"/>
          </a:p>
        </p:txBody>
      </p:sp>
      <p:sp>
        <p:nvSpPr>
          <p:cNvPr id="152587" name="Text Box 11"/>
          <p:cNvSpPr txBox="1">
            <a:spLocks noChangeArrowheads="1"/>
          </p:cNvSpPr>
          <p:nvPr/>
        </p:nvSpPr>
        <p:spPr bwMode="auto">
          <a:xfrm>
            <a:off x="3835400" y="5327650"/>
            <a:ext cx="2752725" cy="1341438"/>
          </a:xfrm>
          <a:prstGeom prst="rect">
            <a:avLst/>
          </a:prstGeom>
          <a:solidFill>
            <a:srgbClr val="FFFFFF"/>
          </a:solidFill>
          <a:ln w="9525">
            <a:solidFill>
              <a:srgbClr val="000000"/>
            </a:solidFill>
            <a:miter lim="800000"/>
            <a:headEnd/>
            <a:tailEnd/>
          </a:ln>
        </p:spPr>
        <p:txBody>
          <a:bodyPr anchor="ctr"/>
          <a:lstStyle/>
          <a:p>
            <a:pPr algn="ctr"/>
            <a:r>
              <a:rPr lang="uk-UA" sz="1900" b="1"/>
              <a:t>Автохтонна, виникла на основі місцевої неолітичної людності</a:t>
            </a:r>
            <a:endParaRPr lang="ru-RU" sz="1900" b="1"/>
          </a:p>
        </p:txBody>
      </p:sp>
      <p:sp>
        <p:nvSpPr>
          <p:cNvPr id="152588" name="Line 12"/>
          <p:cNvSpPr>
            <a:spLocks noChangeShapeType="1"/>
          </p:cNvSpPr>
          <p:nvPr/>
        </p:nvSpPr>
        <p:spPr bwMode="auto">
          <a:xfrm>
            <a:off x="3306763" y="3648075"/>
            <a:ext cx="863600" cy="1223963"/>
          </a:xfrm>
          <a:prstGeom prst="line">
            <a:avLst/>
          </a:prstGeom>
          <a:noFill/>
          <a:ln w="38100">
            <a:solidFill>
              <a:srgbClr val="000000"/>
            </a:solidFill>
            <a:round/>
            <a:headEnd type="triangle" w="med" len="med"/>
            <a:tailEnd type="triangle" w="med" len="med"/>
          </a:ln>
        </p:spPr>
        <p:txBody>
          <a:bodyPr/>
          <a:lstStyle/>
          <a:p>
            <a:endParaRPr lang="ru-RU"/>
          </a:p>
        </p:txBody>
      </p:sp>
      <p:sp>
        <p:nvSpPr>
          <p:cNvPr id="152589" name="Line 13"/>
          <p:cNvSpPr>
            <a:spLocks noChangeShapeType="1"/>
          </p:cNvSpPr>
          <p:nvPr/>
        </p:nvSpPr>
        <p:spPr bwMode="auto">
          <a:xfrm rot="-5400000">
            <a:off x="5804693" y="3834607"/>
            <a:ext cx="1223963" cy="863600"/>
          </a:xfrm>
          <a:prstGeom prst="line">
            <a:avLst/>
          </a:prstGeom>
          <a:noFill/>
          <a:ln w="38100">
            <a:solidFill>
              <a:srgbClr val="000000"/>
            </a:solidFill>
            <a:round/>
            <a:headEnd type="triangle" w="med" len="med"/>
            <a:tailEnd type="triangle" w="med" len="med"/>
          </a:ln>
        </p:spPr>
        <p:txBody>
          <a:bodyPr/>
          <a:lstStyle/>
          <a:p>
            <a:endParaRPr lang="ru-RU"/>
          </a:p>
        </p:txBody>
      </p:sp>
      <p:sp>
        <p:nvSpPr>
          <p:cNvPr id="152590" name="Line 14"/>
          <p:cNvSpPr>
            <a:spLocks noChangeShapeType="1"/>
          </p:cNvSpPr>
          <p:nvPr/>
        </p:nvSpPr>
        <p:spPr bwMode="auto">
          <a:xfrm rot="-5400000">
            <a:off x="5260182" y="2020093"/>
            <a:ext cx="0" cy="1376363"/>
          </a:xfrm>
          <a:prstGeom prst="line">
            <a:avLst/>
          </a:prstGeom>
          <a:noFill/>
          <a:ln w="38100">
            <a:solidFill>
              <a:srgbClr val="000000"/>
            </a:solidFill>
            <a:round/>
            <a:headEnd type="triangle" w="med" len="med"/>
            <a:tailEnd type="triangle" w="med" len="med"/>
          </a:ln>
        </p:spPr>
        <p:txBody>
          <a:bodyPr/>
          <a:lstStyle/>
          <a:p>
            <a:endParaRPr lang="ru-RU"/>
          </a:p>
        </p:txBody>
      </p:sp>
      <p:sp>
        <p:nvSpPr>
          <p:cNvPr id="152591" name="Text Box 15"/>
          <p:cNvSpPr txBox="1">
            <a:spLocks noChangeArrowheads="1"/>
          </p:cNvSpPr>
          <p:nvPr/>
        </p:nvSpPr>
        <p:spPr bwMode="auto">
          <a:xfrm>
            <a:off x="4140200" y="3500438"/>
            <a:ext cx="1800225" cy="431800"/>
          </a:xfrm>
          <a:prstGeom prst="rect">
            <a:avLst/>
          </a:prstGeom>
          <a:solidFill>
            <a:srgbClr val="FFFFFF"/>
          </a:solidFill>
          <a:ln w="9525">
            <a:noFill/>
            <a:miter lim="800000"/>
            <a:headEnd/>
            <a:tailEnd/>
          </a:ln>
        </p:spPr>
        <p:txBody>
          <a:bodyPr tIns="0" bIns="0"/>
          <a:lstStyle/>
          <a:p>
            <a:pPr algn="ctr"/>
            <a:r>
              <a:rPr lang="uk-UA" sz="2800" b="1">
                <a:solidFill>
                  <a:srgbClr val="7E6942"/>
                </a:solidFill>
              </a:rPr>
              <a:t>Гіпотези</a:t>
            </a:r>
            <a:endParaRPr lang="ru-RU" sz="2800" b="1">
              <a:solidFill>
                <a:srgbClr val="7E6942"/>
              </a:solidFill>
            </a:endParaRPr>
          </a:p>
        </p:txBody>
      </p:sp>
      <p:sp>
        <p:nvSpPr>
          <p:cNvPr id="152592" name="Text Box 16"/>
          <p:cNvSpPr txBox="1">
            <a:spLocks noChangeArrowheads="1"/>
          </p:cNvSpPr>
          <p:nvPr/>
        </p:nvSpPr>
        <p:spPr bwMode="auto">
          <a:xfrm>
            <a:off x="5997575" y="1484313"/>
            <a:ext cx="2751138" cy="1504950"/>
          </a:xfrm>
          <a:prstGeom prst="rect">
            <a:avLst/>
          </a:prstGeom>
          <a:solidFill>
            <a:srgbClr val="FFFFFF"/>
          </a:solidFill>
          <a:ln w="9525">
            <a:solidFill>
              <a:srgbClr val="000000"/>
            </a:solidFill>
            <a:miter lim="800000"/>
            <a:headEnd/>
            <a:tailEnd/>
          </a:ln>
        </p:spPr>
        <p:txBody>
          <a:bodyPr tIns="0" bIns="0"/>
          <a:lstStyle/>
          <a:p>
            <a:pPr algn="ctr"/>
            <a:r>
              <a:rPr lang="uk-UA" sz="1900" b="1"/>
              <a:t>Принесли первісні індоєвропейці (арійці), які виникли на Близькому Сході та в Малій Азії</a:t>
            </a:r>
            <a:r>
              <a:rPr lang="uk-UA" sz="2000"/>
              <a:t> </a:t>
            </a:r>
            <a:endParaRPr lang="ru-RU" sz="2000"/>
          </a:p>
        </p:txBody>
      </p:sp>
      <p:sp>
        <p:nvSpPr>
          <p:cNvPr id="152593" name="Text Box 17"/>
          <p:cNvSpPr txBox="1">
            <a:spLocks noChangeArrowheads="1"/>
          </p:cNvSpPr>
          <p:nvPr/>
        </p:nvSpPr>
        <p:spPr bwMode="auto">
          <a:xfrm>
            <a:off x="1763713" y="1484313"/>
            <a:ext cx="2751137" cy="1504950"/>
          </a:xfrm>
          <a:prstGeom prst="rect">
            <a:avLst/>
          </a:prstGeom>
          <a:solidFill>
            <a:srgbClr val="FFFFFF"/>
          </a:solidFill>
          <a:ln w="9525">
            <a:solidFill>
              <a:srgbClr val="000000"/>
            </a:solidFill>
            <a:miter lim="800000"/>
            <a:headEnd/>
            <a:tailEnd/>
          </a:ln>
        </p:spPr>
        <p:txBody>
          <a:bodyPr tIns="72000" bIns="0" anchor="ctr"/>
          <a:lstStyle/>
          <a:p>
            <a:pPr algn="ctr"/>
            <a:r>
              <a:rPr lang="uk-UA" sz="1900" b="1"/>
              <a:t>Її коріння треба шукати на Балканах чи у Східному Середземномор’ї</a:t>
            </a:r>
            <a:endParaRPr lang="ru-RU" sz="1900" b="1"/>
          </a:p>
        </p:txBody>
      </p:sp>
      <p:pic>
        <p:nvPicPr>
          <p:cNvPr id="37899" name="Picture 19" descr="j0178313"/>
          <p:cNvPicPr>
            <a:picLocks noChangeAspect="1" noChangeArrowheads="1" noCrop="1"/>
          </p:cNvPicPr>
          <p:nvPr/>
        </p:nvPicPr>
        <p:blipFill>
          <a:blip r:embed="rId4"/>
          <a:srcRect/>
          <a:stretch>
            <a:fillRect/>
          </a:stretch>
        </p:blipFill>
        <p:spPr bwMode="auto">
          <a:xfrm>
            <a:off x="4787900" y="4581525"/>
            <a:ext cx="719138" cy="719138"/>
          </a:xfrm>
          <a:prstGeom prst="rect">
            <a:avLst/>
          </a:prstGeom>
          <a:noFill/>
          <a:ln w="9525">
            <a:noFill/>
            <a:miter lim="800000"/>
            <a:headEnd/>
            <a:tailEnd/>
          </a:ln>
        </p:spPr>
      </p:pic>
      <p:pic>
        <p:nvPicPr>
          <p:cNvPr id="37900" name="Picture 20" descr="j0178313"/>
          <p:cNvPicPr>
            <a:picLocks noChangeAspect="1" noChangeArrowheads="1" noCrop="1"/>
          </p:cNvPicPr>
          <p:nvPr/>
        </p:nvPicPr>
        <p:blipFill>
          <a:blip r:embed="rId4"/>
          <a:srcRect/>
          <a:stretch>
            <a:fillRect/>
          </a:stretch>
        </p:blipFill>
        <p:spPr bwMode="auto">
          <a:xfrm>
            <a:off x="3597275" y="2997200"/>
            <a:ext cx="719138" cy="719138"/>
          </a:xfrm>
          <a:prstGeom prst="rect">
            <a:avLst/>
          </a:prstGeom>
          <a:noFill/>
          <a:ln w="9525">
            <a:noFill/>
            <a:miter lim="800000"/>
            <a:headEnd/>
            <a:tailEnd/>
          </a:ln>
        </p:spPr>
      </p:pic>
      <p:pic>
        <p:nvPicPr>
          <p:cNvPr id="37901" name="Picture 21" descr="j0178313"/>
          <p:cNvPicPr>
            <a:picLocks noChangeAspect="1" noChangeArrowheads="1" noCrop="1"/>
          </p:cNvPicPr>
          <p:nvPr/>
        </p:nvPicPr>
        <p:blipFill>
          <a:blip r:embed="rId4"/>
          <a:srcRect/>
          <a:stretch>
            <a:fillRect/>
          </a:stretch>
        </p:blipFill>
        <p:spPr bwMode="auto">
          <a:xfrm>
            <a:off x="5838825" y="3197225"/>
            <a:ext cx="677863" cy="6778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fade">
                                      <p:cBhvr>
                                        <p:cTn id="7" dur="1000"/>
                                        <p:tgtEl>
                                          <p:spTgt spid="152578"/>
                                        </p:tgtEl>
                                      </p:cBhvr>
                                    </p:animEffect>
                                    <p:anim calcmode="lin" valueType="num">
                                      <p:cBhvr>
                                        <p:cTn id="8" dur="1000" fill="hold"/>
                                        <p:tgtEl>
                                          <p:spTgt spid="152578"/>
                                        </p:tgtEl>
                                        <p:attrNameLst>
                                          <p:attrName>ppt_x</p:attrName>
                                        </p:attrNameLst>
                                      </p:cBhvr>
                                      <p:tavLst>
                                        <p:tav tm="0">
                                          <p:val>
                                            <p:strVal val="#ppt_x"/>
                                          </p:val>
                                        </p:tav>
                                        <p:tav tm="100000">
                                          <p:val>
                                            <p:strVal val="#ppt_x"/>
                                          </p:val>
                                        </p:tav>
                                      </p:tavLst>
                                    </p:anim>
                                    <p:anim calcmode="lin" valueType="num">
                                      <p:cBhvr>
                                        <p:cTn id="9" dur="1000" fill="hold"/>
                                        <p:tgtEl>
                                          <p:spTgt spid="15257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grpId="0" nodeType="afterEffect">
                                  <p:stCondLst>
                                    <p:cond delay="0"/>
                                  </p:stCondLst>
                                  <p:childTnLst>
                                    <p:set>
                                      <p:cBhvr>
                                        <p:cTn id="12" dur="1" fill="hold">
                                          <p:stCondLst>
                                            <p:cond delay="0"/>
                                          </p:stCondLst>
                                        </p:cTn>
                                        <p:tgtEl>
                                          <p:spTgt spid="152593"/>
                                        </p:tgtEl>
                                        <p:attrNameLst>
                                          <p:attrName>style.visibility</p:attrName>
                                        </p:attrNameLst>
                                      </p:cBhvr>
                                      <p:to>
                                        <p:strVal val="visible"/>
                                      </p:to>
                                    </p:set>
                                    <p:animEffect transition="in" filter="blinds(horizontal)">
                                      <p:cBhvr>
                                        <p:cTn id="13" dur="1000"/>
                                        <p:tgtEl>
                                          <p:spTgt spid="152593"/>
                                        </p:tgtEl>
                                      </p:cBhvr>
                                    </p:animEffect>
                                  </p:childTnLst>
                                </p:cTn>
                              </p:par>
                            </p:childTnLst>
                          </p:cTn>
                        </p:par>
                        <p:par>
                          <p:cTn id="14" fill="hold">
                            <p:stCondLst>
                              <p:cond delay="2000"/>
                            </p:stCondLst>
                            <p:childTnLst>
                              <p:par>
                                <p:cTn id="15" presetID="3" presetClass="entr" presetSubtype="10" fill="hold" grpId="0" nodeType="afterEffect">
                                  <p:stCondLst>
                                    <p:cond delay="0"/>
                                  </p:stCondLst>
                                  <p:childTnLst>
                                    <p:set>
                                      <p:cBhvr>
                                        <p:cTn id="16" dur="1" fill="hold">
                                          <p:stCondLst>
                                            <p:cond delay="0"/>
                                          </p:stCondLst>
                                        </p:cTn>
                                        <p:tgtEl>
                                          <p:spTgt spid="152592"/>
                                        </p:tgtEl>
                                        <p:attrNameLst>
                                          <p:attrName>style.visibility</p:attrName>
                                        </p:attrNameLst>
                                      </p:cBhvr>
                                      <p:to>
                                        <p:strVal val="visible"/>
                                      </p:to>
                                    </p:set>
                                    <p:animEffect transition="in" filter="blinds(horizontal)">
                                      <p:cBhvr>
                                        <p:cTn id="17" dur="1000"/>
                                        <p:tgtEl>
                                          <p:spTgt spid="152592"/>
                                        </p:tgtEl>
                                      </p:cBhvr>
                                    </p:animEffect>
                                  </p:childTnLst>
                                </p:cTn>
                              </p:par>
                            </p:childTnLst>
                          </p:cTn>
                        </p:par>
                        <p:par>
                          <p:cTn id="18" fill="hold">
                            <p:stCondLst>
                              <p:cond delay="3000"/>
                            </p:stCondLst>
                            <p:childTnLst>
                              <p:par>
                                <p:cTn id="19" presetID="3" presetClass="entr" presetSubtype="10" fill="hold" grpId="0" nodeType="afterEffect">
                                  <p:stCondLst>
                                    <p:cond delay="0"/>
                                  </p:stCondLst>
                                  <p:childTnLst>
                                    <p:set>
                                      <p:cBhvr>
                                        <p:cTn id="20" dur="1" fill="hold">
                                          <p:stCondLst>
                                            <p:cond delay="0"/>
                                          </p:stCondLst>
                                        </p:cTn>
                                        <p:tgtEl>
                                          <p:spTgt spid="152587"/>
                                        </p:tgtEl>
                                        <p:attrNameLst>
                                          <p:attrName>style.visibility</p:attrName>
                                        </p:attrNameLst>
                                      </p:cBhvr>
                                      <p:to>
                                        <p:strVal val="visible"/>
                                      </p:to>
                                    </p:set>
                                    <p:animEffect transition="in" filter="blinds(horizontal)">
                                      <p:cBhvr>
                                        <p:cTn id="21" dur="1000"/>
                                        <p:tgtEl>
                                          <p:spTgt spid="152587"/>
                                        </p:tgtEl>
                                      </p:cBhvr>
                                    </p:animEffect>
                                  </p:childTnLst>
                                </p:cTn>
                              </p:par>
                            </p:childTnLst>
                          </p:cTn>
                        </p:par>
                      </p:childTnLst>
                    </p:cTn>
                  </p:par>
                  <p:par>
                    <p:cTn id="22" fill="hold">
                      <p:stCondLst>
                        <p:cond delay="indefinite"/>
                      </p:stCondLst>
                      <p:childTnLst>
                        <p:par>
                          <p:cTn id="23" fill="hold">
                            <p:stCondLst>
                              <p:cond delay="0"/>
                            </p:stCondLst>
                            <p:childTnLst>
                              <p:par>
                                <p:cTn id="24" presetID="39" presetClass="exit" presetSubtype="0" decel="100000" fill="hold" grpId="0" nodeType="clickEffect">
                                  <p:stCondLst>
                                    <p:cond delay="0"/>
                                  </p:stCondLst>
                                  <p:childTnLst>
                                    <p:anim calcmode="lin" valueType="num">
                                      <p:cBhvr>
                                        <p:cTn id="25" dur="1000"/>
                                        <p:tgtEl>
                                          <p:spTgt spid="152590"/>
                                        </p:tgtEl>
                                        <p:attrNameLst>
                                          <p:attrName>ppt_h</p:attrName>
                                        </p:attrNameLst>
                                      </p:cBhvr>
                                      <p:tavLst>
                                        <p:tav tm="0">
                                          <p:val>
                                            <p:strVal val="ppt_h"/>
                                          </p:val>
                                        </p:tav>
                                        <p:tav tm="50000">
                                          <p:val>
                                            <p:strVal val="ppt_h/20"/>
                                          </p:val>
                                        </p:tav>
                                        <p:tav tm="100000">
                                          <p:val>
                                            <p:strVal val="ppt_h/20"/>
                                          </p:val>
                                        </p:tav>
                                      </p:tavLst>
                                    </p:anim>
                                    <p:anim calcmode="lin" valueType="num">
                                      <p:cBhvr>
                                        <p:cTn id="26" dur="1000"/>
                                        <p:tgtEl>
                                          <p:spTgt spid="152590"/>
                                        </p:tgtEl>
                                        <p:attrNameLst>
                                          <p:attrName>ppt_w</p:attrName>
                                        </p:attrNameLst>
                                      </p:cBhvr>
                                      <p:tavLst>
                                        <p:tav tm="0">
                                          <p:val>
                                            <p:strVal val="ppt_w"/>
                                          </p:val>
                                        </p:tav>
                                        <p:tav tm="50000">
                                          <p:val>
                                            <p:strVal val="ppt_w+.3"/>
                                          </p:val>
                                        </p:tav>
                                        <p:tav tm="100000">
                                          <p:val>
                                            <p:strVal val="ppt_w+.3"/>
                                          </p:val>
                                        </p:tav>
                                      </p:tavLst>
                                    </p:anim>
                                    <p:anim calcmode="lin" valueType="num">
                                      <p:cBhvr>
                                        <p:cTn id="27" dur="1000"/>
                                        <p:tgtEl>
                                          <p:spTgt spid="152590"/>
                                        </p:tgtEl>
                                        <p:attrNameLst>
                                          <p:attrName>ppt_x</p:attrName>
                                        </p:attrNameLst>
                                      </p:cBhvr>
                                      <p:tavLst>
                                        <p:tav tm="0">
                                          <p:val>
                                            <p:strVal val="ppt_x"/>
                                          </p:val>
                                        </p:tav>
                                        <p:tav tm="50000">
                                          <p:val>
                                            <p:strVal val="ppt_x"/>
                                          </p:val>
                                        </p:tav>
                                        <p:tav tm="100000">
                                          <p:val>
                                            <p:strVal val="ppt_x-.3"/>
                                          </p:val>
                                        </p:tav>
                                      </p:tavLst>
                                    </p:anim>
                                    <p:anim calcmode="lin" valueType="num">
                                      <p:cBhvr>
                                        <p:cTn id="28" dur="1000"/>
                                        <p:tgtEl>
                                          <p:spTgt spid="152590"/>
                                        </p:tgtEl>
                                        <p:attrNameLst>
                                          <p:attrName>ppt_y</p:attrName>
                                        </p:attrNameLst>
                                      </p:cBhvr>
                                      <p:tavLst>
                                        <p:tav tm="0">
                                          <p:val>
                                            <p:strVal val="ppt_y"/>
                                          </p:val>
                                        </p:tav>
                                        <p:tav tm="100000">
                                          <p:val>
                                            <p:strVal val="ppt_y"/>
                                          </p:val>
                                        </p:tav>
                                      </p:tavLst>
                                    </p:anim>
                                    <p:set>
                                      <p:cBhvr>
                                        <p:cTn id="29" dur="1" fill="hold">
                                          <p:stCondLst>
                                            <p:cond delay="999"/>
                                          </p:stCondLst>
                                        </p:cTn>
                                        <p:tgtEl>
                                          <p:spTgt spid="152590"/>
                                        </p:tgtEl>
                                        <p:attrNameLst>
                                          <p:attrName>style.visibility</p:attrName>
                                        </p:attrNameLst>
                                      </p:cBhvr>
                                      <p:to>
                                        <p:strVal val="hidden"/>
                                      </p:to>
                                    </p:set>
                                  </p:childTnLst>
                                </p:cTn>
                              </p:par>
                              <p:par>
                                <p:cTn id="30" presetID="39" presetClass="exit" presetSubtype="0" decel="100000" fill="hold" grpId="0" nodeType="withEffect">
                                  <p:stCondLst>
                                    <p:cond delay="0"/>
                                  </p:stCondLst>
                                  <p:childTnLst>
                                    <p:anim calcmode="lin" valueType="num">
                                      <p:cBhvr>
                                        <p:cTn id="31" dur="1000"/>
                                        <p:tgtEl>
                                          <p:spTgt spid="152588"/>
                                        </p:tgtEl>
                                        <p:attrNameLst>
                                          <p:attrName>ppt_h</p:attrName>
                                        </p:attrNameLst>
                                      </p:cBhvr>
                                      <p:tavLst>
                                        <p:tav tm="0">
                                          <p:val>
                                            <p:strVal val="ppt_h"/>
                                          </p:val>
                                        </p:tav>
                                        <p:tav tm="50000">
                                          <p:val>
                                            <p:strVal val="ppt_h/20"/>
                                          </p:val>
                                        </p:tav>
                                        <p:tav tm="100000">
                                          <p:val>
                                            <p:strVal val="ppt_h/20"/>
                                          </p:val>
                                        </p:tav>
                                      </p:tavLst>
                                    </p:anim>
                                    <p:anim calcmode="lin" valueType="num">
                                      <p:cBhvr>
                                        <p:cTn id="32" dur="1000"/>
                                        <p:tgtEl>
                                          <p:spTgt spid="152588"/>
                                        </p:tgtEl>
                                        <p:attrNameLst>
                                          <p:attrName>ppt_w</p:attrName>
                                        </p:attrNameLst>
                                      </p:cBhvr>
                                      <p:tavLst>
                                        <p:tav tm="0">
                                          <p:val>
                                            <p:strVal val="ppt_w"/>
                                          </p:val>
                                        </p:tav>
                                        <p:tav tm="50000">
                                          <p:val>
                                            <p:strVal val="ppt_w+.3"/>
                                          </p:val>
                                        </p:tav>
                                        <p:tav tm="100000">
                                          <p:val>
                                            <p:strVal val="ppt_w+.3"/>
                                          </p:val>
                                        </p:tav>
                                      </p:tavLst>
                                    </p:anim>
                                    <p:anim calcmode="lin" valueType="num">
                                      <p:cBhvr>
                                        <p:cTn id="33" dur="1000"/>
                                        <p:tgtEl>
                                          <p:spTgt spid="152588"/>
                                        </p:tgtEl>
                                        <p:attrNameLst>
                                          <p:attrName>ppt_x</p:attrName>
                                        </p:attrNameLst>
                                      </p:cBhvr>
                                      <p:tavLst>
                                        <p:tav tm="0">
                                          <p:val>
                                            <p:strVal val="ppt_x"/>
                                          </p:val>
                                        </p:tav>
                                        <p:tav tm="50000">
                                          <p:val>
                                            <p:strVal val="ppt_x"/>
                                          </p:val>
                                        </p:tav>
                                        <p:tav tm="100000">
                                          <p:val>
                                            <p:strVal val="ppt_x-.3"/>
                                          </p:val>
                                        </p:tav>
                                      </p:tavLst>
                                    </p:anim>
                                    <p:anim calcmode="lin" valueType="num">
                                      <p:cBhvr>
                                        <p:cTn id="34" dur="1000"/>
                                        <p:tgtEl>
                                          <p:spTgt spid="152588"/>
                                        </p:tgtEl>
                                        <p:attrNameLst>
                                          <p:attrName>ppt_y</p:attrName>
                                        </p:attrNameLst>
                                      </p:cBhvr>
                                      <p:tavLst>
                                        <p:tav tm="0">
                                          <p:val>
                                            <p:strVal val="ppt_y"/>
                                          </p:val>
                                        </p:tav>
                                        <p:tav tm="100000">
                                          <p:val>
                                            <p:strVal val="ppt_y"/>
                                          </p:val>
                                        </p:tav>
                                      </p:tavLst>
                                    </p:anim>
                                    <p:set>
                                      <p:cBhvr>
                                        <p:cTn id="35" dur="1" fill="hold">
                                          <p:stCondLst>
                                            <p:cond delay="999"/>
                                          </p:stCondLst>
                                        </p:cTn>
                                        <p:tgtEl>
                                          <p:spTgt spid="152588"/>
                                        </p:tgtEl>
                                        <p:attrNameLst>
                                          <p:attrName>style.visibility</p:attrName>
                                        </p:attrNameLst>
                                      </p:cBhvr>
                                      <p:to>
                                        <p:strVal val="hidden"/>
                                      </p:to>
                                    </p:set>
                                  </p:childTnLst>
                                </p:cTn>
                              </p:par>
                              <p:par>
                                <p:cTn id="36" presetID="39" presetClass="exit" presetSubtype="0" decel="100000" fill="hold" grpId="0" nodeType="withEffect">
                                  <p:stCondLst>
                                    <p:cond delay="0"/>
                                  </p:stCondLst>
                                  <p:childTnLst>
                                    <p:anim calcmode="lin" valueType="num">
                                      <p:cBhvr>
                                        <p:cTn id="37" dur="1000"/>
                                        <p:tgtEl>
                                          <p:spTgt spid="152589"/>
                                        </p:tgtEl>
                                        <p:attrNameLst>
                                          <p:attrName>ppt_h</p:attrName>
                                        </p:attrNameLst>
                                      </p:cBhvr>
                                      <p:tavLst>
                                        <p:tav tm="0">
                                          <p:val>
                                            <p:strVal val="ppt_h"/>
                                          </p:val>
                                        </p:tav>
                                        <p:tav tm="50000">
                                          <p:val>
                                            <p:strVal val="ppt_h/20"/>
                                          </p:val>
                                        </p:tav>
                                        <p:tav tm="100000">
                                          <p:val>
                                            <p:strVal val="ppt_h/20"/>
                                          </p:val>
                                        </p:tav>
                                      </p:tavLst>
                                    </p:anim>
                                    <p:anim calcmode="lin" valueType="num">
                                      <p:cBhvr>
                                        <p:cTn id="38" dur="1000"/>
                                        <p:tgtEl>
                                          <p:spTgt spid="152589"/>
                                        </p:tgtEl>
                                        <p:attrNameLst>
                                          <p:attrName>ppt_w</p:attrName>
                                        </p:attrNameLst>
                                      </p:cBhvr>
                                      <p:tavLst>
                                        <p:tav tm="0">
                                          <p:val>
                                            <p:strVal val="ppt_w"/>
                                          </p:val>
                                        </p:tav>
                                        <p:tav tm="50000">
                                          <p:val>
                                            <p:strVal val="ppt_w+.3"/>
                                          </p:val>
                                        </p:tav>
                                        <p:tav tm="100000">
                                          <p:val>
                                            <p:strVal val="ppt_w+.3"/>
                                          </p:val>
                                        </p:tav>
                                      </p:tavLst>
                                    </p:anim>
                                    <p:anim calcmode="lin" valueType="num">
                                      <p:cBhvr>
                                        <p:cTn id="39" dur="1000"/>
                                        <p:tgtEl>
                                          <p:spTgt spid="152589"/>
                                        </p:tgtEl>
                                        <p:attrNameLst>
                                          <p:attrName>ppt_x</p:attrName>
                                        </p:attrNameLst>
                                      </p:cBhvr>
                                      <p:tavLst>
                                        <p:tav tm="0">
                                          <p:val>
                                            <p:strVal val="ppt_x"/>
                                          </p:val>
                                        </p:tav>
                                        <p:tav tm="50000">
                                          <p:val>
                                            <p:strVal val="ppt_x"/>
                                          </p:val>
                                        </p:tav>
                                        <p:tav tm="100000">
                                          <p:val>
                                            <p:strVal val="ppt_x-.3"/>
                                          </p:val>
                                        </p:tav>
                                      </p:tavLst>
                                    </p:anim>
                                    <p:anim calcmode="lin" valueType="num">
                                      <p:cBhvr>
                                        <p:cTn id="40" dur="1000"/>
                                        <p:tgtEl>
                                          <p:spTgt spid="152589"/>
                                        </p:tgtEl>
                                        <p:attrNameLst>
                                          <p:attrName>ppt_y</p:attrName>
                                        </p:attrNameLst>
                                      </p:cBhvr>
                                      <p:tavLst>
                                        <p:tav tm="0">
                                          <p:val>
                                            <p:strVal val="ppt_y"/>
                                          </p:val>
                                        </p:tav>
                                        <p:tav tm="100000">
                                          <p:val>
                                            <p:strVal val="ppt_y"/>
                                          </p:val>
                                        </p:tav>
                                      </p:tavLst>
                                    </p:anim>
                                    <p:set>
                                      <p:cBhvr>
                                        <p:cTn id="41" dur="1" fill="hold">
                                          <p:stCondLst>
                                            <p:cond delay="999"/>
                                          </p:stCondLst>
                                        </p:cTn>
                                        <p:tgtEl>
                                          <p:spTgt spid="152589"/>
                                        </p:tgtEl>
                                        <p:attrNameLst>
                                          <p:attrName>style.visibility</p:attrName>
                                        </p:attrNameLst>
                                      </p:cBhvr>
                                      <p:to>
                                        <p:strVal val="hidden"/>
                                      </p:to>
                                    </p:set>
                                  </p:childTnLst>
                                </p:cTn>
                              </p:par>
                            </p:childTnLst>
                          </p:cTn>
                        </p:par>
                        <p:par>
                          <p:cTn id="42" fill="hold">
                            <p:stCondLst>
                              <p:cond delay="1000"/>
                            </p:stCondLst>
                            <p:childTnLst>
                              <p:par>
                                <p:cTn id="43" presetID="54" presetClass="exit" presetSubtype="0" decel="100000" fill="hold" grpId="1" nodeType="afterEffect">
                                  <p:stCondLst>
                                    <p:cond delay="0"/>
                                  </p:stCondLst>
                                  <p:childTnLst>
                                    <p:anim calcmode="lin" valueType="num">
                                      <p:cBhvr>
                                        <p:cTn id="44" dur="1000"/>
                                        <p:tgtEl>
                                          <p:spTgt spid="152593"/>
                                        </p:tgtEl>
                                        <p:attrNameLst>
                                          <p:attrName>ppt_w</p:attrName>
                                        </p:attrNameLst>
                                      </p:cBhvr>
                                      <p:tavLst>
                                        <p:tav tm="0">
                                          <p:val>
                                            <p:strVal val="ppt_w"/>
                                          </p:val>
                                        </p:tav>
                                        <p:tav tm="100000">
                                          <p:val>
                                            <p:strVal val="ppt_w*0.05"/>
                                          </p:val>
                                        </p:tav>
                                      </p:tavLst>
                                    </p:anim>
                                    <p:anim calcmode="lin" valueType="num">
                                      <p:cBhvr>
                                        <p:cTn id="45" dur="1000"/>
                                        <p:tgtEl>
                                          <p:spTgt spid="152593"/>
                                        </p:tgtEl>
                                        <p:attrNameLst>
                                          <p:attrName>ppt_h</p:attrName>
                                        </p:attrNameLst>
                                      </p:cBhvr>
                                      <p:tavLst>
                                        <p:tav tm="0">
                                          <p:val>
                                            <p:strVal val="ppt_h"/>
                                          </p:val>
                                        </p:tav>
                                        <p:tav tm="100000">
                                          <p:val>
                                            <p:strVal val="ppt_h"/>
                                          </p:val>
                                        </p:tav>
                                      </p:tavLst>
                                    </p:anim>
                                    <p:anim calcmode="lin" valueType="num">
                                      <p:cBhvr>
                                        <p:cTn id="46" dur="1000"/>
                                        <p:tgtEl>
                                          <p:spTgt spid="152593"/>
                                        </p:tgtEl>
                                        <p:attrNameLst>
                                          <p:attrName>ppt_x</p:attrName>
                                        </p:attrNameLst>
                                      </p:cBhvr>
                                      <p:tavLst>
                                        <p:tav tm="0">
                                          <p:val>
                                            <p:strVal val="ppt_x"/>
                                          </p:val>
                                        </p:tav>
                                        <p:tav tm="100000">
                                          <p:val>
                                            <p:strVal val="ppt_x-.2"/>
                                          </p:val>
                                        </p:tav>
                                      </p:tavLst>
                                    </p:anim>
                                    <p:anim calcmode="lin" valueType="num">
                                      <p:cBhvr>
                                        <p:cTn id="47" dur="1000"/>
                                        <p:tgtEl>
                                          <p:spTgt spid="152593"/>
                                        </p:tgtEl>
                                        <p:attrNameLst>
                                          <p:attrName>ppt_y</p:attrName>
                                        </p:attrNameLst>
                                      </p:cBhvr>
                                      <p:tavLst>
                                        <p:tav tm="0">
                                          <p:val>
                                            <p:strVal val="ppt_y"/>
                                          </p:val>
                                        </p:tav>
                                        <p:tav tm="100000">
                                          <p:val>
                                            <p:strVal val="ppt_y"/>
                                          </p:val>
                                        </p:tav>
                                      </p:tavLst>
                                    </p:anim>
                                    <p:animEffect transition="out" filter="fade">
                                      <p:cBhvr>
                                        <p:cTn id="48" dur="1000"/>
                                        <p:tgtEl>
                                          <p:spTgt spid="152593"/>
                                        </p:tgtEl>
                                      </p:cBhvr>
                                    </p:animEffect>
                                    <p:set>
                                      <p:cBhvr>
                                        <p:cTn id="49" dur="1" fill="hold">
                                          <p:stCondLst>
                                            <p:cond delay="999"/>
                                          </p:stCondLst>
                                        </p:cTn>
                                        <p:tgtEl>
                                          <p:spTgt spid="152593"/>
                                        </p:tgtEl>
                                        <p:attrNameLst>
                                          <p:attrName>style.visibility</p:attrName>
                                        </p:attrNameLst>
                                      </p:cBhvr>
                                      <p:to>
                                        <p:strVal val="hidden"/>
                                      </p:to>
                                    </p:set>
                                  </p:childTnLst>
                                </p:cTn>
                              </p:par>
                              <p:par>
                                <p:cTn id="50" presetID="54" presetClass="exit" presetSubtype="0" decel="100000" fill="hold" grpId="1" nodeType="withEffect">
                                  <p:stCondLst>
                                    <p:cond delay="0"/>
                                  </p:stCondLst>
                                  <p:childTnLst>
                                    <p:anim calcmode="lin" valueType="num">
                                      <p:cBhvr>
                                        <p:cTn id="51" dur="1000"/>
                                        <p:tgtEl>
                                          <p:spTgt spid="152592"/>
                                        </p:tgtEl>
                                        <p:attrNameLst>
                                          <p:attrName>ppt_w</p:attrName>
                                        </p:attrNameLst>
                                      </p:cBhvr>
                                      <p:tavLst>
                                        <p:tav tm="0">
                                          <p:val>
                                            <p:strVal val="ppt_w"/>
                                          </p:val>
                                        </p:tav>
                                        <p:tav tm="100000">
                                          <p:val>
                                            <p:strVal val="ppt_w*0.05"/>
                                          </p:val>
                                        </p:tav>
                                      </p:tavLst>
                                    </p:anim>
                                    <p:anim calcmode="lin" valueType="num">
                                      <p:cBhvr>
                                        <p:cTn id="52" dur="1000"/>
                                        <p:tgtEl>
                                          <p:spTgt spid="152592"/>
                                        </p:tgtEl>
                                        <p:attrNameLst>
                                          <p:attrName>ppt_h</p:attrName>
                                        </p:attrNameLst>
                                      </p:cBhvr>
                                      <p:tavLst>
                                        <p:tav tm="0">
                                          <p:val>
                                            <p:strVal val="ppt_h"/>
                                          </p:val>
                                        </p:tav>
                                        <p:tav tm="100000">
                                          <p:val>
                                            <p:strVal val="ppt_h"/>
                                          </p:val>
                                        </p:tav>
                                      </p:tavLst>
                                    </p:anim>
                                    <p:anim calcmode="lin" valueType="num">
                                      <p:cBhvr>
                                        <p:cTn id="53" dur="1000"/>
                                        <p:tgtEl>
                                          <p:spTgt spid="152592"/>
                                        </p:tgtEl>
                                        <p:attrNameLst>
                                          <p:attrName>ppt_x</p:attrName>
                                        </p:attrNameLst>
                                      </p:cBhvr>
                                      <p:tavLst>
                                        <p:tav tm="0">
                                          <p:val>
                                            <p:strVal val="ppt_x"/>
                                          </p:val>
                                        </p:tav>
                                        <p:tav tm="100000">
                                          <p:val>
                                            <p:strVal val="ppt_x-.2"/>
                                          </p:val>
                                        </p:tav>
                                      </p:tavLst>
                                    </p:anim>
                                    <p:anim calcmode="lin" valueType="num">
                                      <p:cBhvr>
                                        <p:cTn id="54" dur="1000"/>
                                        <p:tgtEl>
                                          <p:spTgt spid="152592"/>
                                        </p:tgtEl>
                                        <p:attrNameLst>
                                          <p:attrName>ppt_y</p:attrName>
                                        </p:attrNameLst>
                                      </p:cBhvr>
                                      <p:tavLst>
                                        <p:tav tm="0">
                                          <p:val>
                                            <p:strVal val="ppt_y"/>
                                          </p:val>
                                        </p:tav>
                                        <p:tav tm="100000">
                                          <p:val>
                                            <p:strVal val="ppt_y"/>
                                          </p:val>
                                        </p:tav>
                                      </p:tavLst>
                                    </p:anim>
                                    <p:animEffect transition="out" filter="fade">
                                      <p:cBhvr>
                                        <p:cTn id="55" dur="1000"/>
                                        <p:tgtEl>
                                          <p:spTgt spid="152592"/>
                                        </p:tgtEl>
                                      </p:cBhvr>
                                    </p:animEffect>
                                    <p:set>
                                      <p:cBhvr>
                                        <p:cTn id="56" dur="1" fill="hold">
                                          <p:stCondLst>
                                            <p:cond delay="999"/>
                                          </p:stCondLst>
                                        </p:cTn>
                                        <p:tgtEl>
                                          <p:spTgt spid="152592"/>
                                        </p:tgtEl>
                                        <p:attrNameLst>
                                          <p:attrName>style.visibility</p:attrName>
                                        </p:attrNameLst>
                                      </p:cBhvr>
                                      <p:to>
                                        <p:strVal val="hidden"/>
                                      </p:to>
                                    </p:set>
                                  </p:childTnLst>
                                </p:cTn>
                              </p:par>
                              <p:par>
                                <p:cTn id="57" presetID="54" presetClass="exit" presetSubtype="0" decel="100000" fill="hold" grpId="1" nodeType="withEffect">
                                  <p:stCondLst>
                                    <p:cond delay="0"/>
                                  </p:stCondLst>
                                  <p:childTnLst>
                                    <p:anim calcmode="lin" valueType="num">
                                      <p:cBhvr>
                                        <p:cTn id="58" dur="1000"/>
                                        <p:tgtEl>
                                          <p:spTgt spid="152587"/>
                                        </p:tgtEl>
                                        <p:attrNameLst>
                                          <p:attrName>ppt_w</p:attrName>
                                        </p:attrNameLst>
                                      </p:cBhvr>
                                      <p:tavLst>
                                        <p:tav tm="0">
                                          <p:val>
                                            <p:strVal val="ppt_w"/>
                                          </p:val>
                                        </p:tav>
                                        <p:tav tm="100000">
                                          <p:val>
                                            <p:strVal val="ppt_w*0.05"/>
                                          </p:val>
                                        </p:tav>
                                      </p:tavLst>
                                    </p:anim>
                                    <p:anim calcmode="lin" valueType="num">
                                      <p:cBhvr>
                                        <p:cTn id="59" dur="1000"/>
                                        <p:tgtEl>
                                          <p:spTgt spid="152587"/>
                                        </p:tgtEl>
                                        <p:attrNameLst>
                                          <p:attrName>ppt_h</p:attrName>
                                        </p:attrNameLst>
                                      </p:cBhvr>
                                      <p:tavLst>
                                        <p:tav tm="0">
                                          <p:val>
                                            <p:strVal val="ppt_h"/>
                                          </p:val>
                                        </p:tav>
                                        <p:tav tm="100000">
                                          <p:val>
                                            <p:strVal val="ppt_h"/>
                                          </p:val>
                                        </p:tav>
                                      </p:tavLst>
                                    </p:anim>
                                    <p:anim calcmode="lin" valueType="num">
                                      <p:cBhvr>
                                        <p:cTn id="60" dur="1000"/>
                                        <p:tgtEl>
                                          <p:spTgt spid="152587"/>
                                        </p:tgtEl>
                                        <p:attrNameLst>
                                          <p:attrName>ppt_x</p:attrName>
                                        </p:attrNameLst>
                                      </p:cBhvr>
                                      <p:tavLst>
                                        <p:tav tm="0">
                                          <p:val>
                                            <p:strVal val="ppt_x"/>
                                          </p:val>
                                        </p:tav>
                                        <p:tav tm="100000">
                                          <p:val>
                                            <p:strVal val="ppt_x-.2"/>
                                          </p:val>
                                        </p:tav>
                                      </p:tavLst>
                                    </p:anim>
                                    <p:anim calcmode="lin" valueType="num">
                                      <p:cBhvr>
                                        <p:cTn id="61" dur="1000"/>
                                        <p:tgtEl>
                                          <p:spTgt spid="152587"/>
                                        </p:tgtEl>
                                        <p:attrNameLst>
                                          <p:attrName>ppt_y</p:attrName>
                                        </p:attrNameLst>
                                      </p:cBhvr>
                                      <p:tavLst>
                                        <p:tav tm="0">
                                          <p:val>
                                            <p:strVal val="ppt_y"/>
                                          </p:val>
                                        </p:tav>
                                        <p:tav tm="100000">
                                          <p:val>
                                            <p:strVal val="ppt_y"/>
                                          </p:val>
                                        </p:tav>
                                      </p:tavLst>
                                    </p:anim>
                                    <p:animEffect transition="out" filter="fade">
                                      <p:cBhvr>
                                        <p:cTn id="62" dur="1000"/>
                                        <p:tgtEl>
                                          <p:spTgt spid="152587"/>
                                        </p:tgtEl>
                                      </p:cBhvr>
                                    </p:animEffect>
                                    <p:set>
                                      <p:cBhvr>
                                        <p:cTn id="63" dur="1" fill="hold">
                                          <p:stCondLst>
                                            <p:cond delay="999"/>
                                          </p:stCondLst>
                                        </p:cTn>
                                        <p:tgtEl>
                                          <p:spTgt spid="152587"/>
                                        </p:tgtEl>
                                        <p:attrNameLst>
                                          <p:attrName>style.visibility</p:attrName>
                                        </p:attrNameLst>
                                      </p:cBhvr>
                                      <p:to>
                                        <p:strVal val="hidden"/>
                                      </p:to>
                                    </p:set>
                                  </p:childTnLst>
                                </p:cTn>
                              </p:par>
                            </p:childTnLst>
                          </p:cTn>
                        </p:par>
                        <p:par>
                          <p:cTn id="64" fill="hold">
                            <p:stCondLst>
                              <p:cond delay="2000"/>
                            </p:stCondLst>
                            <p:childTnLst>
                              <p:par>
                                <p:cTn id="65" presetID="26" presetClass="emph" presetSubtype="0" fill="hold" grpId="0" nodeType="afterEffect">
                                  <p:stCondLst>
                                    <p:cond delay="0"/>
                                  </p:stCondLst>
                                  <p:childTnLst>
                                    <p:animEffect transition="out" filter="fade">
                                      <p:cBhvr>
                                        <p:cTn id="66" dur="2000" tmFilter="0, 0; .2, .5; .8, .5; 1, 0"/>
                                        <p:tgtEl>
                                          <p:spTgt spid="152591"/>
                                        </p:tgtEl>
                                      </p:cBhvr>
                                    </p:animEffect>
                                    <p:animScale>
                                      <p:cBhvr>
                                        <p:cTn id="67" dur="1000" autoRev="1" fill="hold"/>
                                        <p:tgtEl>
                                          <p:spTgt spid="15259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P spid="152587" grpId="0" animBg="1"/>
      <p:bldP spid="152587" grpId="1" animBg="1"/>
      <p:bldP spid="152588" grpId="0" animBg="1"/>
      <p:bldP spid="152589" grpId="0" animBg="1"/>
      <p:bldP spid="152590" grpId="0" animBg="1"/>
      <p:bldP spid="152591" grpId="0" animBg="1"/>
      <p:bldP spid="152592" grpId="0" animBg="1"/>
      <p:bldP spid="152592" grpId="1" animBg="1"/>
      <p:bldP spid="152593" grpId="0" animBg="1"/>
      <p:bldP spid="152593"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692275" y="274638"/>
            <a:ext cx="7451725" cy="850900"/>
          </a:xfrm>
        </p:spPr>
        <p:txBody>
          <a:bodyPr/>
          <a:lstStyle/>
          <a:p>
            <a:pPr eaLnBrk="1" hangingPunct="1"/>
            <a:r>
              <a:rPr lang="uk-UA" sz="3600" smtClean="0"/>
              <a:t>Трипільські поселення. </a:t>
            </a:r>
            <a:br>
              <a:rPr lang="uk-UA" sz="3600" smtClean="0"/>
            </a:br>
            <a:r>
              <a:rPr lang="uk-UA" sz="3200" smtClean="0"/>
              <a:t>Ранній етап (4000—3600 рр. до н. е.)</a:t>
            </a:r>
            <a:endParaRPr lang="ru-RU" sz="3200" smtClean="0"/>
          </a:p>
        </p:txBody>
      </p:sp>
      <p:sp>
        <p:nvSpPr>
          <p:cNvPr id="110595" name="Rectangle 3"/>
          <p:cNvSpPr>
            <a:spLocks noGrp="1" noChangeArrowheads="1"/>
          </p:cNvSpPr>
          <p:nvPr>
            <p:ph type="body" idx="1"/>
          </p:nvPr>
        </p:nvSpPr>
        <p:spPr>
          <a:xfrm>
            <a:off x="1692275" y="1412875"/>
            <a:ext cx="6994525" cy="3960813"/>
          </a:xfrm>
        </p:spPr>
        <p:txBody>
          <a:bodyPr/>
          <a:lstStyle/>
          <a:p>
            <a:pPr marL="0" indent="0" eaLnBrk="1" hangingPunct="1">
              <a:lnSpc>
                <a:spcPct val="80000"/>
              </a:lnSpc>
              <a:buFontTx/>
              <a:buNone/>
            </a:pPr>
            <a:r>
              <a:rPr lang="uk-UA" sz="2200" b="1" u="sng" smtClean="0"/>
              <a:t>Поселення</a:t>
            </a:r>
            <a:r>
              <a:rPr lang="uk-UA" sz="2200" smtClean="0"/>
              <a:t>:</a:t>
            </a:r>
          </a:p>
          <a:p>
            <a:pPr marL="0" indent="0" eaLnBrk="1" hangingPunct="1">
              <a:lnSpc>
                <a:spcPct val="80000"/>
              </a:lnSpc>
              <a:buFontTx/>
              <a:buBlip>
                <a:blip r:embed="rId3"/>
              </a:buBlip>
            </a:pPr>
            <a:r>
              <a:rPr lang="uk-UA" sz="2200" smtClean="0"/>
              <a:t>мали як чітке, заздалегідь продумане, так і довільне, «стихійне» планування; </a:t>
            </a:r>
          </a:p>
          <a:p>
            <a:pPr marL="0" indent="0" eaLnBrk="1" hangingPunct="1">
              <a:lnSpc>
                <a:spcPct val="80000"/>
              </a:lnSpc>
              <a:buFontTx/>
              <a:buBlip>
                <a:blip r:embed="rId3"/>
              </a:buBlip>
            </a:pPr>
            <a:r>
              <a:rPr lang="uk-UA" sz="2200" smtClean="0"/>
              <a:t>зводилися на надзаплавних терасах у вигляді декількох рядів споруд уздовж схилу балки; </a:t>
            </a:r>
          </a:p>
          <a:p>
            <a:pPr marL="0" indent="0" eaLnBrk="1" hangingPunct="1">
              <a:lnSpc>
                <a:spcPct val="80000"/>
              </a:lnSpc>
              <a:buFontTx/>
              <a:buBlip>
                <a:blip r:embed="rId3"/>
              </a:buBlip>
            </a:pPr>
            <a:r>
              <a:rPr lang="uk-UA" sz="2200" smtClean="0"/>
              <a:t>були невеликі, забудовані наземними і напівземлянковими житлами; складалися з 10 – 15 хат розмірами від 12 до 150 кв.м, де мешкали по 40-60 осіб; </a:t>
            </a:r>
          </a:p>
          <a:p>
            <a:pPr marL="0" indent="0" eaLnBrk="1" hangingPunct="1">
              <a:lnSpc>
                <a:spcPct val="80000"/>
              </a:lnSpc>
              <a:buFontTx/>
              <a:buBlip>
                <a:blip r:embed="rId3"/>
              </a:buBlip>
            </a:pPr>
            <a:r>
              <a:rPr lang="uk-UA" sz="2200" smtClean="0"/>
              <a:t>приклад чіткого плану - Беркашівське поселення, де 6 розміщених на відстані 15—18 м один від одного будинків охоплювали схили пагорба і творили таким чином коло діаметром понад 50 м</a:t>
            </a:r>
          </a:p>
        </p:txBody>
      </p:sp>
      <p:pic>
        <p:nvPicPr>
          <p:cNvPr id="39939" name="Picture 4" descr="06041005e"/>
          <p:cNvPicPr>
            <a:picLocks noGrp="1" noChangeAspect="1" noChangeArrowheads="1"/>
          </p:cNvPicPr>
          <p:nvPr>
            <p:ph idx="4294967295"/>
          </p:nvPr>
        </p:nvPicPr>
        <p:blipFill>
          <a:blip r:embed="rId4"/>
          <a:srcRect/>
          <a:stretch>
            <a:fillRect/>
          </a:stretch>
        </p:blipFill>
        <p:spPr>
          <a:xfrm>
            <a:off x="12700" y="0"/>
            <a:ext cx="1622425" cy="6873875"/>
          </a:xfrm>
        </p:spPr>
      </p:pic>
      <p:pic>
        <p:nvPicPr>
          <p:cNvPr id="110598" name="Picture 6" descr="212157571_трипольское жилище"/>
          <p:cNvPicPr>
            <a:picLocks noChangeAspect="1" noChangeArrowheads="1"/>
          </p:cNvPicPr>
          <p:nvPr/>
        </p:nvPicPr>
        <p:blipFill>
          <a:blip r:embed="rId5"/>
          <a:srcRect/>
          <a:stretch>
            <a:fillRect/>
          </a:stretch>
        </p:blipFill>
        <p:spPr bwMode="auto">
          <a:xfrm>
            <a:off x="3851275" y="5260975"/>
            <a:ext cx="5292725" cy="1597025"/>
          </a:xfrm>
          <a:prstGeom prst="rect">
            <a:avLst/>
          </a:prstGeom>
          <a:noFill/>
          <a:effectLst>
            <a:outerShdw dist="107763" dir="13500000" algn="ctr" rotWithShape="0">
              <a:srgbClr val="808080">
                <a:alpha val="50000"/>
              </a:srgbClr>
            </a:outerShdw>
          </a:effec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p:cTn id="7" dur="1000" fill="hold"/>
                                        <p:tgtEl>
                                          <p:spTgt spid="110594"/>
                                        </p:tgtEl>
                                        <p:attrNameLst>
                                          <p:attrName>ppt_w</p:attrName>
                                        </p:attrNameLst>
                                      </p:cBhvr>
                                      <p:tavLst>
                                        <p:tav tm="0">
                                          <p:val>
                                            <p:strVal val="#ppt_w+.3"/>
                                          </p:val>
                                        </p:tav>
                                        <p:tav tm="100000">
                                          <p:val>
                                            <p:strVal val="#ppt_w"/>
                                          </p:val>
                                        </p:tav>
                                      </p:tavLst>
                                    </p:anim>
                                    <p:anim calcmode="lin" valueType="num">
                                      <p:cBhvr>
                                        <p:cTn id="8" dur="1000" fill="hold"/>
                                        <p:tgtEl>
                                          <p:spTgt spid="110594"/>
                                        </p:tgtEl>
                                        <p:attrNameLst>
                                          <p:attrName>ppt_h</p:attrName>
                                        </p:attrNameLst>
                                      </p:cBhvr>
                                      <p:tavLst>
                                        <p:tav tm="0">
                                          <p:val>
                                            <p:strVal val="#ppt_h"/>
                                          </p:val>
                                        </p:tav>
                                        <p:tav tm="100000">
                                          <p:val>
                                            <p:strVal val="#ppt_h"/>
                                          </p:val>
                                        </p:tav>
                                      </p:tavLst>
                                    </p:anim>
                                    <p:animEffect transition="in" filter="fade">
                                      <p:cBhvr>
                                        <p:cTn id="9" dur="1000"/>
                                        <p:tgtEl>
                                          <p:spTgt spid="110594"/>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10595">
                                            <p:txEl>
                                              <p:pRg st="0" end="0"/>
                                            </p:txEl>
                                          </p:spTgt>
                                        </p:tgtEl>
                                        <p:attrNameLst>
                                          <p:attrName>style.visibility</p:attrName>
                                        </p:attrNameLst>
                                      </p:cBhvr>
                                      <p:to>
                                        <p:strVal val="visible"/>
                                      </p:to>
                                    </p:set>
                                    <p:anim calcmode="lin" valueType="num">
                                      <p:cBhvr>
                                        <p:cTn id="13" dur="1000" fill="hold"/>
                                        <p:tgtEl>
                                          <p:spTgt spid="110595">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11059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10595">
                                            <p:txEl>
                                              <p:pRg st="0" end="0"/>
                                            </p:txEl>
                                          </p:spTgt>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110595">
                                            <p:txEl>
                                              <p:pRg st="1" end="1"/>
                                            </p:txEl>
                                          </p:spTgt>
                                        </p:tgtEl>
                                        <p:attrNameLst>
                                          <p:attrName>style.visibility</p:attrName>
                                        </p:attrNameLst>
                                      </p:cBhvr>
                                      <p:to>
                                        <p:strVal val="visible"/>
                                      </p:to>
                                    </p:set>
                                    <p:anim calcmode="lin" valueType="num">
                                      <p:cBhvr>
                                        <p:cTn id="19" dur="1000" fill="hold"/>
                                        <p:tgtEl>
                                          <p:spTgt spid="110595">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110595">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10595">
                                            <p:txEl>
                                              <p:pRg st="1" end="1"/>
                                            </p:txEl>
                                          </p:spTgt>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110595">
                                            <p:txEl>
                                              <p:pRg st="2" end="2"/>
                                            </p:txEl>
                                          </p:spTgt>
                                        </p:tgtEl>
                                        <p:attrNameLst>
                                          <p:attrName>style.visibility</p:attrName>
                                        </p:attrNameLst>
                                      </p:cBhvr>
                                      <p:to>
                                        <p:strVal val="visible"/>
                                      </p:to>
                                    </p:set>
                                    <p:anim calcmode="lin" valueType="num">
                                      <p:cBhvr>
                                        <p:cTn id="25" dur="1000" fill="hold"/>
                                        <p:tgtEl>
                                          <p:spTgt spid="110595">
                                            <p:txEl>
                                              <p:pRg st="2" end="2"/>
                                            </p:txEl>
                                          </p:spTgt>
                                        </p:tgtEl>
                                        <p:attrNameLst>
                                          <p:attrName>ppt_w</p:attrName>
                                        </p:attrNameLst>
                                      </p:cBhvr>
                                      <p:tavLst>
                                        <p:tav tm="0">
                                          <p:val>
                                            <p:strVal val="#ppt_w+.3"/>
                                          </p:val>
                                        </p:tav>
                                        <p:tav tm="100000">
                                          <p:val>
                                            <p:strVal val="#ppt_w"/>
                                          </p:val>
                                        </p:tav>
                                      </p:tavLst>
                                    </p:anim>
                                    <p:anim calcmode="lin" valueType="num">
                                      <p:cBhvr>
                                        <p:cTn id="26" dur="1000" fill="hold"/>
                                        <p:tgtEl>
                                          <p:spTgt spid="110595">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110595">
                                            <p:txEl>
                                              <p:pRg st="2" end="2"/>
                                            </p:txEl>
                                          </p:spTgt>
                                        </p:tgtEl>
                                      </p:cBhvr>
                                    </p:animEffect>
                                  </p:childTnLst>
                                </p:cTn>
                              </p:par>
                            </p:childTnLst>
                          </p:cTn>
                        </p:par>
                        <p:par>
                          <p:cTn id="28" fill="hold">
                            <p:stCondLst>
                              <p:cond delay="4000"/>
                            </p:stCondLst>
                            <p:childTnLst>
                              <p:par>
                                <p:cTn id="29" presetID="50" presetClass="entr" presetSubtype="0" decel="100000" fill="hold" grpId="0" nodeType="afterEffect">
                                  <p:stCondLst>
                                    <p:cond delay="0"/>
                                  </p:stCondLst>
                                  <p:childTnLst>
                                    <p:set>
                                      <p:cBhvr>
                                        <p:cTn id="30" dur="1" fill="hold">
                                          <p:stCondLst>
                                            <p:cond delay="0"/>
                                          </p:stCondLst>
                                        </p:cTn>
                                        <p:tgtEl>
                                          <p:spTgt spid="110595">
                                            <p:txEl>
                                              <p:pRg st="3" end="3"/>
                                            </p:txEl>
                                          </p:spTgt>
                                        </p:tgtEl>
                                        <p:attrNameLst>
                                          <p:attrName>style.visibility</p:attrName>
                                        </p:attrNameLst>
                                      </p:cBhvr>
                                      <p:to>
                                        <p:strVal val="visible"/>
                                      </p:to>
                                    </p:set>
                                    <p:anim calcmode="lin" valueType="num">
                                      <p:cBhvr>
                                        <p:cTn id="31" dur="1000" fill="hold"/>
                                        <p:tgtEl>
                                          <p:spTgt spid="110595">
                                            <p:txEl>
                                              <p:pRg st="3" end="3"/>
                                            </p:txEl>
                                          </p:spTgt>
                                        </p:tgtEl>
                                        <p:attrNameLst>
                                          <p:attrName>ppt_w</p:attrName>
                                        </p:attrNameLst>
                                      </p:cBhvr>
                                      <p:tavLst>
                                        <p:tav tm="0">
                                          <p:val>
                                            <p:strVal val="#ppt_w+.3"/>
                                          </p:val>
                                        </p:tav>
                                        <p:tav tm="100000">
                                          <p:val>
                                            <p:strVal val="#ppt_w"/>
                                          </p:val>
                                        </p:tav>
                                      </p:tavLst>
                                    </p:anim>
                                    <p:anim calcmode="lin" valueType="num">
                                      <p:cBhvr>
                                        <p:cTn id="32" dur="1000" fill="hold"/>
                                        <p:tgtEl>
                                          <p:spTgt spid="110595">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110595">
                                            <p:txEl>
                                              <p:pRg st="3" end="3"/>
                                            </p:txEl>
                                          </p:spTgt>
                                        </p:tgtEl>
                                      </p:cBhvr>
                                    </p:animEffect>
                                  </p:childTnLst>
                                </p:cTn>
                              </p:par>
                            </p:childTnLst>
                          </p:cTn>
                        </p:par>
                        <p:par>
                          <p:cTn id="34" fill="hold">
                            <p:stCondLst>
                              <p:cond delay="5000"/>
                            </p:stCondLst>
                            <p:childTnLst>
                              <p:par>
                                <p:cTn id="35" presetID="50" presetClass="entr" presetSubtype="0" decel="100000" fill="hold" grpId="0" nodeType="afterEffect">
                                  <p:stCondLst>
                                    <p:cond delay="0"/>
                                  </p:stCondLst>
                                  <p:childTnLst>
                                    <p:set>
                                      <p:cBhvr>
                                        <p:cTn id="36" dur="1" fill="hold">
                                          <p:stCondLst>
                                            <p:cond delay="0"/>
                                          </p:stCondLst>
                                        </p:cTn>
                                        <p:tgtEl>
                                          <p:spTgt spid="110595">
                                            <p:txEl>
                                              <p:pRg st="4" end="4"/>
                                            </p:txEl>
                                          </p:spTgt>
                                        </p:tgtEl>
                                        <p:attrNameLst>
                                          <p:attrName>style.visibility</p:attrName>
                                        </p:attrNameLst>
                                      </p:cBhvr>
                                      <p:to>
                                        <p:strVal val="visible"/>
                                      </p:to>
                                    </p:set>
                                    <p:anim calcmode="lin" valueType="num">
                                      <p:cBhvr>
                                        <p:cTn id="37" dur="1000" fill="hold"/>
                                        <p:tgtEl>
                                          <p:spTgt spid="110595">
                                            <p:txEl>
                                              <p:pRg st="4" end="4"/>
                                            </p:txEl>
                                          </p:spTgt>
                                        </p:tgtEl>
                                        <p:attrNameLst>
                                          <p:attrName>ppt_w</p:attrName>
                                        </p:attrNameLst>
                                      </p:cBhvr>
                                      <p:tavLst>
                                        <p:tav tm="0">
                                          <p:val>
                                            <p:strVal val="#ppt_w+.3"/>
                                          </p:val>
                                        </p:tav>
                                        <p:tav tm="100000">
                                          <p:val>
                                            <p:strVal val="#ppt_w"/>
                                          </p:val>
                                        </p:tav>
                                      </p:tavLst>
                                    </p:anim>
                                    <p:anim calcmode="lin" valueType="num">
                                      <p:cBhvr>
                                        <p:cTn id="38" dur="1000" fill="hold"/>
                                        <p:tgtEl>
                                          <p:spTgt spid="110595">
                                            <p:txEl>
                                              <p:pRg st="4" end="4"/>
                                            </p:txEl>
                                          </p:spTgt>
                                        </p:tgtEl>
                                        <p:attrNameLst>
                                          <p:attrName>ppt_h</p:attrName>
                                        </p:attrNameLst>
                                      </p:cBhvr>
                                      <p:tavLst>
                                        <p:tav tm="0">
                                          <p:val>
                                            <p:strVal val="#ppt_h"/>
                                          </p:val>
                                        </p:tav>
                                        <p:tav tm="100000">
                                          <p:val>
                                            <p:strVal val="#ppt_h"/>
                                          </p:val>
                                        </p:tav>
                                      </p:tavLst>
                                    </p:anim>
                                    <p:animEffect transition="in" filter="fade">
                                      <p:cBhvr>
                                        <p:cTn id="39" dur="1000"/>
                                        <p:tgtEl>
                                          <p:spTgt spid="1105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59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692275" y="274638"/>
            <a:ext cx="7451725" cy="1143000"/>
          </a:xfrm>
        </p:spPr>
        <p:txBody>
          <a:bodyPr/>
          <a:lstStyle/>
          <a:p>
            <a:pPr eaLnBrk="1" hangingPunct="1"/>
            <a:r>
              <a:rPr lang="uk-UA" sz="3600" smtClean="0"/>
              <a:t>Трипільські поселення.</a:t>
            </a:r>
            <a:r>
              <a:rPr lang="uk-UA" sz="4000" smtClean="0"/>
              <a:t> </a:t>
            </a:r>
            <a:r>
              <a:rPr lang="uk-UA" sz="3200" smtClean="0"/>
              <a:t>Середній етап (3600—3150 рр. до н. е.</a:t>
            </a:r>
            <a:r>
              <a:rPr lang="ru-RU" sz="3200" smtClean="0"/>
              <a:t>)</a:t>
            </a:r>
          </a:p>
        </p:txBody>
      </p:sp>
      <p:sp>
        <p:nvSpPr>
          <p:cNvPr id="108547" name="Rectangle 3"/>
          <p:cNvSpPr>
            <a:spLocks noGrp="1" noChangeArrowheads="1"/>
          </p:cNvSpPr>
          <p:nvPr>
            <p:ph type="body" idx="1"/>
          </p:nvPr>
        </p:nvSpPr>
        <p:spPr>
          <a:xfrm>
            <a:off x="1692275" y="1557338"/>
            <a:ext cx="6911975" cy="2879725"/>
          </a:xfrm>
        </p:spPr>
        <p:txBody>
          <a:bodyPr/>
          <a:lstStyle/>
          <a:p>
            <a:pPr marL="266700" indent="-266700" eaLnBrk="1" hangingPunct="1">
              <a:lnSpc>
                <a:spcPct val="80000"/>
              </a:lnSpc>
              <a:buFontTx/>
              <a:buNone/>
            </a:pPr>
            <a:r>
              <a:rPr lang="uk-UA" sz="2000" b="1" u="sng" smtClean="0"/>
              <a:t>Поселення</a:t>
            </a:r>
            <a:r>
              <a:rPr lang="uk-UA" sz="2000" smtClean="0"/>
              <a:t>:</a:t>
            </a:r>
          </a:p>
          <a:p>
            <a:pPr marL="266700" indent="-266700" eaLnBrk="1" hangingPunct="1">
              <a:lnSpc>
                <a:spcPct val="80000"/>
              </a:lnSpc>
              <a:buFontTx/>
              <a:buBlip>
                <a:blip r:embed="rId3"/>
              </a:buBlip>
            </a:pPr>
            <a:r>
              <a:rPr lang="uk-UA" sz="2000" smtClean="0"/>
              <a:t>будувалися на зручних для оборони місцях</a:t>
            </a:r>
          </a:p>
          <a:p>
            <a:pPr marL="266700" indent="-266700" eaLnBrk="1" hangingPunct="1">
              <a:lnSpc>
                <a:spcPct val="80000"/>
              </a:lnSpc>
              <a:buFontTx/>
              <a:buBlip>
                <a:blip r:embed="rId3"/>
              </a:buBlip>
            </a:pPr>
            <a:r>
              <a:rPr lang="uk-UA" sz="2000" smtClean="0"/>
              <a:t>мали великі (багатосімейні) та малі (односімейні) житла </a:t>
            </a:r>
          </a:p>
          <a:p>
            <a:pPr marL="266700" indent="-266700" eaLnBrk="1" hangingPunct="1">
              <a:lnSpc>
                <a:spcPct val="80000"/>
              </a:lnSpc>
              <a:buFontTx/>
              <a:buBlip>
                <a:blip r:embed="rId3"/>
              </a:buBlip>
            </a:pPr>
            <a:r>
              <a:rPr lang="uk-UA" sz="2000" smtClean="0"/>
              <a:t>планування відзначалося колоподібною, радіальною структурою</a:t>
            </a:r>
          </a:p>
          <a:p>
            <a:pPr marL="266700" indent="-266700" eaLnBrk="1" hangingPunct="1">
              <a:lnSpc>
                <a:spcPct val="80000"/>
              </a:lnSpc>
              <a:buFontTx/>
              <a:buBlip>
                <a:blip r:embed="rId3"/>
              </a:buBlip>
            </a:pPr>
            <a:r>
              <a:rPr lang="uk-UA" sz="2000" smtClean="0"/>
              <a:t>між розташованими у вигляді кількох кіл будівлями пролягали кільцеві проходи</a:t>
            </a:r>
          </a:p>
          <a:p>
            <a:pPr marL="266700" indent="-266700" eaLnBrk="1" hangingPunct="1">
              <a:lnSpc>
                <a:spcPct val="80000"/>
              </a:lnSpc>
              <a:buFontTx/>
              <a:buBlip>
                <a:blip r:embed="rId3"/>
              </a:buBlip>
            </a:pPr>
            <a:r>
              <a:rPr lang="uk-UA" sz="2000" smtClean="0"/>
              <a:t>входи споруд були орієнтовані на геометричний центр поселення</a:t>
            </a:r>
          </a:p>
        </p:txBody>
      </p:sp>
      <p:pic>
        <p:nvPicPr>
          <p:cNvPr id="41987" name="Picture 4" descr="06041005e"/>
          <p:cNvPicPr>
            <a:picLocks noGrp="1" noChangeAspect="1" noChangeArrowheads="1"/>
          </p:cNvPicPr>
          <p:nvPr>
            <p:ph idx="4294967295"/>
          </p:nvPr>
        </p:nvPicPr>
        <p:blipFill>
          <a:blip r:embed="rId4"/>
          <a:srcRect/>
          <a:stretch>
            <a:fillRect/>
          </a:stretch>
        </p:blipFill>
        <p:spPr>
          <a:xfrm>
            <a:off x="12700" y="0"/>
            <a:ext cx="1622425" cy="6873875"/>
          </a:xfrm>
        </p:spPr>
      </p:pic>
      <p:pic>
        <p:nvPicPr>
          <p:cNvPr id="108552" name="Picture 8" descr="kartina-6-1_славянское городище"/>
          <p:cNvPicPr>
            <a:picLocks noChangeAspect="1" noChangeArrowheads="1"/>
          </p:cNvPicPr>
          <p:nvPr/>
        </p:nvPicPr>
        <p:blipFill>
          <a:blip r:embed="rId5"/>
          <a:srcRect/>
          <a:stretch>
            <a:fillRect/>
          </a:stretch>
        </p:blipFill>
        <p:spPr bwMode="auto">
          <a:xfrm>
            <a:off x="5561013" y="4481513"/>
            <a:ext cx="3563937" cy="2357437"/>
          </a:xfrm>
          <a:prstGeom prst="rect">
            <a:avLst/>
          </a:prstGeom>
          <a:noFill/>
          <a:effectLst>
            <a:outerShdw dist="107763" dir="13500000" algn="ctr" rotWithShape="0">
              <a:srgbClr val="808080">
                <a:alpha val="50000"/>
              </a:srgbClr>
            </a:outerShdw>
          </a:effectLst>
        </p:spPr>
      </p:pic>
      <p:sp>
        <p:nvSpPr>
          <p:cNvPr id="108553" name="Text Box 9"/>
          <p:cNvSpPr txBox="1">
            <a:spLocks noChangeArrowheads="1"/>
          </p:cNvSpPr>
          <p:nvPr/>
        </p:nvSpPr>
        <p:spPr bwMode="auto">
          <a:xfrm>
            <a:off x="1692275" y="4437063"/>
            <a:ext cx="3887788" cy="2352675"/>
          </a:xfrm>
          <a:prstGeom prst="rect">
            <a:avLst/>
          </a:prstGeom>
          <a:noFill/>
          <a:ln w="9525">
            <a:noFill/>
            <a:miter lim="800000"/>
            <a:headEnd/>
            <a:tailEnd/>
          </a:ln>
        </p:spPr>
        <p:txBody>
          <a:bodyPr lIns="90000" tIns="46800" rIns="90000" bIns="46800">
            <a:spAutoFit/>
          </a:bodyPr>
          <a:lstStyle/>
          <a:p>
            <a:pPr marL="266700" indent="-266700">
              <a:lnSpc>
                <a:spcPct val="80000"/>
              </a:lnSpc>
              <a:spcBef>
                <a:spcPct val="20000"/>
              </a:spcBef>
              <a:buFontTx/>
              <a:buBlip>
                <a:blip r:embed="rId3"/>
              </a:buBlip>
            </a:pPr>
            <a:r>
              <a:rPr lang="uk-UA" sz="2000"/>
              <a:t>центральний майдан поселення виконував ритуально-символічну, об’єднуючу функцію</a:t>
            </a:r>
          </a:p>
          <a:p>
            <a:pPr marL="266700" indent="-266700">
              <a:lnSpc>
                <a:spcPct val="80000"/>
              </a:lnSpc>
              <a:spcBef>
                <a:spcPct val="20000"/>
              </a:spcBef>
              <a:buFontTx/>
              <a:buBlip>
                <a:blip r:embed="rId3"/>
              </a:buBlip>
            </a:pPr>
            <a:r>
              <a:rPr lang="uk-UA" sz="2000"/>
              <a:t>зовнішнє коло утворювалося з великих будинків глухими (затильними) стінами назовні, які правили за своєрідний захисний мур</a:t>
            </a:r>
            <a:endParaRPr lang="ru-RU" sz="200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p:cTn id="7" dur="1000" fill="hold"/>
                                        <p:tgtEl>
                                          <p:spTgt spid="108546"/>
                                        </p:tgtEl>
                                        <p:attrNameLst>
                                          <p:attrName>ppt_w</p:attrName>
                                        </p:attrNameLst>
                                      </p:cBhvr>
                                      <p:tavLst>
                                        <p:tav tm="0">
                                          <p:val>
                                            <p:strVal val="#ppt_w+.3"/>
                                          </p:val>
                                        </p:tav>
                                        <p:tav tm="100000">
                                          <p:val>
                                            <p:strVal val="#ppt_w"/>
                                          </p:val>
                                        </p:tav>
                                      </p:tavLst>
                                    </p:anim>
                                    <p:anim calcmode="lin" valueType="num">
                                      <p:cBhvr>
                                        <p:cTn id="8" dur="1000" fill="hold"/>
                                        <p:tgtEl>
                                          <p:spTgt spid="108546"/>
                                        </p:tgtEl>
                                        <p:attrNameLst>
                                          <p:attrName>ppt_h</p:attrName>
                                        </p:attrNameLst>
                                      </p:cBhvr>
                                      <p:tavLst>
                                        <p:tav tm="0">
                                          <p:val>
                                            <p:strVal val="#ppt_h"/>
                                          </p:val>
                                        </p:tav>
                                        <p:tav tm="100000">
                                          <p:val>
                                            <p:strVal val="#ppt_h"/>
                                          </p:val>
                                        </p:tav>
                                      </p:tavLst>
                                    </p:anim>
                                    <p:animEffect transition="in" filter="fade">
                                      <p:cBhvr>
                                        <p:cTn id="9" dur="1000"/>
                                        <p:tgtEl>
                                          <p:spTgt spid="108546"/>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08547">
                                            <p:txEl>
                                              <p:pRg st="0" end="0"/>
                                            </p:txEl>
                                          </p:spTgt>
                                        </p:tgtEl>
                                        <p:attrNameLst>
                                          <p:attrName>style.visibility</p:attrName>
                                        </p:attrNameLst>
                                      </p:cBhvr>
                                      <p:to>
                                        <p:strVal val="visible"/>
                                      </p:to>
                                    </p:set>
                                    <p:anim calcmode="lin" valueType="num">
                                      <p:cBhvr>
                                        <p:cTn id="13" dur="1000" fill="hold"/>
                                        <p:tgtEl>
                                          <p:spTgt spid="108547">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108547">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08547">
                                            <p:txEl>
                                              <p:pRg st="0" end="0"/>
                                            </p:txEl>
                                          </p:spTgt>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108547">
                                            <p:txEl>
                                              <p:pRg st="1" end="1"/>
                                            </p:txEl>
                                          </p:spTgt>
                                        </p:tgtEl>
                                        <p:attrNameLst>
                                          <p:attrName>style.visibility</p:attrName>
                                        </p:attrNameLst>
                                      </p:cBhvr>
                                      <p:to>
                                        <p:strVal val="visible"/>
                                      </p:to>
                                    </p:set>
                                    <p:anim calcmode="lin" valueType="num">
                                      <p:cBhvr>
                                        <p:cTn id="19" dur="1000" fill="hold"/>
                                        <p:tgtEl>
                                          <p:spTgt spid="108547">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108547">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08547">
                                            <p:txEl>
                                              <p:pRg st="1" end="1"/>
                                            </p:txEl>
                                          </p:spTgt>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108547">
                                            <p:txEl>
                                              <p:pRg st="2" end="2"/>
                                            </p:txEl>
                                          </p:spTgt>
                                        </p:tgtEl>
                                        <p:attrNameLst>
                                          <p:attrName>style.visibility</p:attrName>
                                        </p:attrNameLst>
                                      </p:cBhvr>
                                      <p:to>
                                        <p:strVal val="visible"/>
                                      </p:to>
                                    </p:set>
                                    <p:anim calcmode="lin" valueType="num">
                                      <p:cBhvr>
                                        <p:cTn id="25" dur="1000" fill="hold"/>
                                        <p:tgtEl>
                                          <p:spTgt spid="108547">
                                            <p:txEl>
                                              <p:pRg st="2" end="2"/>
                                            </p:txEl>
                                          </p:spTgt>
                                        </p:tgtEl>
                                        <p:attrNameLst>
                                          <p:attrName>ppt_w</p:attrName>
                                        </p:attrNameLst>
                                      </p:cBhvr>
                                      <p:tavLst>
                                        <p:tav tm="0">
                                          <p:val>
                                            <p:strVal val="#ppt_w+.3"/>
                                          </p:val>
                                        </p:tav>
                                        <p:tav tm="100000">
                                          <p:val>
                                            <p:strVal val="#ppt_w"/>
                                          </p:val>
                                        </p:tav>
                                      </p:tavLst>
                                    </p:anim>
                                    <p:anim calcmode="lin" valueType="num">
                                      <p:cBhvr>
                                        <p:cTn id="26" dur="1000" fill="hold"/>
                                        <p:tgtEl>
                                          <p:spTgt spid="108547">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108547">
                                            <p:txEl>
                                              <p:pRg st="2" end="2"/>
                                            </p:txEl>
                                          </p:spTgt>
                                        </p:tgtEl>
                                      </p:cBhvr>
                                    </p:animEffect>
                                  </p:childTnLst>
                                </p:cTn>
                              </p:par>
                            </p:childTnLst>
                          </p:cTn>
                        </p:par>
                        <p:par>
                          <p:cTn id="28" fill="hold">
                            <p:stCondLst>
                              <p:cond delay="4000"/>
                            </p:stCondLst>
                            <p:childTnLst>
                              <p:par>
                                <p:cTn id="29" presetID="50" presetClass="entr" presetSubtype="0" decel="100000" fill="hold" grpId="0" nodeType="afterEffect">
                                  <p:stCondLst>
                                    <p:cond delay="0"/>
                                  </p:stCondLst>
                                  <p:childTnLst>
                                    <p:set>
                                      <p:cBhvr>
                                        <p:cTn id="30" dur="1" fill="hold">
                                          <p:stCondLst>
                                            <p:cond delay="0"/>
                                          </p:stCondLst>
                                        </p:cTn>
                                        <p:tgtEl>
                                          <p:spTgt spid="108547">
                                            <p:txEl>
                                              <p:pRg st="3" end="3"/>
                                            </p:txEl>
                                          </p:spTgt>
                                        </p:tgtEl>
                                        <p:attrNameLst>
                                          <p:attrName>style.visibility</p:attrName>
                                        </p:attrNameLst>
                                      </p:cBhvr>
                                      <p:to>
                                        <p:strVal val="visible"/>
                                      </p:to>
                                    </p:set>
                                    <p:anim calcmode="lin" valueType="num">
                                      <p:cBhvr>
                                        <p:cTn id="31" dur="1000" fill="hold"/>
                                        <p:tgtEl>
                                          <p:spTgt spid="108547">
                                            <p:txEl>
                                              <p:pRg st="3" end="3"/>
                                            </p:txEl>
                                          </p:spTgt>
                                        </p:tgtEl>
                                        <p:attrNameLst>
                                          <p:attrName>ppt_w</p:attrName>
                                        </p:attrNameLst>
                                      </p:cBhvr>
                                      <p:tavLst>
                                        <p:tav tm="0">
                                          <p:val>
                                            <p:strVal val="#ppt_w+.3"/>
                                          </p:val>
                                        </p:tav>
                                        <p:tav tm="100000">
                                          <p:val>
                                            <p:strVal val="#ppt_w"/>
                                          </p:val>
                                        </p:tav>
                                      </p:tavLst>
                                    </p:anim>
                                    <p:anim calcmode="lin" valueType="num">
                                      <p:cBhvr>
                                        <p:cTn id="32" dur="1000" fill="hold"/>
                                        <p:tgtEl>
                                          <p:spTgt spid="108547">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108547">
                                            <p:txEl>
                                              <p:pRg st="3" end="3"/>
                                            </p:txEl>
                                          </p:spTgt>
                                        </p:tgtEl>
                                      </p:cBhvr>
                                    </p:animEffect>
                                  </p:childTnLst>
                                </p:cTn>
                              </p:par>
                            </p:childTnLst>
                          </p:cTn>
                        </p:par>
                        <p:par>
                          <p:cTn id="34" fill="hold">
                            <p:stCondLst>
                              <p:cond delay="5000"/>
                            </p:stCondLst>
                            <p:childTnLst>
                              <p:par>
                                <p:cTn id="35" presetID="50" presetClass="entr" presetSubtype="0" decel="100000" fill="hold" grpId="0" nodeType="afterEffect">
                                  <p:stCondLst>
                                    <p:cond delay="0"/>
                                  </p:stCondLst>
                                  <p:childTnLst>
                                    <p:set>
                                      <p:cBhvr>
                                        <p:cTn id="36" dur="1" fill="hold">
                                          <p:stCondLst>
                                            <p:cond delay="0"/>
                                          </p:stCondLst>
                                        </p:cTn>
                                        <p:tgtEl>
                                          <p:spTgt spid="108547">
                                            <p:txEl>
                                              <p:pRg st="4" end="4"/>
                                            </p:txEl>
                                          </p:spTgt>
                                        </p:tgtEl>
                                        <p:attrNameLst>
                                          <p:attrName>style.visibility</p:attrName>
                                        </p:attrNameLst>
                                      </p:cBhvr>
                                      <p:to>
                                        <p:strVal val="visible"/>
                                      </p:to>
                                    </p:set>
                                    <p:anim calcmode="lin" valueType="num">
                                      <p:cBhvr>
                                        <p:cTn id="37" dur="1000" fill="hold"/>
                                        <p:tgtEl>
                                          <p:spTgt spid="108547">
                                            <p:txEl>
                                              <p:pRg st="4" end="4"/>
                                            </p:txEl>
                                          </p:spTgt>
                                        </p:tgtEl>
                                        <p:attrNameLst>
                                          <p:attrName>ppt_w</p:attrName>
                                        </p:attrNameLst>
                                      </p:cBhvr>
                                      <p:tavLst>
                                        <p:tav tm="0">
                                          <p:val>
                                            <p:strVal val="#ppt_w+.3"/>
                                          </p:val>
                                        </p:tav>
                                        <p:tav tm="100000">
                                          <p:val>
                                            <p:strVal val="#ppt_w"/>
                                          </p:val>
                                        </p:tav>
                                      </p:tavLst>
                                    </p:anim>
                                    <p:anim calcmode="lin" valueType="num">
                                      <p:cBhvr>
                                        <p:cTn id="38" dur="1000" fill="hold"/>
                                        <p:tgtEl>
                                          <p:spTgt spid="108547">
                                            <p:txEl>
                                              <p:pRg st="4" end="4"/>
                                            </p:txEl>
                                          </p:spTgt>
                                        </p:tgtEl>
                                        <p:attrNameLst>
                                          <p:attrName>ppt_h</p:attrName>
                                        </p:attrNameLst>
                                      </p:cBhvr>
                                      <p:tavLst>
                                        <p:tav tm="0">
                                          <p:val>
                                            <p:strVal val="#ppt_h"/>
                                          </p:val>
                                        </p:tav>
                                        <p:tav tm="100000">
                                          <p:val>
                                            <p:strVal val="#ppt_h"/>
                                          </p:val>
                                        </p:tav>
                                      </p:tavLst>
                                    </p:anim>
                                    <p:animEffect transition="in" filter="fade">
                                      <p:cBhvr>
                                        <p:cTn id="39" dur="1000"/>
                                        <p:tgtEl>
                                          <p:spTgt spid="108547">
                                            <p:txEl>
                                              <p:pRg st="4" end="4"/>
                                            </p:txEl>
                                          </p:spTgt>
                                        </p:tgtEl>
                                      </p:cBhvr>
                                    </p:animEffect>
                                  </p:childTnLst>
                                </p:cTn>
                              </p:par>
                            </p:childTnLst>
                          </p:cTn>
                        </p:par>
                        <p:par>
                          <p:cTn id="40" fill="hold">
                            <p:stCondLst>
                              <p:cond delay="6000"/>
                            </p:stCondLst>
                            <p:childTnLst>
                              <p:par>
                                <p:cTn id="41" presetID="50" presetClass="entr" presetSubtype="0" decel="100000" fill="hold" grpId="0" nodeType="afterEffect">
                                  <p:stCondLst>
                                    <p:cond delay="0"/>
                                  </p:stCondLst>
                                  <p:childTnLst>
                                    <p:set>
                                      <p:cBhvr>
                                        <p:cTn id="42" dur="1" fill="hold">
                                          <p:stCondLst>
                                            <p:cond delay="0"/>
                                          </p:stCondLst>
                                        </p:cTn>
                                        <p:tgtEl>
                                          <p:spTgt spid="108547">
                                            <p:txEl>
                                              <p:pRg st="5" end="5"/>
                                            </p:txEl>
                                          </p:spTgt>
                                        </p:tgtEl>
                                        <p:attrNameLst>
                                          <p:attrName>style.visibility</p:attrName>
                                        </p:attrNameLst>
                                      </p:cBhvr>
                                      <p:to>
                                        <p:strVal val="visible"/>
                                      </p:to>
                                    </p:set>
                                    <p:anim calcmode="lin" valueType="num">
                                      <p:cBhvr>
                                        <p:cTn id="43" dur="1000" fill="hold"/>
                                        <p:tgtEl>
                                          <p:spTgt spid="108547">
                                            <p:txEl>
                                              <p:pRg st="5" end="5"/>
                                            </p:txEl>
                                          </p:spTgt>
                                        </p:tgtEl>
                                        <p:attrNameLst>
                                          <p:attrName>ppt_w</p:attrName>
                                        </p:attrNameLst>
                                      </p:cBhvr>
                                      <p:tavLst>
                                        <p:tav tm="0">
                                          <p:val>
                                            <p:strVal val="#ppt_w+.3"/>
                                          </p:val>
                                        </p:tav>
                                        <p:tav tm="100000">
                                          <p:val>
                                            <p:strVal val="#ppt_w"/>
                                          </p:val>
                                        </p:tav>
                                      </p:tavLst>
                                    </p:anim>
                                    <p:anim calcmode="lin" valueType="num">
                                      <p:cBhvr>
                                        <p:cTn id="44" dur="1000" fill="hold"/>
                                        <p:tgtEl>
                                          <p:spTgt spid="108547">
                                            <p:txEl>
                                              <p:pRg st="5" end="5"/>
                                            </p:txEl>
                                          </p:spTgt>
                                        </p:tgtEl>
                                        <p:attrNameLst>
                                          <p:attrName>ppt_h</p:attrName>
                                        </p:attrNameLst>
                                      </p:cBhvr>
                                      <p:tavLst>
                                        <p:tav tm="0">
                                          <p:val>
                                            <p:strVal val="#ppt_h"/>
                                          </p:val>
                                        </p:tav>
                                        <p:tav tm="100000">
                                          <p:val>
                                            <p:strVal val="#ppt_h"/>
                                          </p:val>
                                        </p:tav>
                                      </p:tavLst>
                                    </p:anim>
                                    <p:animEffect transition="in" filter="fade">
                                      <p:cBhvr>
                                        <p:cTn id="45" dur="1000"/>
                                        <p:tgtEl>
                                          <p:spTgt spid="108547">
                                            <p:txEl>
                                              <p:pRg st="5" end="5"/>
                                            </p:txEl>
                                          </p:spTgt>
                                        </p:tgtEl>
                                      </p:cBhvr>
                                    </p:animEffect>
                                  </p:childTnLst>
                                </p:cTn>
                              </p:par>
                            </p:childTnLst>
                          </p:cTn>
                        </p:par>
                        <p:par>
                          <p:cTn id="46" fill="hold">
                            <p:stCondLst>
                              <p:cond delay="7000"/>
                            </p:stCondLst>
                            <p:childTnLst>
                              <p:par>
                                <p:cTn id="47" presetID="50" presetClass="entr" presetSubtype="0" decel="100000" fill="hold" nodeType="afterEffect">
                                  <p:stCondLst>
                                    <p:cond delay="0"/>
                                  </p:stCondLst>
                                  <p:childTnLst>
                                    <p:set>
                                      <p:cBhvr>
                                        <p:cTn id="48" dur="1" fill="hold">
                                          <p:stCondLst>
                                            <p:cond delay="0"/>
                                          </p:stCondLst>
                                        </p:cTn>
                                        <p:tgtEl>
                                          <p:spTgt spid="108553">
                                            <p:txEl>
                                              <p:pRg st="0" end="0"/>
                                            </p:txEl>
                                          </p:spTgt>
                                        </p:tgtEl>
                                        <p:attrNameLst>
                                          <p:attrName>style.visibility</p:attrName>
                                        </p:attrNameLst>
                                      </p:cBhvr>
                                      <p:to>
                                        <p:strVal val="visible"/>
                                      </p:to>
                                    </p:set>
                                    <p:anim calcmode="lin" valueType="num">
                                      <p:cBhvr>
                                        <p:cTn id="49" dur="1000" fill="hold"/>
                                        <p:tgtEl>
                                          <p:spTgt spid="108553">
                                            <p:txEl>
                                              <p:pRg st="0" end="0"/>
                                            </p:txEl>
                                          </p:spTgt>
                                        </p:tgtEl>
                                        <p:attrNameLst>
                                          <p:attrName>ppt_w</p:attrName>
                                        </p:attrNameLst>
                                      </p:cBhvr>
                                      <p:tavLst>
                                        <p:tav tm="0">
                                          <p:val>
                                            <p:strVal val="#ppt_w+.3"/>
                                          </p:val>
                                        </p:tav>
                                        <p:tav tm="100000">
                                          <p:val>
                                            <p:strVal val="#ppt_w"/>
                                          </p:val>
                                        </p:tav>
                                      </p:tavLst>
                                    </p:anim>
                                    <p:anim calcmode="lin" valueType="num">
                                      <p:cBhvr>
                                        <p:cTn id="50" dur="1000" fill="hold"/>
                                        <p:tgtEl>
                                          <p:spTgt spid="108553">
                                            <p:txEl>
                                              <p:pRg st="0" end="0"/>
                                            </p:txEl>
                                          </p:spTgt>
                                        </p:tgtEl>
                                        <p:attrNameLst>
                                          <p:attrName>ppt_h</p:attrName>
                                        </p:attrNameLst>
                                      </p:cBhvr>
                                      <p:tavLst>
                                        <p:tav tm="0">
                                          <p:val>
                                            <p:strVal val="#ppt_h"/>
                                          </p:val>
                                        </p:tav>
                                        <p:tav tm="100000">
                                          <p:val>
                                            <p:strVal val="#ppt_h"/>
                                          </p:val>
                                        </p:tav>
                                      </p:tavLst>
                                    </p:anim>
                                    <p:animEffect transition="in" filter="fade">
                                      <p:cBhvr>
                                        <p:cTn id="51" dur="1000"/>
                                        <p:tgtEl>
                                          <p:spTgt spid="108553">
                                            <p:txEl>
                                              <p:pRg st="0" end="0"/>
                                            </p:txEl>
                                          </p:spTgt>
                                        </p:tgtEl>
                                      </p:cBhvr>
                                    </p:animEffect>
                                  </p:childTnLst>
                                </p:cTn>
                              </p:par>
                            </p:childTnLst>
                          </p:cTn>
                        </p:par>
                        <p:par>
                          <p:cTn id="52" fill="hold">
                            <p:stCondLst>
                              <p:cond delay="8000"/>
                            </p:stCondLst>
                            <p:childTnLst>
                              <p:par>
                                <p:cTn id="53" presetID="50" presetClass="entr" presetSubtype="0" decel="100000" fill="hold" nodeType="afterEffect">
                                  <p:stCondLst>
                                    <p:cond delay="0"/>
                                  </p:stCondLst>
                                  <p:childTnLst>
                                    <p:set>
                                      <p:cBhvr>
                                        <p:cTn id="54" dur="1" fill="hold">
                                          <p:stCondLst>
                                            <p:cond delay="0"/>
                                          </p:stCondLst>
                                        </p:cTn>
                                        <p:tgtEl>
                                          <p:spTgt spid="108553">
                                            <p:txEl>
                                              <p:pRg st="1" end="1"/>
                                            </p:txEl>
                                          </p:spTgt>
                                        </p:tgtEl>
                                        <p:attrNameLst>
                                          <p:attrName>style.visibility</p:attrName>
                                        </p:attrNameLst>
                                      </p:cBhvr>
                                      <p:to>
                                        <p:strVal val="visible"/>
                                      </p:to>
                                    </p:set>
                                    <p:anim calcmode="lin" valueType="num">
                                      <p:cBhvr>
                                        <p:cTn id="55" dur="1000" fill="hold"/>
                                        <p:tgtEl>
                                          <p:spTgt spid="108553">
                                            <p:txEl>
                                              <p:pRg st="1" end="1"/>
                                            </p:txEl>
                                          </p:spTgt>
                                        </p:tgtEl>
                                        <p:attrNameLst>
                                          <p:attrName>ppt_w</p:attrName>
                                        </p:attrNameLst>
                                      </p:cBhvr>
                                      <p:tavLst>
                                        <p:tav tm="0">
                                          <p:val>
                                            <p:strVal val="#ppt_w+.3"/>
                                          </p:val>
                                        </p:tav>
                                        <p:tav tm="100000">
                                          <p:val>
                                            <p:strVal val="#ppt_w"/>
                                          </p:val>
                                        </p:tav>
                                      </p:tavLst>
                                    </p:anim>
                                    <p:anim calcmode="lin" valueType="num">
                                      <p:cBhvr>
                                        <p:cTn id="56" dur="1000" fill="hold"/>
                                        <p:tgtEl>
                                          <p:spTgt spid="108553">
                                            <p:txEl>
                                              <p:pRg st="1" end="1"/>
                                            </p:txEl>
                                          </p:spTgt>
                                        </p:tgtEl>
                                        <p:attrNameLst>
                                          <p:attrName>ppt_h</p:attrName>
                                        </p:attrNameLst>
                                      </p:cBhvr>
                                      <p:tavLst>
                                        <p:tav tm="0">
                                          <p:val>
                                            <p:strVal val="#ppt_h"/>
                                          </p:val>
                                        </p:tav>
                                        <p:tav tm="100000">
                                          <p:val>
                                            <p:strVal val="#ppt_h"/>
                                          </p:val>
                                        </p:tav>
                                      </p:tavLst>
                                    </p:anim>
                                    <p:animEffect transition="in" filter="fade">
                                      <p:cBhvr>
                                        <p:cTn id="57" dur="1000"/>
                                        <p:tgtEl>
                                          <p:spTgt spid="1085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p:bldP spid="108547"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3" name="Picture 4" descr="06041005e"/>
          <p:cNvPicPr>
            <a:picLocks noGrp="1" noChangeAspect="1" noChangeArrowheads="1"/>
          </p:cNvPicPr>
          <p:nvPr>
            <p:ph idx="4294967295"/>
          </p:nvPr>
        </p:nvPicPr>
        <p:blipFill>
          <a:blip r:embed="rId3"/>
          <a:srcRect/>
          <a:stretch>
            <a:fillRect/>
          </a:stretch>
        </p:blipFill>
        <p:spPr>
          <a:xfrm>
            <a:off x="12700" y="0"/>
            <a:ext cx="1622425" cy="6873875"/>
          </a:xfrm>
        </p:spPr>
      </p:pic>
      <p:pic>
        <p:nvPicPr>
          <p:cNvPr id="44034" name="Picture 8" descr="poselennya черкаси"/>
          <p:cNvPicPr>
            <a:picLocks noChangeAspect="1" noChangeArrowheads="1"/>
          </p:cNvPicPr>
          <p:nvPr/>
        </p:nvPicPr>
        <p:blipFill>
          <a:blip r:embed="rId4"/>
          <a:srcRect/>
          <a:stretch>
            <a:fillRect/>
          </a:stretch>
        </p:blipFill>
        <p:spPr bwMode="auto">
          <a:xfrm>
            <a:off x="0" y="3790950"/>
            <a:ext cx="5219700" cy="3067050"/>
          </a:xfrm>
          <a:prstGeom prst="rect">
            <a:avLst/>
          </a:prstGeom>
          <a:noFill/>
          <a:ln w="9525">
            <a:noFill/>
            <a:miter lim="800000"/>
            <a:headEnd/>
            <a:tailEnd/>
          </a:ln>
        </p:spPr>
      </p:pic>
      <p:sp>
        <p:nvSpPr>
          <p:cNvPr id="158722" name="Rectangle 2"/>
          <p:cNvSpPr>
            <a:spLocks noGrp="1" noChangeArrowheads="1"/>
          </p:cNvSpPr>
          <p:nvPr>
            <p:ph type="title"/>
          </p:nvPr>
        </p:nvSpPr>
        <p:spPr>
          <a:xfrm>
            <a:off x="1692275" y="274638"/>
            <a:ext cx="7200900" cy="1143000"/>
          </a:xfrm>
        </p:spPr>
        <p:txBody>
          <a:bodyPr/>
          <a:lstStyle/>
          <a:p>
            <a:pPr eaLnBrk="1" hangingPunct="1"/>
            <a:r>
              <a:rPr lang="uk-UA" sz="3600" smtClean="0"/>
              <a:t>Трипільські поселення.</a:t>
            </a:r>
            <a:r>
              <a:rPr lang="uk-UA" sz="4000" smtClean="0"/>
              <a:t> </a:t>
            </a:r>
            <a:br>
              <a:rPr lang="uk-UA" sz="4000" smtClean="0"/>
            </a:br>
            <a:r>
              <a:rPr lang="uk-UA" sz="3200" smtClean="0"/>
              <a:t>Пізній етап (3150—2350 рр. до н. е.)</a:t>
            </a:r>
            <a:endParaRPr lang="ru-RU" sz="3200" smtClean="0"/>
          </a:p>
        </p:txBody>
      </p:sp>
      <p:sp>
        <p:nvSpPr>
          <p:cNvPr id="158723" name="Rectangle 3"/>
          <p:cNvSpPr>
            <a:spLocks noGrp="1" noChangeArrowheads="1"/>
          </p:cNvSpPr>
          <p:nvPr>
            <p:ph type="body" idx="1"/>
          </p:nvPr>
        </p:nvSpPr>
        <p:spPr>
          <a:xfrm>
            <a:off x="1692275" y="1557338"/>
            <a:ext cx="6911975" cy="2232025"/>
          </a:xfrm>
        </p:spPr>
        <p:txBody>
          <a:bodyPr/>
          <a:lstStyle/>
          <a:p>
            <a:pPr marL="266700" indent="-266700" eaLnBrk="1" hangingPunct="1">
              <a:lnSpc>
                <a:spcPct val="80000"/>
              </a:lnSpc>
              <a:buFontTx/>
              <a:buNone/>
            </a:pPr>
            <a:r>
              <a:rPr lang="uk-UA" sz="2000" b="1" u="sng" smtClean="0"/>
              <a:t>Поселення - протоміста</a:t>
            </a:r>
            <a:r>
              <a:rPr lang="uk-UA" sz="2000" smtClean="0"/>
              <a:t>:</a:t>
            </a:r>
          </a:p>
          <a:p>
            <a:pPr marL="266700" indent="-266700" eaLnBrk="1" hangingPunct="1">
              <a:lnSpc>
                <a:spcPct val="80000"/>
              </a:lnSpc>
              <a:buFontTx/>
              <a:buBlip>
                <a:blip r:embed="rId5"/>
              </a:buBlip>
            </a:pPr>
            <a:r>
              <a:rPr lang="uk-UA" sz="2000" smtClean="0"/>
              <a:t>ще більше зростають площа поселень та чисельність їхнього населення</a:t>
            </a:r>
          </a:p>
          <a:p>
            <a:pPr marL="266700" indent="-266700" eaLnBrk="1" hangingPunct="1">
              <a:lnSpc>
                <a:spcPct val="80000"/>
              </a:lnSpc>
              <a:buFontTx/>
              <a:buBlip>
                <a:blip r:embed="rId5"/>
              </a:buBlip>
            </a:pPr>
            <a:r>
              <a:rPr lang="uk-UA" sz="2000" smtClean="0"/>
              <a:t>вони мали розвинену систему укріплень і форму, наближену до ідеального кола (діаметром понад 1 км) або еліпсу </a:t>
            </a:r>
          </a:p>
          <a:p>
            <a:pPr marL="266700" indent="-266700" eaLnBrk="1" hangingPunct="1">
              <a:lnSpc>
                <a:spcPct val="80000"/>
              </a:lnSpc>
              <a:buFontTx/>
              <a:buBlip>
                <a:blip r:embed="rId5"/>
              </a:buBlip>
            </a:pPr>
            <a:r>
              <a:rPr lang="uk-UA" sz="2000" smtClean="0"/>
              <a:t>найбільші поселення виявлені на Черкащині поблизу таких сіл:</a:t>
            </a:r>
          </a:p>
        </p:txBody>
      </p:sp>
      <p:sp>
        <p:nvSpPr>
          <p:cNvPr id="158727" name="Rectangle 7"/>
          <p:cNvSpPr>
            <a:spLocks noChangeArrowheads="1"/>
          </p:cNvSpPr>
          <p:nvPr/>
        </p:nvSpPr>
        <p:spPr bwMode="auto">
          <a:xfrm>
            <a:off x="5148263" y="3840163"/>
            <a:ext cx="3816350" cy="1309687"/>
          </a:xfrm>
          <a:prstGeom prst="rect">
            <a:avLst/>
          </a:prstGeom>
          <a:noFill/>
          <a:ln w="9525">
            <a:noFill/>
            <a:miter lim="800000"/>
            <a:headEnd/>
            <a:tailEnd/>
          </a:ln>
        </p:spPr>
        <p:txBody>
          <a:bodyPr lIns="90000" tIns="0" rIns="90000" bIns="0">
            <a:spAutoFit/>
          </a:bodyPr>
          <a:lstStyle/>
          <a:p>
            <a:pPr>
              <a:buFontTx/>
              <a:buBlip>
                <a:blip r:embed="rId6"/>
              </a:buBlip>
            </a:pPr>
            <a:r>
              <a:rPr lang="uk-UA" sz="1700" b="1"/>
              <a:t> </a:t>
            </a:r>
            <a:r>
              <a:rPr lang="uk-UA" b="1"/>
              <a:t>Тальянки</a:t>
            </a:r>
            <a:r>
              <a:rPr lang="uk-UA" sz="1700"/>
              <a:t> - 450 га - у 4  !!!  рази більше за Вавилон, столицю шумерів. Одночасно в ньому проживало близько 14 тис. осіб, а жител налічувалося майже 3 тис.</a:t>
            </a:r>
          </a:p>
        </p:txBody>
      </p:sp>
      <p:sp>
        <p:nvSpPr>
          <p:cNvPr id="158729" name="Text Box 9"/>
          <p:cNvSpPr txBox="1">
            <a:spLocks noChangeArrowheads="1"/>
          </p:cNvSpPr>
          <p:nvPr/>
        </p:nvSpPr>
        <p:spPr bwMode="auto">
          <a:xfrm>
            <a:off x="5181600" y="6086475"/>
            <a:ext cx="3311525" cy="366713"/>
          </a:xfrm>
          <a:prstGeom prst="rect">
            <a:avLst/>
          </a:prstGeom>
          <a:noFill/>
          <a:ln w="9525">
            <a:noFill/>
            <a:miter lim="800000"/>
            <a:headEnd/>
            <a:tailEnd/>
          </a:ln>
        </p:spPr>
        <p:txBody>
          <a:bodyPr lIns="90000" tIns="46800" rIns="90000" bIns="46800">
            <a:spAutoFit/>
          </a:bodyPr>
          <a:lstStyle/>
          <a:p>
            <a:pPr>
              <a:buFontTx/>
              <a:buBlip>
                <a:blip r:embed="rId6"/>
              </a:buBlip>
            </a:pPr>
            <a:r>
              <a:rPr lang="uk-UA" sz="1700" b="1"/>
              <a:t> </a:t>
            </a:r>
            <a:r>
              <a:rPr lang="uk-UA" b="1"/>
              <a:t>Майданецьке</a:t>
            </a:r>
            <a:r>
              <a:rPr lang="uk-UA"/>
              <a:t> – 200 га</a:t>
            </a:r>
            <a:endParaRPr lang="uk-UA" sz="1700"/>
          </a:p>
        </p:txBody>
      </p:sp>
      <p:sp>
        <p:nvSpPr>
          <p:cNvPr id="158730" name="Rectangle 10"/>
          <p:cNvSpPr>
            <a:spLocks noChangeArrowheads="1"/>
          </p:cNvSpPr>
          <p:nvPr/>
        </p:nvSpPr>
        <p:spPr bwMode="auto">
          <a:xfrm>
            <a:off x="5162550" y="5249863"/>
            <a:ext cx="3924300" cy="792162"/>
          </a:xfrm>
          <a:prstGeom prst="rect">
            <a:avLst/>
          </a:prstGeom>
          <a:noFill/>
          <a:ln w="9525">
            <a:noFill/>
            <a:miter lim="800000"/>
            <a:headEnd/>
            <a:tailEnd/>
          </a:ln>
        </p:spPr>
        <p:txBody>
          <a:bodyPr lIns="90000" tIns="0" rIns="90000" bIns="0">
            <a:spAutoFit/>
          </a:bodyPr>
          <a:lstStyle/>
          <a:p>
            <a:pPr>
              <a:buFontTx/>
              <a:buBlip>
                <a:blip r:embed="rId6"/>
              </a:buBlip>
            </a:pPr>
            <a:r>
              <a:rPr lang="uk-UA" sz="1700" b="1"/>
              <a:t> </a:t>
            </a:r>
            <a:r>
              <a:rPr lang="uk-UA" b="1"/>
              <a:t>Доброводи</a:t>
            </a:r>
            <a:r>
              <a:rPr lang="uk-UA" sz="1700"/>
              <a:t> - 250 га, хати розміщувалися у 9 – 10 кілець, населення близько 10 – 20 тис. осіб</a:t>
            </a:r>
            <a:endParaRPr lang="ru-RU" sz="1700"/>
          </a:p>
        </p:txBody>
      </p:sp>
      <p:sp>
        <p:nvSpPr>
          <p:cNvPr id="158731" name="Rectangle 11"/>
          <p:cNvSpPr>
            <a:spLocks noChangeArrowheads="1"/>
          </p:cNvSpPr>
          <p:nvPr/>
        </p:nvSpPr>
        <p:spPr bwMode="auto">
          <a:xfrm>
            <a:off x="5181600" y="6491288"/>
            <a:ext cx="2403475" cy="366712"/>
          </a:xfrm>
          <a:prstGeom prst="rect">
            <a:avLst/>
          </a:prstGeom>
          <a:noFill/>
          <a:ln w="9525">
            <a:noFill/>
            <a:miter lim="800000"/>
            <a:headEnd/>
            <a:tailEnd/>
          </a:ln>
        </p:spPr>
        <p:txBody>
          <a:bodyPr wrap="none" lIns="90000" tIns="46800" rIns="90000" bIns="46800">
            <a:spAutoFit/>
          </a:bodyPr>
          <a:lstStyle/>
          <a:p>
            <a:pPr>
              <a:buFontTx/>
              <a:buBlip>
                <a:blip r:embed="rId6"/>
              </a:buBlip>
            </a:pPr>
            <a:r>
              <a:rPr lang="uk-UA" sz="1700" b="1"/>
              <a:t> </a:t>
            </a:r>
            <a:r>
              <a:rPr lang="uk-UA" b="1"/>
              <a:t>Небелівка</a:t>
            </a:r>
            <a:r>
              <a:rPr lang="uk-UA"/>
              <a:t> - 300 га</a:t>
            </a:r>
            <a:endParaRPr lang="ru-RU" sz="1700"/>
          </a:p>
        </p:txBody>
      </p:sp>
      <p:sp>
        <p:nvSpPr>
          <p:cNvPr id="158732" name="AutoShape 12"/>
          <p:cNvSpPr>
            <a:spLocks noChangeArrowheads="1"/>
          </p:cNvSpPr>
          <p:nvPr/>
        </p:nvSpPr>
        <p:spPr bwMode="auto">
          <a:xfrm rot="1586857">
            <a:off x="4745038" y="5373688"/>
            <a:ext cx="381000" cy="304800"/>
          </a:xfrm>
          <a:prstGeom prst="star4">
            <a:avLst>
              <a:gd name="adj" fmla="val 12500"/>
            </a:avLst>
          </a:prstGeom>
          <a:solidFill>
            <a:srgbClr val="FF0000"/>
          </a:solidFill>
          <a:ln w="9525">
            <a:solidFill>
              <a:schemeClr val="tx1"/>
            </a:solidFill>
            <a:miter lim="800000"/>
            <a:headEnd/>
            <a:tailEnd/>
          </a:ln>
        </p:spPr>
        <p:txBody>
          <a:bodyPr wrap="none" anchor="ctr"/>
          <a:lstStyle/>
          <a:p>
            <a:endParaRPr lang="ru-RU"/>
          </a:p>
        </p:txBody>
      </p:sp>
      <p:sp>
        <p:nvSpPr>
          <p:cNvPr id="158733" name="AutoShape 13"/>
          <p:cNvSpPr>
            <a:spLocks noChangeArrowheads="1"/>
          </p:cNvSpPr>
          <p:nvPr/>
        </p:nvSpPr>
        <p:spPr bwMode="auto">
          <a:xfrm rot="1586857">
            <a:off x="3203575" y="5300663"/>
            <a:ext cx="381000" cy="304800"/>
          </a:xfrm>
          <a:prstGeom prst="star4">
            <a:avLst>
              <a:gd name="adj" fmla="val 12500"/>
            </a:avLst>
          </a:prstGeom>
          <a:solidFill>
            <a:srgbClr val="FF0000"/>
          </a:solidFill>
          <a:ln w="9525">
            <a:solidFill>
              <a:schemeClr val="tx1"/>
            </a:solidFill>
            <a:miter lim="800000"/>
            <a:headEnd/>
            <a:tailEnd/>
          </a:ln>
        </p:spPr>
        <p:txBody>
          <a:bodyPr wrap="none" anchor="ctr"/>
          <a:lstStyle/>
          <a:p>
            <a:endParaRPr lang="ru-RU"/>
          </a:p>
        </p:txBody>
      </p:sp>
      <p:sp>
        <p:nvSpPr>
          <p:cNvPr id="158734" name="AutoShape 14"/>
          <p:cNvSpPr>
            <a:spLocks noChangeArrowheads="1"/>
          </p:cNvSpPr>
          <p:nvPr/>
        </p:nvSpPr>
        <p:spPr bwMode="auto">
          <a:xfrm rot="1586857">
            <a:off x="1927225" y="6184900"/>
            <a:ext cx="381000" cy="304800"/>
          </a:xfrm>
          <a:prstGeom prst="star4">
            <a:avLst>
              <a:gd name="adj" fmla="val 12500"/>
            </a:avLst>
          </a:prstGeom>
          <a:solidFill>
            <a:srgbClr val="FF0000"/>
          </a:solidFill>
          <a:ln w="9525">
            <a:solidFill>
              <a:schemeClr val="tx1"/>
            </a:solidFill>
            <a:miter lim="800000"/>
            <a:headEnd/>
            <a:tailEnd/>
          </a:ln>
        </p:spPr>
        <p:txBody>
          <a:bodyPr wrap="none" anchor="ctr"/>
          <a:lstStyle/>
          <a:p>
            <a:endParaRPr lang="ru-RU"/>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58722"/>
                                        </p:tgtEl>
                                        <p:attrNameLst>
                                          <p:attrName>style.visibility</p:attrName>
                                        </p:attrNameLst>
                                      </p:cBhvr>
                                      <p:to>
                                        <p:strVal val="visible"/>
                                      </p:to>
                                    </p:set>
                                    <p:anim calcmode="lin" valueType="num">
                                      <p:cBhvr>
                                        <p:cTn id="7" dur="1000" fill="hold"/>
                                        <p:tgtEl>
                                          <p:spTgt spid="158722"/>
                                        </p:tgtEl>
                                        <p:attrNameLst>
                                          <p:attrName>ppt_w</p:attrName>
                                        </p:attrNameLst>
                                      </p:cBhvr>
                                      <p:tavLst>
                                        <p:tav tm="0">
                                          <p:val>
                                            <p:strVal val="#ppt_w+.3"/>
                                          </p:val>
                                        </p:tav>
                                        <p:tav tm="100000">
                                          <p:val>
                                            <p:strVal val="#ppt_w"/>
                                          </p:val>
                                        </p:tav>
                                      </p:tavLst>
                                    </p:anim>
                                    <p:anim calcmode="lin" valueType="num">
                                      <p:cBhvr>
                                        <p:cTn id="8" dur="1000" fill="hold"/>
                                        <p:tgtEl>
                                          <p:spTgt spid="158722"/>
                                        </p:tgtEl>
                                        <p:attrNameLst>
                                          <p:attrName>ppt_h</p:attrName>
                                        </p:attrNameLst>
                                      </p:cBhvr>
                                      <p:tavLst>
                                        <p:tav tm="0">
                                          <p:val>
                                            <p:strVal val="#ppt_h"/>
                                          </p:val>
                                        </p:tav>
                                        <p:tav tm="100000">
                                          <p:val>
                                            <p:strVal val="#ppt_h"/>
                                          </p:val>
                                        </p:tav>
                                      </p:tavLst>
                                    </p:anim>
                                    <p:animEffect transition="in" filter="fade">
                                      <p:cBhvr>
                                        <p:cTn id="9" dur="1000"/>
                                        <p:tgtEl>
                                          <p:spTgt spid="158722"/>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58723">
                                            <p:txEl>
                                              <p:pRg st="0" end="0"/>
                                            </p:txEl>
                                          </p:spTgt>
                                        </p:tgtEl>
                                        <p:attrNameLst>
                                          <p:attrName>style.visibility</p:attrName>
                                        </p:attrNameLst>
                                      </p:cBhvr>
                                      <p:to>
                                        <p:strVal val="visible"/>
                                      </p:to>
                                    </p:set>
                                    <p:anim calcmode="lin" valueType="num">
                                      <p:cBhvr>
                                        <p:cTn id="13" dur="1000" fill="hold"/>
                                        <p:tgtEl>
                                          <p:spTgt spid="158723">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15872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58723">
                                            <p:txEl>
                                              <p:pRg st="0" end="0"/>
                                            </p:txEl>
                                          </p:spTgt>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158723">
                                            <p:txEl>
                                              <p:pRg st="1" end="1"/>
                                            </p:txEl>
                                          </p:spTgt>
                                        </p:tgtEl>
                                        <p:attrNameLst>
                                          <p:attrName>style.visibility</p:attrName>
                                        </p:attrNameLst>
                                      </p:cBhvr>
                                      <p:to>
                                        <p:strVal val="visible"/>
                                      </p:to>
                                    </p:set>
                                    <p:anim calcmode="lin" valueType="num">
                                      <p:cBhvr>
                                        <p:cTn id="19" dur="1000" fill="hold"/>
                                        <p:tgtEl>
                                          <p:spTgt spid="158723">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15872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58723">
                                            <p:txEl>
                                              <p:pRg st="1" end="1"/>
                                            </p:txEl>
                                          </p:spTgt>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158723">
                                            <p:txEl>
                                              <p:pRg st="2" end="2"/>
                                            </p:txEl>
                                          </p:spTgt>
                                        </p:tgtEl>
                                        <p:attrNameLst>
                                          <p:attrName>style.visibility</p:attrName>
                                        </p:attrNameLst>
                                      </p:cBhvr>
                                      <p:to>
                                        <p:strVal val="visible"/>
                                      </p:to>
                                    </p:set>
                                    <p:anim calcmode="lin" valueType="num">
                                      <p:cBhvr>
                                        <p:cTn id="25" dur="1000" fill="hold"/>
                                        <p:tgtEl>
                                          <p:spTgt spid="158723">
                                            <p:txEl>
                                              <p:pRg st="2" end="2"/>
                                            </p:txEl>
                                          </p:spTgt>
                                        </p:tgtEl>
                                        <p:attrNameLst>
                                          <p:attrName>ppt_w</p:attrName>
                                        </p:attrNameLst>
                                      </p:cBhvr>
                                      <p:tavLst>
                                        <p:tav tm="0">
                                          <p:val>
                                            <p:strVal val="#ppt_w+.3"/>
                                          </p:val>
                                        </p:tav>
                                        <p:tav tm="100000">
                                          <p:val>
                                            <p:strVal val="#ppt_w"/>
                                          </p:val>
                                        </p:tav>
                                      </p:tavLst>
                                    </p:anim>
                                    <p:anim calcmode="lin" valueType="num">
                                      <p:cBhvr>
                                        <p:cTn id="26" dur="1000" fill="hold"/>
                                        <p:tgtEl>
                                          <p:spTgt spid="15872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158723">
                                            <p:txEl>
                                              <p:pRg st="2" end="2"/>
                                            </p:txEl>
                                          </p:spTgt>
                                        </p:tgtEl>
                                      </p:cBhvr>
                                    </p:animEffect>
                                  </p:childTnLst>
                                </p:cTn>
                              </p:par>
                            </p:childTnLst>
                          </p:cTn>
                        </p:par>
                        <p:par>
                          <p:cTn id="28" fill="hold">
                            <p:stCondLst>
                              <p:cond delay="4000"/>
                            </p:stCondLst>
                            <p:childTnLst>
                              <p:par>
                                <p:cTn id="29" presetID="50" presetClass="entr" presetSubtype="0" decel="100000" fill="hold" grpId="0" nodeType="afterEffect">
                                  <p:stCondLst>
                                    <p:cond delay="0"/>
                                  </p:stCondLst>
                                  <p:childTnLst>
                                    <p:set>
                                      <p:cBhvr>
                                        <p:cTn id="30" dur="1" fill="hold">
                                          <p:stCondLst>
                                            <p:cond delay="0"/>
                                          </p:stCondLst>
                                        </p:cTn>
                                        <p:tgtEl>
                                          <p:spTgt spid="158723">
                                            <p:txEl>
                                              <p:pRg st="3" end="3"/>
                                            </p:txEl>
                                          </p:spTgt>
                                        </p:tgtEl>
                                        <p:attrNameLst>
                                          <p:attrName>style.visibility</p:attrName>
                                        </p:attrNameLst>
                                      </p:cBhvr>
                                      <p:to>
                                        <p:strVal val="visible"/>
                                      </p:to>
                                    </p:set>
                                    <p:anim calcmode="lin" valueType="num">
                                      <p:cBhvr>
                                        <p:cTn id="31" dur="1000" fill="hold"/>
                                        <p:tgtEl>
                                          <p:spTgt spid="158723">
                                            <p:txEl>
                                              <p:pRg st="3" end="3"/>
                                            </p:txEl>
                                          </p:spTgt>
                                        </p:tgtEl>
                                        <p:attrNameLst>
                                          <p:attrName>ppt_w</p:attrName>
                                        </p:attrNameLst>
                                      </p:cBhvr>
                                      <p:tavLst>
                                        <p:tav tm="0">
                                          <p:val>
                                            <p:strVal val="#ppt_w+.3"/>
                                          </p:val>
                                        </p:tav>
                                        <p:tav tm="100000">
                                          <p:val>
                                            <p:strVal val="#ppt_w"/>
                                          </p:val>
                                        </p:tav>
                                      </p:tavLst>
                                    </p:anim>
                                    <p:anim calcmode="lin" valueType="num">
                                      <p:cBhvr>
                                        <p:cTn id="32" dur="1000" fill="hold"/>
                                        <p:tgtEl>
                                          <p:spTgt spid="158723">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158723">
                                            <p:txEl>
                                              <p:pRg st="3" end="3"/>
                                            </p:txEl>
                                          </p:spTgt>
                                        </p:tgtEl>
                                      </p:cBhvr>
                                    </p:animEffect>
                                  </p:childTnLst>
                                </p:cTn>
                              </p:par>
                            </p:childTnLst>
                          </p:cTn>
                        </p:par>
                        <p:par>
                          <p:cTn id="34" fill="hold">
                            <p:stCondLst>
                              <p:cond delay="5000"/>
                            </p:stCondLst>
                            <p:childTnLst>
                              <p:par>
                                <p:cTn id="35" presetID="27" presetClass="emph" presetSubtype="0" fill="hold" grpId="0" nodeType="afterEffect">
                                  <p:stCondLst>
                                    <p:cond delay="0"/>
                                  </p:stCondLst>
                                  <p:childTnLst>
                                    <p:animClr clrSpc="rgb" dir="cw">
                                      <p:cBhvr override="childStyle">
                                        <p:cTn id="36" dur="250" autoRev="1" fill="hold"/>
                                        <p:tgtEl>
                                          <p:spTgt spid="158733"/>
                                        </p:tgtEl>
                                        <p:attrNameLst>
                                          <p:attrName>style.color</p:attrName>
                                        </p:attrNameLst>
                                      </p:cBhvr>
                                      <p:to>
                                        <a:schemeClr val="bg1"/>
                                      </p:to>
                                    </p:animClr>
                                    <p:animClr clrSpc="rgb" dir="cw">
                                      <p:cBhvr>
                                        <p:cTn id="37" dur="250" autoRev="1" fill="hold"/>
                                        <p:tgtEl>
                                          <p:spTgt spid="158733"/>
                                        </p:tgtEl>
                                        <p:attrNameLst>
                                          <p:attrName>fillcolor</p:attrName>
                                        </p:attrNameLst>
                                      </p:cBhvr>
                                      <p:to>
                                        <a:schemeClr val="bg1"/>
                                      </p:to>
                                    </p:animClr>
                                    <p:set>
                                      <p:cBhvr>
                                        <p:cTn id="38" dur="250" autoRev="1" fill="hold"/>
                                        <p:tgtEl>
                                          <p:spTgt spid="158733"/>
                                        </p:tgtEl>
                                        <p:attrNameLst>
                                          <p:attrName>fill.type</p:attrName>
                                        </p:attrNameLst>
                                      </p:cBhvr>
                                      <p:to>
                                        <p:strVal val="solid"/>
                                      </p:to>
                                    </p:set>
                                    <p:set>
                                      <p:cBhvr>
                                        <p:cTn id="39" dur="250" autoRev="1" fill="hold"/>
                                        <p:tgtEl>
                                          <p:spTgt spid="158733"/>
                                        </p:tgtEl>
                                        <p:attrNameLst>
                                          <p:attrName>fill.on</p:attrName>
                                        </p:attrNameLst>
                                      </p:cBhvr>
                                      <p:to>
                                        <p:strVal val="true"/>
                                      </p:to>
                                    </p:set>
                                  </p:childTnLst>
                                </p:cTn>
                              </p:par>
                            </p:childTnLst>
                          </p:cTn>
                        </p:par>
                        <p:par>
                          <p:cTn id="40" fill="hold">
                            <p:stCondLst>
                              <p:cond delay="5500"/>
                            </p:stCondLst>
                            <p:childTnLst>
                              <p:par>
                                <p:cTn id="41" presetID="6" presetClass="emph" presetSubtype="0" fill="hold" grpId="1" nodeType="afterEffect">
                                  <p:stCondLst>
                                    <p:cond delay="0"/>
                                  </p:stCondLst>
                                  <p:childTnLst>
                                    <p:animScale>
                                      <p:cBhvr>
                                        <p:cTn id="42" dur="2000" fill="hold"/>
                                        <p:tgtEl>
                                          <p:spTgt spid="158733"/>
                                        </p:tgtEl>
                                      </p:cBhvr>
                                      <p:by x="200000" y="200000"/>
                                    </p:animScale>
                                  </p:childTnLst>
                                </p:cTn>
                              </p:par>
                            </p:childTnLst>
                          </p:cTn>
                        </p:par>
                        <p:par>
                          <p:cTn id="43" fill="hold">
                            <p:stCondLst>
                              <p:cond delay="7500"/>
                            </p:stCondLst>
                            <p:childTnLst>
                              <p:par>
                                <p:cTn id="44" presetID="50" presetClass="entr" presetSubtype="0" decel="100000" fill="hold" nodeType="afterEffect">
                                  <p:stCondLst>
                                    <p:cond delay="0"/>
                                  </p:stCondLst>
                                  <p:childTnLst>
                                    <p:set>
                                      <p:cBhvr>
                                        <p:cTn id="45" dur="1" fill="hold">
                                          <p:stCondLst>
                                            <p:cond delay="0"/>
                                          </p:stCondLst>
                                        </p:cTn>
                                        <p:tgtEl>
                                          <p:spTgt spid="158727">
                                            <p:txEl>
                                              <p:pRg st="0" end="0"/>
                                            </p:txEl>
                                          </p:spTgt>
                                        </p:tgtEl>
                                        <p:attrNameLst>
                                          <p:attrName>style.visibility</p:attrName>
                                        </p:attrNameLst>
                                      </p:cBhvr>
                                      <p:to>
                                        <p:strVal val="visible"/>
                                      </p:to>
                                    </p:set>
                                    <p:anim calcmode="lin" valueType="num">
                                      <p:cBhvr>
                                        <p:cTn id="46" dur="1000" fill="hold"/>
                                        <p:tgtEl>
                                          <p:spTgt spid="158727">
                                            <p:txEl>
                                              <p:pRg st="0" end="0"/>
                                            </p:txEl>
                                          </p:spTgt>
                                        </p:tgtEl>
                                        <p:attrNameLst>
                                          <p:attrName>ppt_w</p:attrName>
                                        </p:attrNameLst>
                                      </p:cBhvr>
                                      <p:tavLst>
                                        <p:tav tm="0">
                                          <p:val>
                                            <p:strVal val="#ppt_w+.3"/>
                                          </p:val>
                                        </p:tav>
                                        <p:tav tm="100000">
                                          <p:val>
                                            <p:strVal val="#ppt_w"/>
                                          </p:val>
                                        </p:tav>
                                      </p:tavLst>
                                    </p:anim>
                                    <p:anim calcmode="lin" valueType="num">
                                      <p:cBhvr>
                                        <p:cTn id="47" dur="1000" fill="hold"/>
                                        <p:tgtEl>
                                          <p:spTgt spid="158727">
                                            <p:txEl>
                                              <p:pRg st="0" end="0"/>
                                            </p:txEl>
                                          </p:spTgt>
                                        </p:tgtEl>
                                        <p:attrNameLst>
                                          <p:attrName>ppt_h</p:attrName>
                                        </p:attrNameLst>
                                      </p:cBhvr>
                                      <p:tavLst>
                                        <p:tav tm="0">
                                          <p:val>
                                            <p:strVal val="#ppt_h"/>
                                          </p:val>
                                        </p:tav>
                                        <p:tav tm="100000">
                                          <p:val>
                                            <p:strVal val="#ppt_h"/>
                                          </p:val>
                                        </p:tav>
                                      </p:tavLst>
                                    </p:anim>
                                    <p:animEffect transition="in" filter="fade">
                                      <p:cBhvr>
                                        <p:cTn id="48" dur="1000"/>
                                        <p:tgtEl>
                                          <p:spTgt spid="158727">
                                            <p:txEl>
                                              <p:pRg st="0" end="0"/>
                                            </p:txEl>
                                          </p:spTgt>
                                        </p:tgtEl>
                                      </p:cBhvr>
                                    </p:animEffect>
                                  </p:childTnLst>
                                </p:cTn>
                              </p:par>
                            </p:childTnLst>
                          </p:cTn>
                        </p:par>
                        <p:par>
                          <p:cTn id="49" fill="hold">
                            <p:stCondLst>
                              <p:cond delay="8500"/>
                            </p:stCondLst>
                            <p:childTnLst>
                              <p:par>
                                <p:cTn id="50" presetID="27" presetClass="emph" presetSubtype="0" fill="hold" grpId="0" nodeType="afterEffect">
                                  <p:stCondLst>
                                    <p:cond delay="0"/>
                                  </p:stCondLst>
                                  <p:childTnLst>
                                    <p:animClr clrSpc="rgb" dir="cw">
                                      <p:cBhvr override="childStyle">
                                        <p:cTn id="51" dur="250" autoRev="1" fill="hold"/>
                                        <p:tgtEl>
                                          <p:spTgt spid="158734"/>
                                        </p:tgtEl>
                                        <p:attrNameLst>
                                          <p:attrName>style.color</p:attrName>
                                        </p:attrNameLst>
                                      </p:cBhvr>
                                      <p:to>
                                        <a:schemeClr val="bg1"/>
                                      </p:to>
                                    </p:animClr>
                                    <p:animClr clrSpc="rgb" dir="cw">
                                      <p:cBhvr>
                                        <p:cTn id="52" dur="250" autoRev="1" fill="hold"/>
                                        <p:tgtEl>
                                          <p:spTgt spid="158734"/>
                                        </p:tgtEl>
                                        <p:attrNameLst>
                                          <p:attrName>fillcolor</p:attrName>
                                        </p:attrNameLst>
                                      </p:cBhvr>
                                      <p:to>
                                        <a:schemeClr val="bg1"/>
                                      </p:to>
                                    </p:animClr>
                                    <p:set>
                                      <p:cBhvr>
                                        <p:cTn id="53" dur="250" autoRev="1" fill="hold"/>
                                        <p:tgtEl>
                                          <p:spTgt spid="158734"/>
                                        </p:tgtEl>
                                        <p:attrNameLst>
                                          <p:attrName>fill.type</p:attrName>
                                        </p:attrNameLst>
                                      </p:cBhvr>
                                      <p:to>
                                        <p:strVal val="solid"/>
                                      </p:to>
                                    </p:set>
                                    <p:set>
                                      <p:cBhvr>
                                        <p:cTn id="54" dur="250" autoRev="1" fill="hold"/>
                                        <p:tgtEl>
                                          <p:spTgt spid="158734"/>
                                        </p:tgtEl>
                                        <p:attrNameLst>
                                          <p:attrName>fill.on</p:attrName>
                                        </p:attrNameLst>
                                      </p:cBhvr>
                                      <p:to>
                                        <p:strVal val="true"/>
                                      </p:to>
                                    </p:set>
                                  </p:childTnLst>
                                </p:cTn>
                              </p:par>
                            </p:childTnLst>
                          </p:cTn>
                        </p:par>
                        <p:par>
                          <p:cTn id="55" fill="hold">
                            <p:stCondLst>
                              <p:cond delay="9000"/>
                            </p:stCondLst>
                            <p:childTnLst>
                              <p:par>
                                <p:cTn id="56" presetID="6" presetClass="emph" presetSubtype="0" fill="hold" grpId="1" nodeType="afterEffect">
                                  <p:stCondLst>
                                    <p:cond delay="0"/>
                                  </p:stCondLst>
                                  <p:childTnLst>
                                    <p:animScale>
                                      <p:cBhvr>
                                        <p:cTn id="57" dur="2000" fill="hold"/>
                                        <p:tgtEl>
                                          <p:spTgt spid="158734"/>
                                        </p:tgtEl>
                                      </p:cBhvr>
                                      <p:by x="200000" y="200000"/>
                                    </p:animScale>
                                  </p:childTnLst>
                                </p:cTn>
                              </p:par>
                            </p:childTnLst>
                          </p:cTn>
                        </p:par>
                        <p:par>
                          <p:cTn id="58" fill="hold">
                            <p:stCondLst>
                              <p:cond delay="11000"/>
                            </p:stCondLst>
                            <p:childTnLst>
                              <p:par>
                                <p:cTn id="59" presetID="50" presetClass="entr" presetSubtype="0" decel="100000" fill="hold" nodeType="afterEffect">
                                  <p:stCondLst>
                                    <p:cond delay="0"/>
                                  </p:stCondLst>
                                  <p:childTnLst>
                                    <p:set>
                                      <p:cBhvr>
                                        <p:cTn id="60" dur="1" fill="hold">
                                          <p:stCondLst>
                                            <p:cond delay="0"/>
                                          </p:stCondLst>
                                        </p:cTn>
                                        <p:tgtEl>
                                          <p:spTgt spid="158730">
                                            <p:txEl>
                                              <p:pRg st="0" end="0"/>
                                            </p:txEl>
                                          </p:spTgt>
                                        </p:tgtEl>
                                        <p:attrNameLst>
                                          <p:attrName>style.visibility</p:attrName>
                                        </p:attrNameLst>
                                      </p:cBhvr>
                                      <p:to>
                                        <p:strVal val="visible"/>
                                      </p:to>
                                    </p:set>
                                    <p:anim calcmode="lin" valueType="num">
                                      <p:cBhvr>
                                        <p:cTn id="61" dur="1000" fill="hold"/>
                                        <p:tgtEl>
                                          <p:spTgt spid="158730">
                                            <p:txEl>
                                              <p:pRg st="0" end="0"/>
                                            </p:txEl>
                                          </p:spTgt>
                                        </p:tgtEl>
                                        <p:attrNameLst>
                                          <p:attrName>ppt_w</p:attrName>
                                        </p:attrNameLst>
                                      </p:cBhvr>
                                      <p:tavLst>
                                        <p:tav tm="0">
                                          <p:val>
                                            <p:strVal val="#ppt_w+.3"/>
                                          </p:val>
                                        </p:tav>
                                        <p:tav tm="100000">
                                          <p:val>
                                            <p:strVal val="#ppt_w"/>
                                          </p:val>
                                        </p:tav>
                                      </p:tavLst>
                                    </p:anim>
                                    <p:anim calcmode="lin" valueType="num">
                                      <p:cBhvr>
                                        <p:cTn id="62" dur="1000" fill="hold"/>
                                        <p:tgtEl>
                                          <p:spTgt spid="158730">
                                            <p:txEl>
                                              <p:pRg st="0" end="0"/>
                                            </p:txEl>
                                          </p:spTgt>
                                        </p:tgtEl>
                                        <p:attrNameLst>
                                          <p:attrName>ppt_h</p:attrName>
                                        </p:attrNameLst>
                                      </p:cBhvr>
                                      <p:tavLst>
                                        <p:tav tm="0">
                                          <p:val>
                                            <p:strVal val="#ppt_h"/>
                                          </p:val>
                                        </p:tav>
                                        <p:tav tm="100000">
                                          <p:val>
                                            <p:strVal val="#ppt_h"/>
                                          </p:val>
                                        </p:tav>
                                      </p:tavLst>
                                    </p:anim>
                                    <p:animEffect transition="in" filter="fade">
                                      <p:cBhvr>
                                        <p:cTn id="63" dur="1000"/>
                                        <p:tgtEl>
                                          <p:spTgt spid="158730">
                                            <p:txEl>
                                              <p:pRg st="0" end="0"/>
                                            </p:txEl>
                                          </p:spTgt>
                                        </p:tgtEl>
                                      </p:cBhvr>
                                    </p:animEffect>
                                  </p:childTnLst>
                                </p:cTn>
                              </p:par>
                            </p:childTnLst>
                          </p:cTn>
                        </p:par>
                        <p:par>
                          <p:cTn id="64" fill="hold">
                            <p:stCondLst>
                              <p:cond delay="12000"/>
                            </p:stCondLst>
                            <p:childTnLst>
                              <p:par>
                                <p:cTn id="65" presetID="27" presetClass="emph" presetSubtype="0" fill="hold" grpId="0" nodeType="afterEffect">
                                  <p:stCondLst>
                                    <p:cond delay="0"/>
                                  </p:stCondLst>
                                  <p:childTnLst>
                                    <p:animClr clrSpc="rgb" dir="cw">
                                      <p:cBhvr override="childStyle">
                                        <p:cTn id="66" dur="250" autoRev="1" fill="hold"/>
                                        <p:tgtEl>
                                          <p:spTgt spid="158732"/>
                                        </p:tgtEl>
                                        <p:attrNameLst>
                                          <p:attrName>style.color</p:attrName>
                                        </p:attrNameLst>
                                      </p:cBhvr>
                                      <p:to>
                                        <a:schemeClr val="bg1"/>
                                      </p:to>
                                    </p:animClr>
                                    <p:animClr clrSpc="rgb" dir="cw">
                                      <p:cBhvr>
                                        <p:cTn id="67" dur="250" autoRev="1" fill="hold"/>
                                        <p:tgtEl>
                                          <p:spTgt spid="158732"/>
                                        </p:tgtEl>
                                        <p:attrNameLst>
                                          <p:attrName>fillcolor</p:attrName>
                                        </p:attrNameLst>
                                      </p:cBhvr>
                                      <p:to>
                                        <a:schemeClr val="bg1"/>
                                      </p:to>
                                    </p:animClr>
                                    <p:set>
                                      <p:cBhvr>
                                        <p:cTn id="68" dur="250" autoRev="1" fill="hold"/>
                                        <p:tgtEl>
                                          <p:spTgt spid="158732"/>
                                        </p:tgtEl>
                                        <p:attrNameLst>
                                          <p:attrName>fill.type</p:attrName>
                                        </p:attrNameLst>
                                      </p:cBhvr>
                                      <p:to>
                                        <p:strVal val="solid"/>
                                      </p:to>
                                    </p:set>
                                    <p:set>
                                      <p:cBhvr>
                                        <p:cTn id="69" dur="250" autoRev="1" fill="hold"/>
                                        <p:tgtEl>
                                          <p:spTgt spid="158732"/>
                                        </p:tgtEl>
                                        <p:attrNameLst>
                                          <p:attrName>fill.on</p:attrName>
                                        </p:attrNameLst>
                                      </p:cBhvr>
                                      <p:to>
                                        <p:strVal val="true"/>
                                      </p:to>
                                    </p:set>
                                  </p:childTnLst>
                                </p:cTn>
                              </p:par>
                            </p:childTnLst>
                          </p:cTn>
                        </p:par>
                        <p:par>
                          <p:cTn id="70" fill="hold">
                            <p:stCondLst>
                              <p:cond delay="12500"/>
                            </p:stCondLst>
                            <p:childTnLst>
                              <p:par>
                                <p:cTn id="71" presetID="6" presetClass="emph" presetSubtype="0" fill="hold" grpId="1" nodeType="afterEffect">
                                  <p:stCondLst>
                                    <p:cond delay="0"/>
                                  </p:stCondLst>
                                  <p:childTnLst>
                                    <p:animScale>
                                      <p:cBhvr>
                                        <p:cTn id="72" dur="2000" fill="hold"/>
                                        <p:tgtEl>
                                          <p:spTgt spid="158732"/>
                                        </p:tgtEl>
                                      </p:cBhvr>
                                      <p:by x="200000" y="200000"/>
                                    </p:animScale>
                                  </p:childTnLst>
                                </p:cTn>
                              </p:par>
                            </p:childTnLst>
                          </p:cTn>
                        </p:par>
                        <p:par>
                          <p:cTn id="73" fill="hold">
                            <p:stCondLst>
                              <p:cond delay="14500"/>
                            </p:stCondLst>
                            <p:childTnLst>
                              <p:par>
                                <p:cTn id="74" presetID="50" presetClass="entr" presetSubtype="0" decel="100000" fill="hold" nodeType="afterEffect">
                                  <p:stCondLst>
                                    <p:cond delay="0"/>
                                  </p:stCondLst>
                                  <p:childTnLst>
                                    <p:set>
                                      <p:cBhvr>
                                        <p:cTn id="75" dur="1" fill="hold">
                                          <p:stCondLst>
                                            <p:cond delay="0"/>
                                          </p:stCondLst>
                                        </p:cTn>
                                        <p:tgtEl>
                                          <p:spTgt spid="158729">
                                            <p:txEl>
                                              <p:pRg st="0" end="0"/>
                                            </p:txEl>
                                          </p:spTgt>
                                        </p:tgtEl>
                                        <p:attrNameLst>
                                          <p:attrName>style.visibility</p:attrName>
                                        </p:attrNameLst>
                                      </p:cBhvr>
                                      <p:to>
                                        <p:strVal val="visible"/>
                                      </p:to>
                                    </p:set>
                                    <p:anim calcmode="lin" valueType="num">
                                      <p:cBhvr>
                                        <p:cTn id="76" dur="1000" fill="hold"/>
                                        <p:tgtEl>
                                          <p:spTgt spid="158729">
                                            <p:txEl>
                                              <p:pRg st="0" end="0"/>
                                            </p:txEl>
                                          </p:spTgt>
                                        </p:tgtEl>
                                        <p:attrNameLst>
                                          <p:attrName>ppt_w</p:attrName>
                                        </p:attrNameLst>
                                      </p:cBhvr>
                                      <p:tavLst>
                                        <p:tav tm="0">
                                          <p:val>
                                            <p:strVal val="#ppt_w+.3"/>
                                          </p:val>
                                        </p:tav>
                                        <p:tav tm="100000">
                                          <p:val>
                                            <p:strVal val="#ppt_w"/>
                                          </p:val>
                                        </p:tav>
                                      </p:tavLst>
                                    </p:anim>
                                    <p:anim calcmode="lin" valueType="num">
                                      <p:cBhvr>
                                        <p:cTn id="77" dur="1000" fill="hold"/>
                                        <p:tgtEl>
                                          <p:spTgt spid="158729">
                                            <p:txEl>
                                              <p:pRg st="0" end="0"/>
                                            </p:txEl>
                                          </p:spTgt>
                                        </p:tgtEl>
                                        <p:attrNameLst>
                                          <p:attrName>ppt_h</p:attrName>
                                        </p:attrNameLst>
                                      </p:cBhvr>
                                      <p:tavLst>
                                        <p:tav tm="0">
                                          <p:val>
                                            <p:strVal val="#ppt_h"/>
                                          </p:val>
                                        </p:tav>
                                        <p:tav tm="100000">
                                          <p:val>
                                            <p:strVal val="#ppt_h"/>
                                          </p:val>
                                        </p:tav>
                                      </p:tavLst>
                                    </p:anim>
                                    <p:animEffect transition="in" filter="fade">
                                      <p:cBhvr>
                                        <p:cTn id="78" dur="1000"/>
                                        <p:tgtEl>
                                          <p:spTgt spid="158729">
                                            <p:txEl>
                                              <p:pRg st="0" end="0"/>
                                            </p:txEl>
                                          </p:spTgt>
                                        </p:tgtEl>
                                      </p:cBhvr>
                                    </p:animEffect>
                                  </p:childTnLst>
                                </p:cTn>
                              </p:par>
                            </p:childTnLst>
                          </p:cTn>
                        </p:par>
                        <p:par>
                          <p:cTn id="79" fill="hold">
                            <p:stCondLst>
                              <p:cond delay="15500"/>
                            </p:stCondLst>
                            <p:childTnLst>
                              <p:par>
                                <p:cTn id="80" presetID="50" presetClass="entr" presetSubtype="0" decel="100000" fill="hold" nodeType="afterEffect">
                                  <p:stCondLst>
                                    <p:cond delay="0"/>
                                  </p:stCondLst>
                                  <p:childTnLst>
                                    <p:set>
                                      <p:cBhvr>
                                        <p:cTn id="81" dur="1" fill="hold">
                                          <p:stCondLst>
                                            <p:cond delay="0"/>
                                          </p:stCondLst>
                                        </p:cTn>
                                        <p:tgtEl>
                                          <p:spTgt spid="158731">
                                            <p:txEl>
                                              <p:pRg st="0" end="0"/>
                                            </p:txEl>
                                          </p:spTgt>
                                        </p:tgtEl>
                                        <p:attrNameLst>
                                          <p:attrName>style.visibility</p:attrName>
                                        </p:attrNameLst>
                                      </p:cBhvr>
                                      <p:to>
                                        <p:strVal val="visible"/>
                                      </p:to>
                                    </p:set>
                                    <p:anim calcmode="lin" valueType="num">
                                      <p:cBhvr>
                                        <p:cTn id="82" dur="1000" fill="hold"/>
                                        <p:tgtEl>
                                          <p:spTgt spid="158731">
                                            <p:txEl>
                                              <p:pRg st="0" end="0"/>
                                            </p:txEl>
                                          </p:spTgt>
                                        </p:tgtEl>
                                        <p:attrNameLst>
                                          <p:attrName>ppt_w</p:attrName>
                                        </p:attrNameLst>
                                      </p:cBhvr>
                                      <p:tavLst>
                                        <p:tav tm="0">
                                          <p:val>
                                            <p:strVal val="#ppt_w+.3"/>
                                          </p:val>
                                        </p:tav>
                                        <p:tav tm="100000">
                                          <p:val>
                                            <p:strVal val="#ppt_w"/>
                                          </p:val>
                                        </p:tav>
                                      </p:tavLst>
                                    </p:anim>
                                    <p:anim calcmode="lin" valueType="num">
                                      <p:cBhvr>
                                        <p:cTn id="83" dur="1000" fill="hold"/>
                                        <p:tgtEl>
                                          <p:spTgt spid="158731">
                                            <p:txEl>
                                              <p:pRg st="0" end="0"/>
                                            </p:txEl>
                                          </p:spTgt>
                                        </p:tgtEl>
                                        <p:attrNameLst>
                                          <p:attrName>ppt_h</p:attrName>
                                        </p:attrNameLst>
                                      </p:cBhvr>
                                      <p:tavLst>
                                        <p:tav tm="0">
                                          <p:val>
                                            <p:strVal val="#ppt_h"/>
                                          </p:val>
                                        </p:tav>
                                        <p:tav tm="100000">
                                          <p:val>
                                            <p:strVal val="#ppt_h"/>
                                          </p:val>
                                        </p:tav>
                                      </p:tavLst>
                                    </p:anim>
                                    <p:animEffect transition="in" filter="fade">
                                      <p:cBhvr>
                                        <p:cTn id="84" dur="1000"/>
                                        <p:tgtEl>
                                          <p:spTgt spid="1587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p:bldP spid="158723" grpId="0" build="p"/>
      <p:bldP spid="158732" grpId="0" animBg="1"/>
      <p:bldP spid="158732" grpId="1" animBg="1"/>
      <p:bldP spid="158733" grpId="0" animBg="1"/>
      <p:bldP spid="158733" grpId="1" animBg="1"/>
      <p:bldP spid="158734" grpId="0" animBg="1"/>
      <p:bldP spid="158734" grpId="1" animBg="1"/>
    </p:bld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2040</TotalTime>
  <Words>2239</Words>
  <Application>Microsoft Office PowerPoint</Application>
  <PresentationFormat>Экран (4:3)</PresentationFormat>
  <Paragraphs>264</Paragraphs>
  <Slides>26</Slides>
  <Notes>26</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26</vt:i4>
      </vt:variant>
    </vt:vector>
  </HeadingPairs>
  <TitlesOfParts>
    <vt:vector size="35" baseType="lpstr">
      <vt:lpstr>Arial</vt:lpstr>
      <vt:lpstr>Century Gothic</vt:lpstr>
      <vt:lpstr>Franklin Gothic Heavy</vt:lpstr>
      <vt:lpstr>Times New Roman</vt:lpstr>
      <vt:lpstr>Arial Black</vt:lpstr>
      <vt:lpstr>Wingdings</vt:lpstr>
      <vt:lpstr>Franklin Gothic Demi</vt:lpstr>
      <vt:lpstr>Оформление по умолчанию</vt:lpstr>
      <vt:lpstr>Диаграмма</vt:lpstr>
      <vt:lpstr>Презентация PowerPoint</vt:lpstr>
      <vt:lpstr>Презентация PowerPoint</vt:lpstr>
      <vt:lpstr>Трипілля </vt:lpstr>
      <vt:lpstr>Час існування</vt:lpstr>
      <vt:lpstr>Територія поширення</vt:lpstr>
      <vt:lpstr>Дискусія про походження трипільської культури </vt:lpstr>
      <vt:lpstr>Трипільські поселення.  Ранній етап (4000—3600 рр. до н. е.)</vt:lpstr>
      <vt:lpstr>Трипільські поселення. Середній етап (3600—3150 рр. до н. е.)</vt:lpstr>
      <vt:lpstr>Трипільські поселення.  Пізній етап (3150—2350 рр. до н. е.)</vt:lpstr>
      <vt:lpstr>Трипільські протоміста</vt:lpstr>
      <vt:lpstr>Трипільське житло </vt:lpstr>
      <vt:lpstr>Трипільське житло </vt:lpstr>
      <vt:lpstr>Макет житла трипільської культури раннього періоду</vt:lpstr>
      <vt:lpstr>Презентация PowerPoint</vt:lpstr>
      <vt:lpstr>Рільництво у трипільців </vt:lpstr>
      <vt:lpstr>Рільництво у трипільців </vt:lpstr>
      <vt:lpstr>Ремесла </vt:lpstr>
      <vt:lpstr>Гончарство </vt:lpstr>
      <vt:lpstr>Вироби  трипільських гончарів </vt:lpstr>
      <vt:lpstr>“Культура  мальованої кераміки”</vt:lpstr>
      <vt:lpstr>Прядіння й ткацтво</vt:lpstr>
      <vt:lpstr>Вбрання племен трипільської культури </vt:lpstr>
      <vt:lpstr>Вбрання племен трипільської культури</vt:lpstr>
      <vt:lpstr>Духовний світ трипільців </vt:lpstr>
      <vt:lpstr>"Колом, колом  Сонце вгору йде" </vt:lpstr>
      <vt:lpstr>Духовний світ трипільців </vt:lpstr>
    </vt:vector>
  </TitlesOfParts>
  <Company>Hata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Трипільська археологічна культура</dc:title>
  <dc:creator>Nail</dc:creator>
  <cp:lastModifiedBy>1</cp:lastModifiedBy>
  <cp:revision>79</cp:revision>
  <dcterms:created xsi:type="dcterms:W3CDTF">2006-07-14T14:48:30Z</dcterms:created>
  <dcterms:modified xsi:type="dcterms:W3CDTF">2013-12-17T07:23:14Z</dcterms:modified>
</cp:coreProperties>
</file>