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DEC8-921D-4F39-BBDC-611386B52799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D15A-91A1-4CBB-B953-9924F6D5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2D15A-91A1-4CBB-B953-9924F6D5F0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59136">
            <a:off x="103343" y="1845344"/>
            <a:ext cx="6283284" cy="276655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atin typeface="Gabriola" panose="04040605051002020D02" pitchFamily="82" charset="0"/>
              </a:rPr>
              <a:t>Малазійський</a:t>
            </a:r>
            <a:r>
              <a:rPr lang="ru-RU" sz="7200" b="1" dirty="0" smtClean="0">
                <a:latin typeface="Gabriola" panose="04040605051002020D02" pitchFamily="82" charset="0"/>
              </a:rPr>
              <a:t> </a:t>
            </a:r>
            <a:r>
              <a:rPr lang="ru-RU" sz="7200" b="1" dirty="0" err="1">
                <a:latin typeface="Gabriola" panose="04040605051002020D02" pitchFamily="82" charset="0"/>
              </a:rPr>
              <a:t>рінггіт</a:t>
            </a:r>
            <a:endParaRPr lang="ru-RU" sz="7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err="1" smtClean="0">
                <a:latin typeface="Gabriola" panose="04040605051002020D02" pitchFamily="82" charset="0"/>
              </a:rPr>
              <a:t>Рінггіт</a:t>
            </a:r>
            <a:r>
              <a:rPr lang="ru-RU" sz="4000" dirty="0" smtClean="0">
                <a:latin typeface="Gabriola" panose="04040605051002020D02" pitchFamily="82" charset="0"/>
              </a:rPr>
              <a:t> </a:t>
            </a:r>
            <a:r>
              <a:rPr lang="ru-RU" sz="4000" dirty="0">
                <a:latin typeface="Gabriola" panose="04040605051002020D02" pitchFamily="82" charset="0"/>
              </a:rPr>
              <a:t>- </a:t>
            </a:r>
            <a:r>
              <a:rPr lang="ru-RU" sz="4000" dirty="0" err="1">
                <a:latin typeface="Gabriola" panose="04040605051002020D02" pitchFamily="82" charset="0"/>
              </a:rPr>
              <a:t>національна</a:t>
            </a:r>
            <a:r>
              <a:rPr lang="ru-RU" sz="4000" dirty="0">
                <a:latin typeface="Gabriola" panose="04040605051002020D02" pitchFamily="82" charset="0"/>
              </a:rPr>
              <a:t> валюта </a:t>
            </a:r>
            <a:r>
              <a:rPr lang="ru-RU" sz="4000" dirty="0" err="1">
                <a:latin typeface="Gabriola" panose="04040605051002020D02" pitchFamily="82" charset="0"/>
              </a:rPr>
              <a:t>Малайзії</a:t>
            </a:r>
            <a:r>
              <a:rPr lang="ru-RU" sz="4000" dirty="0">
                <a:latin typeface="Gabriola" panose="04040605051002020D02" pitchFamily="82" charset="0"/>
              </a:rPr>
              <a:t>. </a:t>
            </a:r>
            <a:endParaRPr lang="ru-RU" sz="4000" dirty="0" smtClean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pic>
        <p:nvPicPr>
          <p:cNvPr id="2050" name="Picture 2" descr="http://www.tourprom.ru/site_media/images/banknote/54/ringgit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8703"/>
            <a:ext cx="5276376" cy="2796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urout.ru/currency/country/malaysia/tourout.ru/file/hqvw8ieufxg1/p/300x160/1309950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1" y="2078149"/>
            <a:ext cx="6204058" cy="3102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engi-stran.ru/picture-az/malaziyskiy-ringg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5" y="2078149"/>
            <a:ext cx="7010470" cy="333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oxy12.media.online.ua/valuta/r2-b1f9f23a68/4f7bebfabbc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7" y="1865783"/>
            <a:ext cx="7967565" cy="364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bcountries.com/pic_new2/money/MYR/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6" y="1412776"/>
            <a:ext cx="8747166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ourprom.ru/site_media/images/banknote/54/ringgit-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6" y="1264245"/>
            <a:ext cx="8845592" cy="4688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mimg.finmarket.ru/Banknotes/458/458_k_2_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152"/>
            <a:ext cx="9144000" cy="4860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6165304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Gabriola" panose="04040605051002020D02" pitchFamily="82" charset="0"/>
              </a:rPr>
              <a:t>Знак </a:t>
            </a:r>
            <a:r>
              <a:rPr lang="ru-RU" sz="3200" b="1" dirty="0" err="1" smtClean="0">
                <a:latin typeface="Gabriola" panose="04040605051002020D02" pitchFamily="82" charset="0"/>
              </a:rPr>
              <a:t>валюти</a:t>
            </a:r>
            <a:r>
              <a:rPr lang="ru-RU" sz="3200" b="1" dirty="0" smtClean="0">
                <a:latin typeface="Gabriola" panose="04040605051002020D02" pitchFamily="82" charset="0"/>
              </a:rPr>
              <a:t> </a:t>
            </a:r>
            <a:r>
              <a:rPr lang="ru-RU" sz="3200" b="1" dirty="0">
                <a:latin typeface="Gabriola" panose="04040605051002020D02" pitchFamily="82" charset="0"/>
              </a:rPr>
              <a:t>- </a:t>
            </a:r>
            <a:r>
              <a:rPr lang="en-US" sz="3200" b="1" dirty="0">
                <a:latin typeface="Gabriola" panose="04040605051002020D02" pitchFamily="82" charset="0"/>
              </a:rPr>
              <a:t>RM</a:t>
            </a: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904656" cy="1052736"/>
          </a:xfrm>
        </p:spPr>
        <p:txBody>
          <a:bodyPr/>
          <a:lstStyle/>
          <a:p>
            <a:r>
              <a:rPr lang="uk-UA" b="1" dirty="0" smtClean="0">
                <a:latin typeface="Gabriola" panose="04040605051002020D02" pitchFamily="82" charset="0"/>
              </a:rPr>
              <a:t>Перший випуск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51304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Gabriola" panose="04040605051002020D02" pitchFamily="82" charset="0"/>
              </a:rPr>
              <a:t>Перший </a:t>
            </a:r>
            <a:r>
              <a:rPr lang="ru-RU" dirty="0" err="1">
                <a:latin typeface="Gabriola" panose="04040605051002020D02" pitchFamily="82" charset="0"/>
              </a:rPr>
              <a:t>випуск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розмінних</a:t>
            </a:r>
            <a:r>
              <a:rPr lang="ru-RU" dirty="0">
                <a:latin typeface="Gabriola" panose="04040605051002020D02" pitchFamily="82" charset="0"/>
              </a:rPr>
              <a:t> монет </a:t>
            </a:r>
            <a:r>
              <a:rPr lang="ru-RU" dirty="0" smtClean="0">
                <a:latin typeface="Gabriola" panose="04040605051002020D02" pitchFamily="82" charset="0"/>
              </a:rPr>
              <a:t>-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випущений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обіг</a:t>
            </a:r>
            <a:r>
              <a:rPr lang="ru-RU" dirty="0">
                <a:latin typeface="Gabriola" panose="04040605051002020D02" pitchFamily="82" charset="0"/>
              </a:rPr>
              <a:t> в 1967, </a:t>
            </a:r>
            <a:r>
              <a:rPr lang="ru-RU" dirty="0" err="1">
                <a:latin typeface="Gabriola" panose="04040605051002020D02" pitchFamily="82" charset="0"/>
              </a:rPr>
              <a:t>номіналом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1</a:t>
            </a:r>
            <a:r>
              <a:rPr lang="ru-RU" dirty="0">
                <a:latin typeface="Gabriola" panose="04040605051002020D02" pitchFamily="82" charset="0"/>
              </a:rPr>
              <a:t>цент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>
                <a:latin typeface="Gabriola" panose="04040605051002020D02" pitchFamily="82" charset="0"/>
              </a:rPr>
              <a:t>5 цент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>
                <a:latin typeface="Gabriola" panose="04040605051002020D02" pitchFamily="82" charset="0"/>
              </a:rPr>
              <a:t>10 цент</a:t>
            </a:r>
            <a:r>
              <a:rPr lang="ru-RU" dirty="0" smtClean="0">
                <a:latin typeface="Gabriola" panose="04040605051002020D02" pitchFamily="82" charset="0"/>
              </a:rPr>
              <a:t>, 20 </a:t>
            </a:r>
            <a:r>
              <a:rPr lang="ru-RU" dirty="0">
                <a:latin typeface="Gabriola" panose="04040605051002020D02" pitchFamily="82" charset="0"/>
              </a:rPr>
              <a:t>цент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>
                <a:latin typeface="Gabriola" panose="04040605051002020D02" pitchFamily="82" charset="0"/>
              </a:rPr>
              <a:t>50 цент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далі</a:t>
            </a:r>
            <a:r>
              <a:rPr lang="ru-RU" dirty="0">
                <a:latin typeface="Gabriola" panose="04040605051002020D02" pitchFamily="82" charset="0"/>
              </a:rPr>
              <a:t> в 1971 </a:t>
            </a:r>
            <a:r>
              <a:rPr lang="ru-RU" dirty="0" err="1">
                <a:latin typeface="Gabriola" panose="04040605051002020D02" pitchFamily="82" charset="0"/>
              </a:rPr>
              <a:t>році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випущені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монети</a:t>
            </a:r>
            <a:r>
              <a:rPr lang="ru-RU" dirty="0">
                <a:latin typeface="Gabriola" panose="04040605051002020D02" pitchFamily="82" charset="0"/>
              </a:rPr>
              <a:t> 1 </a:t>
            </a:r>
            <a:r>
              <a:rPr lang="ru-RU" dirty="0" err="1">
                <a:latin typeface="Gabriola" panose="04040605051002020D02" pitchFamily="82" charset="0"/>
              </a:rPr>
              <a:t>рінггіт</a:t>
            </a:r>
            <a:r>
              <a:rPr lang="ru-RU" dirty="0">
                <a:latin typeface="Gabriola" panose="04040605051002020D02" pitchFamily="82" charset="0"/>
              </a:rPr>
              <a:t> (на </a:t>
            </a:r>
            <a:r>
              <a:rPr lang="ru-RU" dirty="0" err="1">
                <a:latin typeface="Gabriola" panose="04040605051002020D02" pitchFamily="82" charset="0"/>
              </a:rPr>
              <a:t>яких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продовжували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використовувати</a:t>
            </a:r>
            <a:r>
              <a:rPr lang="ru-RU" dirty="0">
                <a:latin typeface="Gabriola" panose="04040605051002020D02" pitchFamily="82" charset="0"/>
              </a:rPr>
              <a:t> символ $).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9918" y="6093296"/>
            <a:ext cx="799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</a:rPr>
              <a:t>монета </a:t>
            </a:r>
            <a:r>
              <a:rPr lang="ru-RU" sz="2400" dirty="0" err="1">
                <a:latin typeface="Gabriola" panose="04040605051002020D02" pitchFamily="82" charset="0"/>
              </a:rPr>
              <a:t>номіналом</a:t>
            </a:r>
            <a:r>
              <a:rPr lang="ru-RU" sz="2400" dirty="0">
                <a:latin typeface="Gabriola" panose="04040605051002020D02" pitchFamily="82" charset="0"/>
              </a:rPr>
              <a:t> в 1 сен з </a:t>
            </a:r>
            <a:r>
              <a:rPr lang="ru-RU" sz="2400" dirty="0" err="1">
                <a:latin typeface="Gabriola" panose="04040605051002020D02" pitchFamily="82" charset="0"/>
              </a:rPr>
              <a:t>бронзи</a:t>
            </a:r>
            <a:r>
              <a:rPr lang="ru-RU" sz="2400" dirty="0">
                <a:latin typeface="Gabriola" panose="04040605051002020D02" pitchFamily="82" charset="0"/>
              </a:rPr>
              <a:t> в </a:t>
            </a:r>
            <a:r>
              <a:rPr lang="ru-RU" sz="2400" dirty="0" err="1">
                <a:latin typeface="Gabriola" panose="04040605051002020D02" pitchFamily="82" charset="0"/>
              </a:rPr>
              <a:t>період</a:t>
            </a:r>
            <a:r>
              <a:rPr lang="ru-RU" sz="2400" dirty="0">
                <a:latin typeface="Gabriola" panose="04040605051002020D02" pitchFamily="82" charset="0"/>
              </a:rPr>
              <a:t>  </a:t>
            </a:r>
            <a:r>
              <a:rPr lang="ru-RU" sz="2400" dirty="0" err="1">
                <a:latin typeface="Gabriola" panose="04040605051002020D02" pitchFamily="82" charset="0"/>
              </a:rPr>
              <a:t>між</a:t>
            </a:r>
            <a:r>
              <a:rPr lang="ru-RU" sz="2400" dirty="0">
                <a:latin typeface="Gabriola" panose="04040605051002020D02" pitchFamily="82" charset="0"/>
              </a:rPr>
              <a:t>  1967 і 1972 роками</a:t>
            </a:r>
          </a:p>
        </p:txBody>
      </p:sp>
      <p:pic>
        <p:nvPicPr>
          <p:cNvPr id="3076" name="Picture 4" descr="http://numizmat-center.ru/data/big/frDSE56t679%20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" y="980728"/>
            <a:ext cx="9101127" cy="45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9178"/>
            <a:ext cx="6923112" cy="92211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Gabriola" panose="04040605051002020D02" pitchFamily="82" charset="0"/>
              </a:rPr>
              <a:t>Другий випуск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132856"/>
            <a:ext cx="47525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latin typeface="Gabriola" panose="04040605051002020D02" pitchFamily="82" charset="0"/>
              </a:rPr>
              <a:t>Другий</a:t>
            </a:r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 err="1">
                <a:latin typeface="Gabriola" panose="04040605051002020D02" pitchFamily="82" charset="0"/>
              </a:rPr>
              <a:t>випуск</a:t>
            </a:r>
            <a:r>
              <a:rPr lang="ru-RU" sz="3600" dirty="0">
                <a:latin typeface="Gabriola" panose="04040605051002020D02" pitchFamily="82" charset="0"/>
              </a:rPr>
              <a:t> сен </a:t>
            </a:r>
            <a:r>
              <a:rPr lang="ru-RU" sz="3600" dirty="0" err="1">
                <a:latin typeface="Gabriola" panose="04040605051002020D02" pitchFamily="82" charset="0"/>
              </a:rPr>
              <a:t>був</a:t>
            </a:r>
            <a:r>
              <a:rPr lang="ru-RU" sz="3600" dirty="0">
                <a:latin typeface="Gabriola" panose="04040605051002020D02" pitchFamily="82" charset="0"/>
              </a:rPr>
              <a:t> введений в </a:t>
            </a:r>
            <a:r>
              <a:rPr lang="ru-RU" sz="3600" dirty="0" err="1">
                <a:latin typeface="Gabriola" panose="04040605051002020D02" pitchFamily="82" charset="0"/>
              </a:rPr>
              <a:t>обіг</a:t>
            </a:r>
            <a:r>
              <a:rPr lang="ru-RU" sz="3600" dirty="0">
                <a:latin typeface="Gabriola" panose="04040605051002020D02" pitchFamily="82" charset="0"/>
              </a:rPr>
              <a:t> в </a:t>
            </a:r>
            <a:r>
              <a:rPr lang="ru-RU" sz="3600" dirty="0" err="1">
                <a:latin typeface="Gabriola" panose="04040605051002020D02" pitchFamily="82" charset="0"/>
              </a:rPr>
              <a:t>кінці</a:t>
            </a:r>
            <a:r>
              <a:rPr lang="ru-RU" sz="3600" dirty="0">
                <a:latin typeface="Gabriola" panose="04040605051002020D02" pitchFamily="82" charset="0"/>
              </a:rPr>
              <a:t> 1989 </a:t>
            </a:r>
            <a:r>
              <a:rPr lang="ru-RU" sz="3600" dirty="0" smtClean="0">
                <a:latin typeface="Gabriola" panose="04040605051002020D02" pitchFamily="82" charset="0"/>
              </a:rPr>
              <a:t>року.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4098" name="Picture 2" descr="http://mycoins.ucoz.ru/malaysia/big/my_1ringit_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2" l="0" r="5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79" r="48935" b="179"/>
          <a:stretch/>
        </p:blipFill>
        <p:spPr bwMode="auto">
          <a:xfrm rot="232892">
            <a:off x="1475656" y="692696"/>
            <a:ext cx="6624736" cy="6020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584176"/>
          </a:xfrm>
        </p:spPr>
        <p:txBody>
          <a:bodyPr>
            <a:normAutofit/>
          </a:bodyPr>
          <a:lstStyle/>
          <a:p>
            <a:r>
              <a:rPr lang="en-US" sz="7200" b="1" dirty="0" err="1">
                <a:latin typeface="Gabriola" panose="04040605051002020D02" pitchFamily="82" charset="0"/>
              </a:rPr>
              <a:t>Kijang</a:t>
            </a:r>
            <a:r>
              <a:rPr lang="en-US" sz="7200" b="1" dirty="0">
                <a:latin typeface="Gabriola" panose="04040605051002020D02" pitchFamily="82" charset="0"/>
              </a:rPr>
              <a:t> </a:t>
            </a:r>
            <a:r>
              <a:rPr lang="en-US" sz="7200" b="1" dirty="0" err="1">
                <a:latin typeface="Gabriola" panose="04040605051002020D02" pitchFamily="82" charset="0"/>
              </a:rPr>
              <a:t>Emas</a:t>
            </a:r>
            <a:endParaRPr lang="ru-RU" sz="7200" b="1" dirty="0">
              <a:latin typeface="Gabriola" panose="04040605051002020D02" pitchFamily="82" charset="0"/>
            </a:endParaRPr>
          </a:p>
        </p:txBody>
      </p:sp>
      <p:pic>
        <p:nvPicPr>
          <p:cNvPr id="5122" name="Picture 2" descr="http://www.bnm.gov.my/view.php?dbIndex=0&amp;website_id=1&amp;id=3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760640" cy="30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23" y="318209"/>
            <a:ext cx="8229600" cy="1143000"/>
          </a:xfrm>
        </p:spPr>
        <p:txBody>
          <a:bodyPr/>
          <a:lstStyle/>
          <a:p>
            <a:r>
              <a:rPr lang="ru-RU" b="1" dirty="0" err="1">
                <a:latin typeface="Gabriola" panose="04040605051002020D02" pitchFamily="82" charset="0"/>
              </a:rPr>
              <a:t>Банкноти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6148" name="Picture 4" descr="http://upload.wikimedia.org/wikipedia/ru/thumb/e/e9/50_malaysia_ringgit_front.jpg/300px-50_malaysia_ringgit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14106"/>
            <a:ext cx="58342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484784"/>
            <a:ext cx="4056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Gabriola" panose="04040605051002020D02" pitchFamily="82" charset="0"/>
              </a:rPr>
              <a:t>Центральний банк Малайзії вперше випустив банкноти малайзійських доларів у  червні 1967 </a:t>
            </a:r>
            <a:endParaRPr lang="ru-RU" sz="3200" dirty="0">
              <a:latin typeface="Gabriola" panose="04040605051002020D02" pitchFamily="82" charset="0"/>
            </a:endParaRPr>
          </a:p>
        </p:txBody>
      </p:sp>
      <p:pic>
        <p:nvPicPr>
          <p:cNvPr id="6146" name="Picture 2" descr="https://bigdogdotcom.files.wordpress.com/2013/02/rm-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331"/>
            <a:ext cx="9154050" cy="522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_CqhXxbbFGmE/TH976OedHQI/AAAAAAAAA9c/MMRuvo-HXc0/s1600/Image+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53" y="2095842"/>
            <a:ext cx="5518424" cy="26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ebbiz2u.com/NOTES/RM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2381"/>
            <a:ext cx="6303615" cy="31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2.bp.blogspot.com/-4dEaYr_r9RE/T2SKXBBr9VI/AAAAAAAABao/Ph67zfDlmvw/s1600/rm5-01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62" y="1759678"/>
            <a:ext cx="6595601" cy="312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it/1/1a/Malaysian_RM10_fro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36" y="1751637"/>
            <a:ext cx="6972328" cy="32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4.bp.blogspot.com/-ioJM_kEApbI/Tvs4vHoydoI/AAAAAAAADX4/JLcYjvceauw/s1600/4th%2BSeries%2BRM20%2Bpage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24" y="343059"/>
            <a:ext cx="9433048" cy="59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1.bp.blogspot.com/_ouXHaTbiCGg/TL3m8GGoHnI/AAAAAAAAANo/vUT4uvUrPpE/s1600/ZF+1+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4" y="1652014"/>
            <a:ext cx="7319051" cy="35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nazzcollection.files.wordpress.com/2010/04/scan0007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4" y="1615208"/>
            <a:ext cx="7594270" cy="36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2.bp.blogspot.com/-kHleB5OT-ys/Tt2fKq3QYxI/AAAAAAAAC68/onD_ExAn4zk/s400/rm500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10" b="94690" l="275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8" y="1184008"/>
            <a:ext cx="8561559" cy="48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2.bp.blogspot.com/-hMi6R36l92I/ThB_IaQOXBI/AAAAAAAADR0/wGy7Y6MON9s/s1600/Malaysia_1000ringgit_fro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3" y="1081973"/>
            <a:ext cx="8561559" cy="44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latin typeface="Gabriola" panose="04040605051002020D02" pitchFamily="82" charset="0"/>
              </a:rPr>
              <a:t>Перший випуск:</a:t>
            </a:r>
          </a:p>
          <a:p>
            <a:pPr marL="0" indent="0" algn="ctr">
              <a:buNone/>
            </a:pPr>
            <a:r>
              <a:rPr lang="ru-RU" dirty="0">
                <a:latin typeface="Gabriola" panose="04040605051002020D02" pitchFamily="82" charset="0"/>
              </a:rPr>
              <a:t>На </a:t>
            </a:r>
            <a:r>
              <a:rPr lang="ru-RU" dirty="0" err="1">
                <a:latin typeface="Gabriola" panose="04040605051002020D02" pitchFamily="82" charset="0"/>
              </a:rPr>
              <a:t>аверсі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зображений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Туанку</a:t>
            </a:r>
            <a:r>
              <a:rPr lang="ru-RU" dirty="0">
                <a:latin typeface="Gabriola" panose="04040605051002020D02" pitchFamily="82" charset="0"/>
              </a:rPr>
              <a:t> Абдул Рахман, на </a:t>
            </a:r>
            <a:r>
              <a:rPr lang="ru-RU" dirty="0" err="1">
                <a:latin typeface="Gabriola" panose="04040605051002020D02" pitchFamily="82" charset="0"/>
              </a:rPr>
              <a:t>реверсі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зображений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традиційному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дизайні</a:t>
            </a:r>
            <a:r>
              <a:rPr lang="ru-RU" dirty="0">
                <a:latin typeface="Gabriola" panose="04040605051002020D02" pitchFamily="82" charset="0"/>
              </a:rPr>
              <a:t> олень </a:t>
            </a:r>
            <a:r>
              <a:rPr lang="ru-RU" dirty="0" err="1">
                <a:latin typeface="Gabriola" panose="04040605051002020D02" pitchFamily="82" charset="0"/>
              </a:rPr>
              <a:t>Kijang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Emas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latin typeface="Gabriola" panose="04040605051002020D02" pitchFamily="82" charset="0"/>
              </a:rPr>
              <a:t>Другий випуск:</a:t>
            </a:r>
          </a:p>
          <a:p>
            <a:pPr marL="0" indent="0" algn="ctr">
              <a:buNone/>
            </a:pPr>
            <a:r>
              <a:rPr lang="ru-RU" dirty="0">
                <a:latin typeface="Gabriola" panose="04040605051002020D02" pitchFamily="82" charset="0"/>
              </a:rPr>
              <a:t>У другому </a:t>
            </a:r>
            <a:r>
              <a:rPr lang="ru-RU" dirty="0" err="1">
                <a:latin typeface="Gabriola" panose="04040605051002020D02" pitchFamily="82" charset="0"/>
              </a:rPr>
              <a:t>випуску</a:t>
            </a:r>
            <a:r>
              <a:rPr lang="ru-RU" dirty="0">
                <a:latin typeface="Gabriola" panose="04040605051002020D02" pitchFamily="82" charset="0"/>
              </a:rPr>
              <a:t>, 1982-1984, в </a:t>
            </a:r>
            <a:r>
              <a:rPr lang="ru-RU" dirty="0" err="1">
                <a:latin typeface="Gabriola" panose="04040605051002020D02" pitchFamily="82" charset="0"/>
              </a:rPr>
              <a:t>дизайні</a:t>
            </a:r>
            <a:r>
              <a:rPr lang="ru-RU" dirty="0">
                <a:latin typeface="Gabriola" panose="04040605051002020D02" pitchFamily="82" charset="0"/>
              </a:rPr>
              <a:t> банкнот $ 1, $ 5, $ 10, $ 20, $ 50, $ 100, $ 500, і $ 1000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використаний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традиційний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малайський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орнамент. </a:t>
            </a:r>
            <a:r>
              <a:rPr lang="ru-RU" dirty="0" err="1" smtClean="0">
                <a:latin typeface="Gabriola" panose="04040605051002020D02" pitchFamily="82" charset="0"/>
              </a:rPr>
              <a:t>Банкноти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другої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зустрічаються</a:t>
            </a:r>
            <a:r>
              <a:rPr lang="ru-RU" dirty="0">
                <a:latin typeface="Gabriola" panose="04040605051002020D02" pitchFamily="82" charset="0"/>
              </a:rPr>
              <a:t> час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часу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latin typeface="Gabriola" panose="04040605051002020D02" pitchFamily="82" charset="0"/>
              </a:rPr>
              <a:t>Третій випуск:</a:t>
            </a:r>
          </a:p>
          <a:p>
            <a:pPr marL="0" indent="0" algn="ctr">
              <a:buNone/>
            </a:pPr>
            <a:r>
              <a:rPr lang="ru-RU" dirty="0" err="1">
                <a:latin typeface="Gabriola" panose="04040605051002020D02" pitchFamily="82" charset="0"/>
              </a:rPr>
              <a:t>Сучасний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третій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випуск</a:t>
            </a:r>
            <a:r>
              <a:rPr lang="ru-RU" dirty="0">
                <a:latin typeface="Gabriola" panose="04040605051002020D02" pitchFamily="82" charset="0"/>
              </a:rPr>
              <a:t> з дизайном в </a:t>
            </a:r>
            <a:r>
              <a:rPr lang="ru-RU" dirty="0" err="1">
                <a:latin typeface="Gabriola" panose="04040605051002020D02" pitchFamily="82" charset="0"/>
              </a:rPr>
              <a:t>дусі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 err="1">
                <a:latin typeface="Gabriola" panose="04040605051002020D02" pitchFamily="82" charset="0"/>
              </a:rPr>
              <a:t>Wawasan</a:t>
            </a:r>
            <a:r>
              <a:rPr lang="en-US" dirty="0">
                <a:latin typeface="Gabriola" panose="04040605051002020D02" pitchFamily="82" charset="0"/>
              </a:rPr>
              <a:t> 2020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випущений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обіг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період</a:t>
            </a:r>
            <a:r>
              <a:rPr lang="ru-RU" dirty="0">
                <a:latin typeface="Gabriola" panose="04040605051002020D02" pitchFamily="82" charset="0"/>
              </a:rPr>
              <a:t> 1996-1999 роки. Були </a:t>
            </a:r>
            <a:r>
              <a:rPr lang="ru-RU" dirty="0" err="1">
                <a:latin typeface="Gabriola" panose="04040605051002020D02" pitchFamily="82" charset="0"/>
              </a:rPr>
              <a:t>випущені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купюри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номіналом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RM2, RM5, RM10, RM50 </a:t>
            </a:r>
            <a:r>
              <a:rPr lang="ru-RU" dirty="0">
                <a:latin typeface="Gabriola" panose="04040605051002020D02" pitchFamily="82" charset="0"/>
              </a:rPr>
              <a:t>і </a:t>
            </a:r>
            <a:r>
              <a:rPr lang="en-US" dirty="0">
                <a:latin typeface="Gabriola" panose="04040605051002020D02" pitchFamily="82" charset="0"/>
              </a:rPr>
              <a:t>RM100, </a:t>
            </a:r>
            <a:r>
              <a:rPr lang="ru-RU" dirty="0" smtClean="0">
                <a:latin typeface="Gabriola" panose="04040605051002020D02" pitchFamily="82" charset="0"/>
              </a:rPr>
              <a:t>при </a:t>
            </a:r>
            <a:r>
              <a:rPr lang="ru-RU" dirty="0" err="1" smtClean="0">
                <a:latin typeface="Gabriola" panose="04040605051002020D02" pitchFamily="82" charset="0"/>
              </a:rPr>
              <a:t>чому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купюри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вартістю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RM50 </a:t>
            </a:r>
            <a:r>
              <a:rPr lang="ru-RU" dirty="0">
                <a:latin typeface="Gabriola" panose="04040605051002020D02" pitchFamily="82" charset="0"/>
              </a:rPr>
              <a:t>і </a:t>
            </a:r>
            <a:r>
              <a:rPr lang="en-US" dirty="0">
                <a:latin typeface="Gabriola" panose="04040605051002020D02" pitchFamily="82" charset="0"/>
              </a:rPr>
              <a:t>RM100 </a:t>
            </a:r>
            <a:r>
              <a:rPr lang="ru-RU" dirty="0" err="1">
                <a:latin typeface="Gabriola" panose="04040605051002020D02" pitchFamily="82" charset="0"/>
              </a:rPr>
              <a:t>мали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додатково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голографічну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нитку </a:t>
            </a:r>
            <a:r>
              <a:rPr lang="ru-RU" dirty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захисту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підробок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</a:p>
          <a:p>
            <a:pPr marL="0" indent="0" algn="ctr">
              <a:buNone/>
            </a:pPr>
            <a:r>
              <a:rPr lang="uk-UA" b="1" dirty="0" smtClean="0">
                <a:latin typeface="Gabriola" panose="04040605051002020D02" pitchFamily="82" charset="0"/>
              </a:rPr>
              <a:t>Четвертий випуск:</a:t>
            </a:r>
          </a:p>
          <a:p>
            <a:pPr marL="0" indent="0" algn="ctr">
              <a:buNone/>
            </a:pPr>
            <a:r>
              <a:rPr lang="ru-RU" dirty="0">
                <a:latin typeface="Gabriola" panose="04040605051002020D02" pitchFamily="82" charset="0"/>
              </a:rPr>
              <a:t>На початку 2008 </a:t>
            </a:r>
            <a:r>
              <a:rPr lang="ru-RU" dirty="0" err="1">
                <a:latin typeface="Gabriola" panose="04040605051002020D02" pitchFamily="82" charset="0"/>
              </a:rPr>
              <a:t>Центральний</a:t>
            </a:r>
            <a:r>
              <a:rPr lang="ru-RU" dirty="0">
                <a:latin typeface="Gabriola" panose="04040605051002020D02" pitchFamily="82" charset="0"/>
              </a:rPr>
              <a:t> банк </a:t>
            </a:r>
            <a:r>
              <a:rPr lang="ru-RU" dirty="0" err="1">
                <a:latin typeface="Gabriola" panose="04040605051002020D02" pitchFamily="82" charset="0"/>
              </a:rPr>
              <a:t>випустив</a:t>
            </a:r>
            <a:r>
              <a:rPr lang="ru-RU" dirty="0">
                <a:latin typeface="Gabriola" panose="04040605051002020D02" pitchFamily="82" charset="0"/>
              </a:rPr>
              <a:t> банкноту </a:t>
            </a:r>
            <a:r>
              <a:rPr lang="en-US" dirty="0">
                <a:latin typeface="Gabriola" panose="04040605051002020D02" pitchFamily="82" charset="0"/>
              </a:rPr>
              <a:t>RM50 </a:t>
            </a:r>
            <a:r>
              <a:rPr lang="ru-RU" dirty="0">
                <a:latin typeface="Gabriola" panose="04040605051002020D02" pitchFamily="82" charset="0"/>
              </a:rPr>
              <a:t>нового дизайну, яка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введена в </a:t>
            </a:r>
            <a:r>
              <a:rPr lang="ru-RU" dirty="0" err="1">
                <a:latin typeface="Gabriola" panose="04040605051002020D02" pitchFamily="82" charset="0"/>
              </a:rPr>
              <a:t>обіг</a:t>
            </a:r>
            <a:r>
              <a:rPr lang="ru-RU" dirty="0">
                <a:latin typeface="Gabriola" panose="04040605051002020D02" pitchFamily="82" charset="0"/>
              </a:rPr>
              <a:t> 30 </a:t>
            </a:r>
            <a:r>
              <a:rPr lang="ru-RU" dirty="0" err="1">
                <a:latin typeface="Gabriola" panose="04040605051002020D02" pitchFamily="82" charset="0"/>
              </a:rPr>
              <a:t>січня</a:t>
            </a:r>
            <a:r>
              <a:rPr lang="ru-RU" dirty="0">
                <a:latin typeface="Gabriola" panose="04040605051002020D02" pitchFamily="82" charset="0"/>
              </a:rPr>
              <a:t> 2008 року. </a:t>
            </a:r>
            <a:r>
              <a:rPr lang="ru-RU" dirty="0" err="1">
                <a:latin typeface="Gabriola" panose="04040605051002020D02" pitchFamily="82" charset="0"/>
              </a:rPr>
              <a:t>Раніше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більше</a:t>
            </a:r>
            <a:r>
              <a:rPr lang="ru-RU" dirty="0">
                <a:latin typeface="Gabriola" panose="04040605051002020D02" pitchFamily="82" charset="0"/>
              </a:rPr>
              <a:t> 20 000 таких банкнот в </a:t>
            </a:r>
            <a:r>
              <a:rPr lang="ru-RU" dirty="0" err="1">
                <a:latin typeface="Gabriola" panose="04040605051002020D02" pitchFamily="82" charset="0"/>
              </a:rPr>
              <a:t>спеціальній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упаковці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випущені</a:t>
            </a:r>
            <a:r>
              <a:rPr lang="ru-RU" dirty="0">
                <a:latin typeface="Gabriola" panose="04040605051002020D02" pitchFamily="82" charset="0"/>
              </a:rPr>
              <a:t> банком 26 </a:t>
            </a:r>
            <a:r>
              <a:rPr lang="ru-RU" dirty="0" err="1">
                <a:latin typeface="Gabriola" panose="04040605051002020D02" pitchFamily="82" charset="0"/>
              </a:rPr>
              <a:t>грудня</a:t>
            </a:r>
            <a:r>
              <a:rPr lang="ru-RU" dirty="0">
                <a:latin typeface="Gabriola" panose="04040605051002020D02" pitchFamily="82" charset="0"/>
              </a:rPr>
              <a:t> 2007. В </a:t>
            </a:r>
            <a:r>
              <a:rPr lang="ru-RU" dirty="0" err="1">
                <a:latin typeface="Gabriola" panose="04040605051002020D02" pitchFamily="82" charset="0"/>
              </a:rPr>
              <a:t>даний</a:t>
            </a:r>
            <a:r>
              <a:rPr lang="ru-RU" dirty="0">
                <a:latin typeface="Gabriola" panose="04040605051002020D02" pitchFamily="82" charset="0"/>
              </a:rPr>
              <a:t> час не </a:t>
            </a:r>
            <a:r>
              <a:rPr lang="ru-RU" dirty="0" err="1">
                <a:latin typeface="Gabriola" panose="04040605051002020D02" pitchFamily="82" charset="0"/>
              </a:rPr>
              <a:t>існує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офіційних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заяв</a:t>
            </a:r>
            <a:r>
              <a:rPr lang="ru-RU" dirty="0">
                <a:latin typeface="Gabriola" panose="04040605051002020D02" pitchFamily="82" charset="0"/>
              </a:rPr>
              <a:t> про </a:t>
            </a:r>
            <a:r>
              <a:rPr lang="ru-RU" dirty="0" err="1">
                <a:latin typeface="Gabriola" panose="04040605051002020D02" pitchFamily="82" charset="0"/>
              </a:rPr>
              <a:t>новий</a:t>
            </a:r>
            <a:r>
              <a:rPr lang="ru-RU" dirty="0">
                <a:latin typeface="Gabriola" panose="04040605051002020D02" pitchFamily="82" charset="0"/>
              </a:rPr>
              <a:t> дизайн банкнот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номіналів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9675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Gabriola" panose="04040605051002020D02" pitchFamily="82" charset="0"/>
              </a:rPr>
              <a:t>Калькулятор </a:t>
            </a:r>
            <a:r>
              <a:rPr lang="ru-RU" sz="3200" b="1" dirty="0" err="1">
                <a:latin typeface="Gabriola" panose="04040605051002020D02" pitchFamily="82" charset="0"/>
              </a:rPr>
              <a:t>обмінного</a:t>
            </a:r>
            <a:r>
              <a:rPr lang="ru-RU" sz="3200" b="1" dirty="0">
                <a:latin typeface="Gabriola" panose="04040605051002020D02" pitchFamily="82" charset="0"/>
              </a:rPr>
              <a:t> курсу валют </a:t>
            </a:r>
            <a:r>
              <a:rPr lang="ru-RU" sz="3200" b="1" dirty="0" err="1">
                <a:latin typeface="Gabriola" panose="04040605051002020D02" pitchFamily="82" charset="0"/>
              </a:rPr>
              <a:t>Малайзійський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рінггіт</a:t>
            </a:r>
            <a:r>
              <a:rPr lang="ru-RU" sz="3200" b="1" dirty="0">
                <a:latin typeface="Gabriola" panose="04040605051002020D02" pitchFamily="82" charset="0"/>
              </a:rPr>
              <a:t> (</a:t>
            </a:r>
            <a:r>
              <a:rPr lang="en-US" sz="3200" b="1" dirty="0">
                <a:latin typeface="Gabriola" panose="04040605051002020D02" pitchFamily="82" charset="0"/>
              </a:rPr>
              <a:t>MYR) </a:t>
            </a:r>
            <a:r>
              <a:rPr lang="ru-RU" sz="3200" b="1" dirty="0">
                <a:latin typeface="Gabriola" panose="04040605051002020D02" pitchFamily="82" charset="0"/>
              </a:rPr>
              <a:t>і </a:t>
            </a:r>
            <a:r>
              <a:rPr lang="ru-RU" sz="3200" b="1" dirty="0" err="1">
                <a:latin typeface="Gabriola" panose="04040605051002020D02" pitchFamily="82" charset="0"/>
              </a:rPr>
              <a:t>найбільш</a:t>
            </a:r>
            <a:r>
              <a:rPr lang="ru-RU" sz="3200" b="1" dirty="0">
                <a:latin typeface="Gabriola" panose="04040605051002020D02" pitchFamily="82" charset="0"/>
              </a:rPr>
              <a:t> </a:t>
            </a:r>
            <a:r>
              <a:rPr lang="ru-RU" sz="3200" b="1" dirty="0" err="1">
                <a:latin typeface="Gabriola" panose="04040605051002020D02" pitchFamily="82" charset="0"/>
              </a:rPr>
              <a:t>відомих</a:t>
            </a:r>
            <a:r>
              <a:rPr lang="ru-RU" sz="3200" b="1" dirty="0">
                <a:latin typeface="Gabriola" panose="04040605051002020D02" pitchFamily="82" charset="0"/>
              </a:rPr>
              <a:t> валют </a:t>
            </a:r>
            <a:r>
              <a:rPr lang="ru-RU" sz="3200" b="1" dirty="0" err="1">
                <a:latin typeface="Gabriola" panose="04040605051002020D02" pitchFamily="82" charset="0"/>
              </a:rPr>
              <a:t>світу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pic>
        <p:nvPicPr>
          <p:cNvPr id="8194" name="Picture 2" descr="http://www.freecurrencyrates.com/images/allflags/48/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48" y="215261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068960"/>
            <a:ext cx="1757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Gabriola" panose="04040605051002020D02" pitchFamily="82" charset="0"/>
              </a:rPr>
              <a:t>1 </a:t>
            </a:r>
            <a:r>
              <a:rPr lang="uk-UA" sz="4800" b="1" dirty="0" smtClean="0">
                <a:latin typeface="Gabriola" panose="04040605051002020D02" pitchFamily="82" charset="0"/>
              </a:rPr>
              <a:t> </a:t>
            </a:r>
            <a:r>
              <a:rPr lang="en-US" sz="4800" b="1" dirty="0" smtClean="0">
                <a:latin typeface="Gabriola" panose="04040605051002020D02" pitchFamily="82" charset="0"/>
              </a:rPr>
              <a:t>RM</a:t>
            </a:r>
            <a:r>
              <a:rPr lang="uk-UA" sz="4800" b="1" dirty="0" smtClean="0">
                <a:latin typeface="Gabriola" panose="04040605051002020D02" pitchFamily="82" charset="0"/>
              </a:rPr>
              <a:t>  = 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715291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Gabriola" panose="04040605051002020D02" pitchFamily="82" charset="0"/>
              </a:rPr>
              <a:t>рінггіт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8196" name="Picture 4" descr="http://www.freecurrencyrates.com/images/allflags/48/u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82" y="283956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6113" y="3579258"/>
            <a:ext cx="123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4.46 </a:t>
            </a:r>
            <a:r>
              <a:rPr lang="ru-RU" sz="2400" b="1" dirty="0" err="1" smtClean="0">
                <a:latin typeface="Gabriola" panose="04040605051002020D02" pitchFamily="82" charset="0"/>
              </a:rPr>
              <a:t>грн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pic>
        <p:nvPicPr>
          <p:cNvPr id="8198" name="Picture 6" descr="http://www.freecurrencyrates.com/images/allflags/48/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6916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03294" y="5772293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15.18 руб.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3769" y="1106170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Gabriola" panose="04040605051002020D02" pitchFamily="82" charset="0"/>
              </a:rPr>
              <a:t>Євро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8728" y="1677781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0.23</a:t>
            </a:r>
            <a:r>
              <a:rPr lang="ru-RU" sz="2400" b="1" dirty="0">
                <a:latin typeface="Gabriola" panose="04040605051002020D02" pitchFamily="82" charset="0"/>
              </a:rPr>
              <a:t> €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0411" y="5116542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abriola" panose="04040605051002020D02" pitchFamily="82" charset="0"/>
              </a:rPr>
              <a:t>Швейцарский франк</a:t>
            </a:r>
            <a:endParaRPr lang="ru-RU" sz="2400" dirty="0">
              <a:latin typeface="Gabriola" panose="04040605051002020D02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5891" y="5559178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0.28</a:t>
            </a:r>
            <a:r>
              <a:rPr lang="en-US" sz="2800" b="1" dirty="0">
                <a:latin typeface="Gabriola" panose="04040605051002020D02" pitchFamily="82" charset="0"/>
              </a:rPr>
              <a:t> Fr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pic>
        <p:nvPicPr>
          <p:cNvPr id="8200" name="Picture 8" descr="http://www.freecurrencyrates.com/images/allflags/48/c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6501"/>
            <a:ext cx="745232" cy="7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4339" y="181167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briola" panose="04040605051002020D02" pitchFamily="82" charset="0"/>
              </a:rPr>
              <a:t>Юань - валюта </a:t>
            </a:r>
            <a:r>
              <a:rPr lang="ru-RU" sz="2000" b="1" dirty="0" err="1" smtClean="0">
                <a:latin typeface="Gabriola" panose="04040605051002020D02" pitchFamily="82" charset="0"/>
              </a:rPr>
              <a:t>країни</a:t>
            </a:r>
            <a:r>
              <a:rPr lang="ru-RU" sz="2000" b="1" dirty="0" smtClean="0">
                <a:latin typeface="Gabriola" panose="04040605051002020D02" pitchFamily="82" charset="0"/>
              </a:rPr>
              <a:t> </a:t>
            </a:r>
            <a:r>
              <a:rPr lang="ru-RU" sz="2000" b="1" dirty="0" smtClean="0">
                <a:latin typeface="Gabriola" panose="04040605051002020D02" pitchFamily="82" charset="0"/>
              </a:rPr>
              <a:t>Китай</a:t>
            </a:r>
            <a:endParaRPr lang="ru-RU" sz="2000" b="1" dirty="0">
              <a:latin typeface="Gabriola" panose="04040605051002020D02" pitchFamily="8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9606" y="2157765"/>
            <a:ext cx="77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1.77</a:t>
            </a:r>
            <a:r>
              <a:rPr lang="ru-RU" sz="2400" b="1" dirty="0">
                <a:latin typeface="Gabriola" panose="04040605051002020D02" pitchFamily="82" charset="0"/>
              </a:rPr>
              <a:t> ¥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63873" y="2829839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Фунт </a:t>
            </a:r>
            <a:r>
              <a:rPr lang="ru-RU" sz="2400" b="1" dirty="0" err="1">
                <a:latin typeface="Gabriola" panose="04040605051002020D02" pitchFamily="82" charset="0"/>
              </a:rPr>
              <a:t>стерлінгів</a:t>
            </a:r>
            <a:endParaRPr lang="ru-RU" sz="2400" b="1" dirty="0">
              <a:latin typeface="Gabriola" panose="04040605051002020D02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7291" y="3335438"/>
            <a:ext cx="7248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0.18</a:t>
            </a:r>
            <a:r>
              <a:rPr lang="ru-RU" sz="2400" b="1" dirty="0">
                <a:latin typeface="Gabriola" panose="04040605051002020D02" pitchFamily="82" charset="0"/>
              </a:rPr>
              <a:t> £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8660" y="3703665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Gabriola" panose="04040605051002020D02" pitchFamily="82" charset="0"/>
              </a:rPr>
              <a:t>Долар</a:t>
            </a:r>
            <a:r>
              <a:rPr lang="ru-RU" sz="2400" b="1" dirty="0" smtClean="0">
                <a:latin typeface="Gabriola" panose="04040605051002020D02" pitchFamily="82" charset="0"/>
              </a:rPr>
              <a:t> </a:t>
            </a:r>
            <a:r>
              <a:rPr lang="ru-RU" sz="2400" b="1" dirty="0">
                <a:latin typeface="Gabriola" panose="04040605051002020D02" pitchFamily="82" charset="0"/>
              </a:rPr>
              <a:t>США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18040" y="4120268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0.29</a:t>
            </a:r>
            <a:r>
              <a:rPr lang="ru-RU" sz="2400" b="1" dirty="0">
                <a:latin typeface="Gabriola" panose="04040605051002020D02" pitchFamily="82" charset="0"/>
              </a:rPr>
              <a:t> $</a:t>
            </a:r>
          </a:p>
        </p:txBody>
      </p:sp>
    </p:spTree>
    <p:extLst>
      <p:ext uri="{BB962C8B-B14F-4D97-AF65-F5344CB8AC3E}">
        <p14:creationId xmlns:p14="http://schemas.microsoft.com/office/powerpoint/2010/main" val="8241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318</Words>
  <Application>Microsoft Office PowerPoint</Application>
  <PresentationFormat>Экран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Малазійський рінггіт</vt:lpstr>
      <vt:lpstr>Презентация PowerPoint</vt:lpstr>
      <vt:lpstr>Перший випуск</vt:lpstr>
      <vt:lpstr>Другий випуск</vt:lpstr>
      <vt:lpstr>Kijang Emas</vt:lpstr>
      <vt:lpstr>Банкноти</vt:lpstr>
      <vt:lpstr>Презентация PowerPoint</vt:lpstr>
      <vt:lpstr>Презентация PowerPoint</vt:lpstr>
      <vt:lpstr>Калькулятор обмінного курсу валют Малайзійський рінггіт (MYR) і найбільш відомих валют світу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Элеонора</dc:creator>
  <cp:lastModifiedBy>Элеонора</cp:lastModifiedBy>
  <cp:revision>18</cp:revision>
  <dcterms:created xsi:type="dcterms:W3CDTF">2014-12-06T15:19:57Z</dcterms:created>
  <dcterms:modified xsi:type="dcterms:W3CDTF">2014-12-10T19:31:48Z</dcterms:modified>
</cp:coreProperties>
</file>