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2" r:id="rId5"/>
    <p:sldId id="263" r:id="rId6"/>
    <p:sldId id="261" r:id="rId7"/>
    <p:sldId id="264" r:id="rId8"/>
    <p:sldId id="265" r:id="rId9"/>
    <p:sldId id="258" r:id="rId10"/>
    <p:sldId id="260"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F31DF4B6-7140-4F98-B539-A71790B41607}" type="datetimeFigureOut">
              <a:rPr lang="ru-RU"/>
              <a:pPr>
                <a:defRPr/>
              </a:pPr>
              <a:t>19.02.2012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43F770C-6254-4FF5-8A26-DBB3782796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4C3EBC4-28A8-4BAE-B2B6-826C24FB9EF8}" type="datetimeFigureOut">
              <a:rPr lang="ru-RU"/>
              <a:pPr>
                <a:defRPr/>
              </a:pPr>
              <a:t>19.02.2012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69DBBBD-751A-4F09-B13C-C7FB92989B6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4BDF9E2-78D5-47B3-889A-EC4E2749DD16}" type="datetimeFigureOut">
              <a:rPr lang="ru-RU"/>
              <a:pPr>
                <a:defRPr/>
              </a:pPr>
              <a:t>19.02.2012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B76F911-D79B-40A5-90AA-2D6185E5735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A050481-1FD4-4A06-8A8A-760883AD46AB}" type="datetimeFigureOut">
              <a:rPr lang="ru-RU"/>
              <a:pPr>
                <a:defRPr/>
              </a:pPr>
              <a:t>19.02.2012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5A9A41C-A504-4374-8522-D58A9FC5A1F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301A2A4-9402-4514-9E74-B08EF234E007}" type="datetimeFigureOut">
              <a:rPr lang="ru-RU"/>
              <a:pPr>
                <a:defRPr/>
              </a:pPr>
              <a:t>19.02.2012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944C85F-8F71-45F3-ACF4-3ECBBA70D10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34E524D-86BA-4062-A103-56793177F421}" type="datetimeFigureOut">
              <a:rPr lang="ru-RU"/>
              <a:pPr>
                <a:defRPr/>
              </a:pPr>
              <a:t>19.02.2012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26DB3B3-D94E-4199-B7F9-8044AE7DFDD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4F8DE06-EF6A-4BCF-9AB6-C7334A42C39C}" type="datetimeFigureOut">
              <a:rPr lang="ru-RU"/>
              <a:pPr>
                <a:defRPr/>
              </a:pPr>
              <a:t>19.02.2012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B3A82FB-68A9-4389-838C-BC14244D60A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37ED9F3C-03B0-4F97-A0AD-164F83C74A1B}" type="datetimeFigureOut">
              <a:rPr lang="ru-RU"/>
              <a:pPr>
                <a:defRPr/>
              </a:pPr>
              <a:t>19.02.2012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9031E9BD-5BE7-44F4-9695-10B2A58B63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28E4082-6A59-4621-9815-B911E55002B8}" type="datetimeFigureOut">
              <a:rPr lang="ru-RU"/>
              <a:pPr>
                <a:defRPr/>
              </a:pPr>
              <a:t>19.02.2012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3656967A-3170-47D3-966E-9F17FDD018A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3D2ADB2-DD4D-47F2-8183-644F71E98134}" type="datetimeFigureOut">
              <a:rPr lang="ru-RU"/>
              <a:pPr>
                <a:defRPr/>
              </a:pPr>
              <a:t>19.02.2012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AA830997-3C3E-4FEF-A8C8-503D3FA5C76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D1102B86-51F8-41E8-8BE7-4CD7920360A1}" type="datetimeFigureOut">
              <a:rPr lang="ru-RU"/>
              <a:pPr>
                <a:defRPr/>
              </a:pPr>
              <a:t>19.02.2012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80A7DD9-EB72-4C7D-B5F2-1EE249383B1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59979DC7-8E13-4FA5-9223-2796DA61C41C}" type="datetimeFigureOut">
              <a:rPr lang="ru-RU"/>
              <a:pPr>
                <a:defRPr/>
              </a:pPr>
              <a:t>19.02.2012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DB2EA03-0896-48A1-BE6C-987471BCB5D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8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xml"/><Relationship Id="rId7"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9.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00042"/>
            <a:ext cx="7286676" cy="97154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fr-FR" sz="5400" i="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 Français peintre</a:t>
            </a:r>
            <a:endParaRPr lang="fr-FR" sz="5400" i="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5314936" y="3643314"/>
            <a:ext cx="3829064" cy="1752600"/>
          </a:xfrm>
        </p:spPr>
        <p:txBody>
          <a:bodyPr>
            <a:normAutofit/>
          </a:bodyPr>
          <a:lstStyle/>
          <a:p>
            <a:pPr fontAlgn="auto">
              <a:spcAft>
                <a:spcPts val="0"/>
              </a:spcAft>
              <a:buClr>
                <a:schemeClr val="tx1">
                  <a:shade val="95000"/>
                </a:schemeClr>
              </a:buClr>
              <a:buFont typeface="Wingdings 2"/>
              <a:buNone/>
              <a:defRPr/>
            </a:pPr>
            <a:r>
              <a:rPr lang="fr-FR" b="1" i="1" dirty="0" smtClean="0">
                <a:solidFill>
                  <a:schemeClr val="accent2">
                    <a:lumMod val="60000"/>
                    <a:lumOff val="40000"/>
                  </a:schemeClr>
                </a:solidFill>
                <a:effectLst>
                  <a:glow rad="63500">
                    <a:schemeClr val="accent2">
                      <a:satMod val="175000"/>
                      <a:alpha val="40000"/>
                    </a:schemeClr>
                  </a:glow>
                </a:effectLst>
                <a:hlinkClick r:id="rId3" action="ppaction://hlinksldjump"/>
              </a:rPr>
              <a:t>Paul Sezann </a:t>
            </a:r>
            <a:endParaRPr lang="ru-RU" b="1" i="1" dirty="0" smtClean="0">
              <a:solidFill>
                <a:schemeClr val="accent2">
                  <a:lumMod val="60000"/>
                  <a:lumOff val="40000"/>
                </a:schemeClr>
              </a:solidFill>
              <a:effectLst>
                <a:glow rad="63500">
                  <a:schemeClr val="accent2">
                    <a:satMod val="175000"/>
                    <a:alpha val="40000"/>
                  </a:schemeClr>
                </a:glow>
              </a:effectLst>
            </a:endParaRPr>
          </a:p>
          <a:p>
            <a:pPr fontAlgn="auto">
              <a:spcAft>
                <a:spcPts val="0"/>
              </a:spcAft>
              <a:buClr>
                <a:schemeClr val="tx1">
                  <a:shade val="95000"/>
                </a:schemeClr>
              </a:buClr>
              <a:buFont typeface="Wingdings 2"/>
              <a:buNone/>
              <a:defRPr/>
            </a:pPr>
            <a:r>
              <a:rPr lang="fr-FR" b="1" i="1" dirty="0" smtClean="0">
                <a:effectLst>
                  <a:glow rad="63500">
                    <a:schemeClr val="accent2">
                      <a:satMod val="175000"/>
                      <a:alpha val="40000"/>
                    </a:schemeClr>
                  </a:glow>
                </a:effectLst>
                <a:hlinkClick r:id="rId4" action="ppaction://hlinksldjump"/>
              </a:rPr>
              <a:t>Klod Mone</a:t>
            </a:r>
            <a:endParaRPr lang="fr-FR" b="1" i="1" dirty="0" smtClean="0">
              <a:effectLst>
                <a:glow rad="63500">
                  <a:schemeClr val="accent2">
                    <a:satMod val="175000"/>
                    <a:alpha val="40000"/>
                  </a:schemeClr>
                </a:glow>
              </a:effectLst>
            </a:endParaRPr>
          </a:p>
          <a:p>
            <a:pPr fontAlgn="auto">
              <a:spcAft>
                <a:spcPts val="0"/>
              </a:spcAft>
              <a:buClr>
                <a:schemeClr val="tx1">
                  <a:shade val="95000"/>
                </a:schemeClr>
              </a:buClr>
              <a:buFont typeface="Wingdings 2"/>
              <a:buNone/>
              <a:defRPr/>
            </a:pPr>
            <a:r>
              <a:rPr lang="fr-FR" b="1" i="1" dirty="0" smtClean="0">
                <a:effectLst>
                  <a:glow rad="63500">
                    <a:schemeClr val="accent2">
                      <a:satMod val="175000"/>
                      <a:alpha val="40000"/>
                    </a:schemeClr>
                  </a:glow>
                </a:effectLst>
                <a:hlinkClick r:id="rId5" action="ppaction://hlinksldjump"/>
              </a:rPr>
              <a:t>Edgar Dega </a:t>
            </a:r>
            <a:endParaRPr lang="uk-UA" b="1" i="1" dirty="0">
              <a:effectLst>
                <a:glow rad="63500">
                  <a:schemeClr val="accent2">
                    <a:satMod val="175000"/>
                    <a:alpha val="40000"/>
                  </a:schemeClr>
                </a:glow>
              </a:effectLst>
            </a:endParaRPr>
          </a:p>
        </p:txBody>
      </p:sp>
      <p:pic>
        <p:nvPicPr>
          <p:cNvPr id="4" name="Рисунок 3" descr="http://t1.gstatic.com/images?q=tbn:ANd9GcRnz3mCpMRQmKsCuwRPaQAzwGcCeLBW6brBMKsK3MqDqSQPs39X11Y4v58E"/>
          <p:cNvPicPr/>
          <p:nvPr/>
        </p:nvPicPr>
        <p:blipFill>
          <a:blip r:embed="rId6" cstate="print"/>
          <a:srcRect/>
          <a:stretch>
            <a:fillRect/>
          </a:stretch>
        </p:blipFill>
        <p:spPr bwMode="auto">
          <a:xfrm>
            <a:off x="0" y="1785926"/>
            <a:ext cx="2390775" cy="1914525"/>
          </a:xfrm>
          <a:prstGeom prst="ellipse">
            <a:avLst/>
          </a:prstGeom>
          <a:ln>
            <a:noFill/>
          </a:ln>
          <a:effectLst>
            <a:softEdge rad="112500"/>
          </a:effectLst>
        </p:spPr>
      </p:pic>
      <p:pic>
        <p:nvPicPr>
          <p:cNvPr id="5" name="Рисунок 4" descr="http://t0.gstatic.com/images?q=tbn:ANd9GcRzSW58b7h8P9HW6YtOpK2hjgl7KAceH7t3zlQ30oFf3v5ky6L-wZQ_PNZGzA"/>
          <p:cNvPicPr/>
          <p:nvPr/>
        </p:nvPicPr>
        <p:blipFill>
          <a:blip r:embed="rId7" cstate="print"/>
          <a:srcRect/>
          <a:stretch>
            <a:fillRect/>
          </a:stretch>
        </p:blipFill>
        <p:spPr bwMode="auto">
          <a:xfrm>
            <a:off x="571472" y="4286256"/>
            <a:ext cx="2381250" cy="1924050"/>
          </a:xfrm>
          <a:prstGeom prst="ellipse">
            <a:avLst/>
          </a:prstGeom>
          <a:ln>
            <a:noFill/>
          </a:ln>
          <a:effectLst>
            <a:softEdge rad="112500"/>
          </a:effectLst>
        </p:spPr>
      </p:pic>
      <p:pic>
        <p:nvPicPr>
          <p:cNvPr id="6" name="Рисунок 5" descr="http://www.wm-painting.ru/images/ShkD4/degas-dance-class-small.jpg"/>
          <p:cNvPicPr/>
          <p:nvPr/>
        </p:nvPicPr>
        <p:blipFill>
          <a:blip r:embed="rId8" cstate="print"/>
          <a:srcRect/>
          <a:stretch>
            <a:fillRect/>
          </a:stretch>
        </p:blipFill>
        <p:spPr bwMode="auto">
          <a:xfrm>
            <a:off x="3000364" y="2643182"/>
            <a:ext cx="2857500" cy="3086100"/>
          </a:xfrm>
          <a:prstGeom prst="ellipse">
            <a:avLst/>
          </a:prstGeom>
          <a:ln>
            <a:noFill/>
          </a:ln>
          <a:effectLst>
            <a:softEdge rad="112500"/>
          </a:effectLst>
        </p:spPr>
      </p:pic>
    </p:spTree>
  </p:cSld>
  <p:clrMapOvr>
    <a:masterClrMapping/>
  </p:clrMapOvr>
  <p:transition spd="med">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linds(horizontal)">
                                      <p:cBhvr>
                                        <p:cTn id="23" dur="500"/>
                                        <p:tgtEl>
                                          <p:spTgt spid="3">
                                            <p:txEl>
                                              <p:pRg st="1" end="1"/>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artinvestment.ru/content/download/news/20090113_degas_dancer.jpg"/>
          <p:cNvPicPr/>
          <p:nvPr/>
        </p:nvPicPr>
        <p:blipFill>
          <a:blip r:embed="rId3" cstate="print"/>
          <a:srcRect/>
          <a:stretch>
            <a:fillRect/>
          </a:stretch>
        </p:blipFill>
        <p:spPr bwMode="auto">
          <a:xfrm>
            <a:off x="3786138" y="0"/>
            <a:ext cx="5357862" cy="6858000"/>
          </a:xfrm>
          <a:prstGeom prst="rect">
            <a:avLst/>
          </a:prstGeom>
          <a:ln>
            <a:noFill/>
          </a:ln>
          <a:effectLst>
            <a:softEdge rad="112500"/>
          </a:effectLst>
        </p:spPr>
      </p:pic>
      <p:pic>
        <p:nvPicPr>
          <p:cNvPr id="3" name="Рисунок 2" descr="http://s49.radikal.ru/i126/0903/03/d0df1d39726a.jpg"/>
          <p:cNvPicPr/>
          <p:nvPr/>
        </p:nvPicPr>
        <p:blipFill>
          <a:blip r:embed="rId4" cstate="print"/>
          <a:srcRect/>
          <a:stretch>
            <a:fillRect/>
          </a:stretch>
        </p:blipFill>
        <p:spPr bwMode="auto">
          <a:xfrm>
            <a:off x="0" y="0"/>
            <a:ext cx="4643438" cy="6858000"/>
          </a:xfrm>
          <a:prstGeom prst="rect">
            <a:avLst/>
          </a:prstGeom>
          <a:ln>
            <a:noFill/>
          </a:ln>
          <a:effectLst>
            <a:softEdge rad="112500"/>
          </a:effectLst>
        </p:spPr>
      </p:pic>
    </p:spTree>
  </p:cSld>
  <p:clrMapOvr>
    <a:masterClrMapping/>
  </p:clrMapOvr>
  <p:transition spd="slow">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714356"/>
            <a:ext cx="9144000" cy="5632311"/>
          </a:xfrm>
          <a:prstGeom prst="rect">
            <a:avLst/>
          </a:prstGeom>
          <a:noFill/>
          <a:ln w="9525">
            <a:noFill/>
            <a:miter lim="800000"/>
            <a:headEnd/>
            <a:tailEnd/>
          </a:ln>
          <a:effectLst/>
        </p:spPr>
        <p:txBody>
          <a:bodyPr anchor="ctr">
            <a:spAutoFit/>
          </a:bodyPr>
          <a:lstStyle/>
          <a:p>
            <a:pPr indent="190500" algn="just">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Il faisait les notes, les croquis des modèles vivants pendant les mouvements pour épargner le caractère inofficiel des actions, les poses. Notamment avec telles obtentions il commençait à travailler au studio, et non directement de la nature, comme ses contemporains faisaient. De plus, pour la biographie de Dega Edgar a introduit quelques innovations courageuses. Sous l'influence des peintres japonais, ainsi que les photographes, Dega s'est écarté des idées traditionnelles de la disposition équilibrée.</a:t>
            </a:r>
            <a:endParaRPr lang="ru-RU" dirty="0">
              <a:solidFill>
                <a:srgbClr val="333333"/>
              </a:solidFill>
              <a:effectLst>
                <a:glow rad="63500">
                  <a:schemeClr val="accent4">
                    <a:satMod val="175000"/>
                    <a:alpha val="40000"/>
                  </a:schemeClr>
                </a:glow>
              </a:effectLst>
              <a:latin typeface="Verdana" pitchFamily="34" charset="0"/>
              <a:ea typeface="Times New Roman" pitchFamily="18" charset="0"/>
            </a:endParaRPr>
          </a:p>
          <a:p>
            <a:pPr indent="190500" algn="just" eaLnBrk="0" hangingPunct="0">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Il montrait les regards accidentels déplacés de l'axe les objets, les angles extraordinaires, est attentif et tout est délicat ayant arrangé. Parfois Dega créait la balance éminente, en donnant le poids particulier фокусировке (par exemple, «Woman with Chrysanthemums», 1865, le musée le Métropolitain, «Foyer of the Dance», 1872, le Louvre).</a:t>
            </a:r>
            <a:endParaRPr lang="ru-RU" dirty="0">
              <a:solidFill>
                <a:srgbClr val="333333"/>
              </a:solidFill>
              <a:effectLst>
                <a:glow rad="63500">
                  <a:schemeClr val="accent4">
                    <a:satMod val="175000"/>
                    <a:alpha val="40000"/>
                  </a:schemeClr>
                </a:glow>
              </a:effectLst>
              <a:latin typeface="Verdana" pitchFamily="34" charset="0"/>
              <a:ea typeface="Times New Roman" pitchFamily="18" charset="0"/>
            </a:endParaRPr>
          </a:p>
          <a:p>
            <a:pPr indent="190500" algn="just" eaLnBrk="0" hangingPunct="0">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Peu à peu dans la biographie de Dega s'écartait de la peinture par l'huile, il est possible à cause de la privation de la vue. Ses travaux sculpturaux insèrent quelques études ravissantes des danseurs, les chevaux. La multitude de tableaux et les sculptures d'Edgara Dega on peut voir dans le musée le Métropolitain. Certains de ses travaux spécialement éminents, par exemple «Absinthe, The Rehearsal», »Two Laundresses» se trouvent au Louvre.</a:t>
            </a:r>
          </a:p>
        </p:txBody>
      </p:sp>
      <p:pic>
        <p:nvPicPr>
          <p:cNvPr id="3" name="Рисунок 2" descr="http://art-line.co.ua/uploads/posts/2010-08/1281414686_repeticiya-baleta.jpg"/>
          <p:cNvPicPr/>
          <p:nvPr/>
        </p:nvPicPr>
        <p:blipFill>
          <a:blip r:embed="rId2" cstate="print"/>
          <a:srcRect/>
          <a:stretch>
            <a:fillRect/>
          </a:stretch>
        </p:blipFill>
        <p:spPr bwMode="auto">
          <a:xfrm>
            <a:off x="285721" y="285728"/>
            <a:ext cx="4572032" cy="492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http://www.billetdoux.ru/images/tancovwici/tancovwici-two_dancers_on_stage_-_1874_-_courtauld_institute_galleries_(england).jpg"/>
          <p:cNvPicPr>
            <a:picLocks noChangeAspect="1" noChangeArrowheads="1"/>
          </p:cNvPicPr>
          <p:nvPr/>
        </p:nvPicPr>
        <p:blipFill>
          <a:blip r:embed="rId3" cstate="print"/>
          <a:srcRect/>
          <a:stretch>
            <a:fillRect/>
          </a:stretch>
        </p:blipFill>
        <p:spPr bwMode="auto">
          <a:xfrm>
            <a:off x="5143500" y="2000250"/>
            <a:ext cx="3667125" cy="48577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1" descr="http://s002.radikal.ru/i198/1001/4c/82b19f030dfe.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static.diary.ru/userdir/1/6/6/0/166000/41253787.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000250" y="2071688"/>
            <a:ext cx="6215063" cy="2216150"/>
          </a:xfrm>
          <a:prstGeom prst="rect">
            <a:avLst/>
          </a:prstGeom>
          <a:noFill/>
          <a:ln w="9525">
            <a:noFill/>
            <a:miter lim="800000"/>
            <a:headEnd/>
            <a:tailEnd/>
          </a:ln>
        </p:spPr>
        <p:txBody>
          <a:bodyPr>
            <a:spAutoFit/>
          </a:bodyPr>
          <a:lstStyle/>
          <a:p>
            <a:r>
              <a:rPr lang="fr-FR" sz="13800" b="1" i="1" u="sng">
                <a:solidFill>
                  <a:srgbClr val="C00000"/>
                </a:solidFill>
                <a:latin typeface="Book Antiqua" pitchFamily="18" charset="0"/>
              </a:rPr>
              <a:t>La fin</a:t>
            </a:r>
            <a:endParaRPr lang="uk-UA" sz="13800" b="1" i="1" u="sng">
              <a:solidFill>
                <a:srgbClr val="C00000"/>
              </a:solidFill>
              <a:latin typeface="Times New Roman" pitchFamily="18" charset="0"/>
            </a:endParaRPr>
          </a:p>
        </p:txBody>
      </p:sp>
    </p:spTree>
  </p:cSld>
  <p:clrMapOvr>
    <a:masterClrMapping/>
  </p:clrMapOvr>
  <p:transition spd="slow">
    <p:newsflash/>
    <p:sndAc>
      <p:stSnd>
        <p:snd r:embed="rId2" name="push.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857224" y="1623000"/>
            <a:ext cx="7643834" cy="3539430"/>
          </a:xfrm>
          <a:prstGeom prst="rect">
            <a:avLst/>
          </a:prstGeom>
          <a:noFill/>
          <a:ln w="9525">
            <a:noFill/>
            <a:miter lim="800000"/>
            <a:headEnd/>
            <a:tailEnd/>
          </a:ln>
          <a:effectLst/>
        </p:spPr>
        <p:txBody>
          <a:bodyPr anchor="ctr">
            <a:spAutoFit/>
          </a:bodyPr>
          <a:lstStyle/>
          <a:p>
            <a:pPr>
              <a:defRPr/>
            </a:pPr>
            <a:r>
              <a:rPr lang="fr-FR" sz="2800" i="1" dirty="0">
                <a:solidFill>
                  <a:srgbClr val="000000"/>
                </a:solidFill>
                <a:latin typeface="Arial" pitchFamily="34" charset="0"/>
                <a:ea typeface="Calibri" pitchFamily="34" charset="0"/>
                <a:cs typeface="Arial" pitchFamily="34" charset="0"/>
              </a:rPr>
              <a:t>    </a:t>
            </a:r>
            <a:r>
              <a:rPr lang="fr-FR" sz="2800" i="1" dirty="0">
                <a:solidFill>
                  <a:srgbClr val="FF0000"/>
                </a:solidFill>
                <a:latin typeface="Arial" pitchFamily="34" charset="0"/>
                <a:ea typeface="Calibri" pitchFamily="34" charset="0"/>
                <a:cs typeface="Arial" pitchFamily="34" charset="0"/>
              </a:rPr>
              <a:t> </a:t>
            </a:r>
            <a:r>
              <a:rPr lang="fr-FR" sz="2800" i="1"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L'impressionnisme </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 la direction dans l'art du dernier tiers XIX </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 les d</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buts des XX si</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è</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cles, n</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 en France et puis r</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pandu dans le monde entier, les repr</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sentants de qui aspiraient est plus naturel et sans parti pris запечатлить le monde r</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el dans sa mobilit</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 et la variabilit</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 transmettre les impressions </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ph</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é</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m</a:t>
            </a:r>
            <a:r>
              <a:rPr lang="fr-FR" sz="2800" i="1" dirty="0">
                <a:solidFill>
                  <a:srgbClr val="000000"/>
                </a:solidFill>
                <a:effectLst>
                  <a:glow rad="63500">
                    <a:schemeClr val="accent6">
                      <a:satMod val="175000"/>
                      <a:alpha val="40000"/>
                    </a:schemeClr>
                  </a:glow>
                </a:effectLst>
                <a:latin typeface="Calibri"/>
                <a:ea typeface="Calibri" pitchFamily="34" charset="0"/>
                <a:cs typeface="Arial" pitchFamily="34" charset="0"/>
              </a:rPr>
              <a:t>è</a:t>
            </a:r>
            <a:r>
              <a:rPr lang="fr-FR" sz="2800" i="1" dirty="0">
                <a:solidFill>
                  <a:srgbClr val="000000"/>
                </a:solidFill>
                <a:effectLst>
                  <a:glow rad="63500">
                    <a:schemeClr val="accent6">
                      <a:satMod val="175000"/>
                      <a:alpha val="40000"/>
                    </a:schemeClr>
                  </a:glow>
                </a:effectLst>
                <a:latin typeface="Arial" pitchFamily="34" charset="0"/>
                <a:ea typeface="Calibri" pitchFamily="34" charset="0"/>
                <a:cs typeface="Arial" pitchFamily="34" charset="0"/>
              </a:rPr>
              <a:t>res.</a:t>
            </a:r>
            <a:endParaRPr lang="fr-FR" sz="5400" i="1" dirty="0">
              <a:effectLst>
                <a:glow rad="63500">
                  <a:schemeClr val="accent6">
                    <a:satMod val="175000"/>
                    <a:alpha val="40000"/>
                  </a:schemeClr>
                </a:glow>
              </a:effectLst>
              <a:latin typeface="Arial" pitchFamily="34" charset="0"/>
            </a:endParaRPr>
          </a:p>
        </p:txBody>
      </p:sp>
      <p:sp>
        <p:nvSpPr>
          <p:cNvPr id="3" name="Плюс 2"/>
          <p:cNvSpPr/>
          <p:nvPr/>
        </p:nvSpPr>
        <p:spPr>
          <a:xfrm>
            <a:off x="285750" y="285750"/>
            <a:ext cx="1071563" cy="928688"/>
          </a:xfrm>
          <a:prstGeom prst="mathPlus">
            <a:avLst/>
          </a:prstGeom>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uk-UA"/>
          </a:p>
        </p:txBody>
      </p:sp>
    </p:spTree>
  </p:cSld>
  <p:clrMapOvr>
    <a:masterClrMapping/>
  </p:clrMapOvr>
  <p:transition spd="med">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3073"/>
                                        </p:tgtEl>
                                        <p:attrNameLst>
                                          <p:attrName>style.visibility</p:attrName>
                                        </p:attrNameLst>
                                      </p:cBhvr>
                                      <p:to>
                                        <p:strVal val="visible"/>
                                      </p:to>
                                    </p:set>
                                    <p:anim calcmode="lin" valueType="num">
                                      <p:cBhvr>
                                        <p:cTn id="24" dur="500" fill="hold"/>
                                        <p:tgtEl>
                                          <p:spTgt spid="3073"/>
                                        </p:tgtEl>
                                        <p:attrNameLst>
                                          <p:attrName>ppt_w</p:attrName>
                                        </p:attrNameLst>
                                      </p:cBhvr>
                                      <p:tavLst>
                                        <p:tav tm="0">
                                          <p:val>
                                            <p:fltVal val="0"/>
                                          </p:val>
                                        </p:tav>
                                        <p:tav tm="100000">
                                          <p:val>
                                            <p:strVal val="#ppt_w"/>
                                          </p:val>
                                        </p:tav>
                                      </p:tavLst>
                                    </p:anim>
                                    <p:anim calcmode="lin" valueType="num">
                                      <p:cBhvr>
                                        <p:cTn id="25" dur="500" fill="hold"/>
                                        <p:tgtEl>
                                          <p:spTgt spid="3073"/>
                                        </p:tgtEl>
                                        <p:attrNameLst>
                                          <p:attrName>ppt_h</p:attrName>
                                        </p:attrNameLst>
                                      </p:cBhvr>
                                      <p:tavLst>
                                        <p:tav tm="0">
                                          <p:val>
                                            <p:fltVal val="0"/>
                                          </p:val>
                                        </p:tav>
                                        <p:tav tm="100000">
                                          <p:val>
                                            <p:strVal val="#ppt_h"/>
                                          </p:val>
                                        </p:tav>
                                      </p:tavLst>
                                    </p:anim>
                                    <p:animEffect transition="in" filter="fade">
                                      <p:cBhvr>
                                        <p:cTn id="26"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t1.gstatic.com/images?q=tbn:ANd9GcRnz3mCpMRQmKsCuwRPaQAzwGcCeLBW6brBMKsK3MqDqSQPs39X11Y4v58E"/>
          <p:cNvPicPr/>
          <p:nvPr/>
        </p:nvPicPr>
        <p:blipFill>
          <a:blip r:embed="rId2" cstate="print"/>
          <a:srcRect/>
          <a:stretch>
            <a:fillRect/>
          </a:stretch>
        </p:blipFill>
        <p:spPr bwMode="auto">
          <a:xfrm>
            <a:off x="2214546" y="571480"/>
            <a:ext cx="2390775" cy="1914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Рисунок 4" descr="http://www.positon.com.ua/images/paint/pictures/sez/sez10.jpg"/>
          <p:cNvPicPr/>
          <p:nvPr/>
        </p:nvPicPr>
        <p:blipFill>
          <a:blip r:embed="rId3" cstate="print"/>
          <a:srcRect/>
          <a:stretch>
            <a:fillRect/>
          </a:stretch>
        </p:blipFill>
        <p:spPr bwMode="auto">
          <a:xfrm>
            <a:off x="428596" y="2643182"/>
            <a:ext cx="4286248" cy="40005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121" name="Rectangle 1"/>
          <p:cNvSpPr>
            <a:spLocks noChangeArrowheads="1"/>
          </p:cNvSpPr>
          <p:nvPr/>
        </p:nvSpPr>
        <p:spPr bwMode="auto">
          <a:xfrm>
            <a:off x="285720" y="285728"/>
            <a:ext cx="5214942" cy="523220"/>
          </a:xfrm>
          <a:prstGeom prst="rect">
            <a:avLst/>
          </a:prstGeom>
          <a:noFill/>
          <a:ln w="9525">
            <a:noFill/>
            <a:miter lim="800000"/>
            <a:headEnd/>
            <a:tailEnd/>
          </a:ln>
          <a:effectLst/>
        </p:spPr>
        <p:txBody>
          <a:bodyPr anchor="ctr">
            <a:spAutoFit/>
          </a:bodyPr>
          <a:lstStyle/>
          <a:p>
            <a:pPr>
              <a:defRPr/>
            </a:pPr>
            <a:r>
              <a:rPr lang="fr-FR"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Paul Sezann </a:t>
            </a:r>
            <a:endParaRPr lang="fr-FR" sz="6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
        <p:nvSpPr>
          <p:cNvPr id="5122" name="Rectangle 2"/>
          <p:cNvSpPr>
            <a:spLocks noChangeArrowheads="1"/>
          </p:cNvSpPr>
          <p:nvPr/>
        </p:nvSpPr>
        <p:spPr bwMode="auto">
          <a:xfrm>
            <a:off x="4714876" y="214290"/>
            <a:ext cx="4214810" cy="5632311"/>
          </a:xfrm>
          <a:prstGeom prst="rect">
            <a:avLst/>
          </a:prstGeom>
          <a:noFill/>
          <a:ln w="9525">
            <a:noFill/>
            <a:miter lim="800000"/>
            <a:headEnd/>
            <a:tailEnd/>
          </a:ln>
          <a:effectLst/>
        </p:spPr>
        <p:txBody>
          <a:bodyPr anchor="ctr">
            <a:spAutoFit/>
          </a:bodyPr>
          <a:lstStyle/>
          <a:p>
            <a:pPr>
              <a:defRPr/>
            </a:pP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Il est n</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en France le 19 janvier 1839 dans la ville d'Eks-an-Provans dans la famille du bourgeois solvable. Dans le coll</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è</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ge le Bourbon, dans qui il apprenait, Paul s'est li</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d'amiti</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avec le futur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crivain connu Emilem Zolya. Sezann </a:t>
            </a:r>
            <a:endParaRPr lang="ru-RU" i="1" dirty="0">
              <a:solidFill>
                <a:srgbClr val="7030A0"/>
              </a:solidFill>
              <a:effectLst>
                <a:glow rad="63500">
                  <a:schemeClr val="accent6">
                    <a:satMod val="175000"/>
                    <a:alpha val="40000"/>
                  </a:schemeClr>
                </a:glow>
              </a:effectLst>
              <a:latin typeface="Arial" pitchFamily="34" charset="0"/>
            </a:endParaRPr>
          </a:p>
          <a:p>
            <a:pPr eaLnBrk="0" hangingPunct="0">
              <a:defRPr/>
            </a:pP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tudiait le droit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à</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l'universit</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Eksa, mais n'a pas fini le cours, ayant d</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cid</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enti</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è</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rement de se consacrer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à</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la peinture. Apr</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è</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s les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tudes courtes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à</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l'</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É</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cole des Arts plastiques d'Eks-an-Provansa Sezann est parti vers Paris, o</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ù</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a fait connaissance de Kamilem Pissarro, P</a:t>
            </a:r>
            <a:r>
              <a:rPr lang="en-US" i="1" dirty="0" err="1">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i</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er-Ogjustom Renoir, Klodom Mone et Alfred Sisleem. Avec eux il prenait part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à</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la premi</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è</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re exposition des impressionnistes de 1874 dans l'atelier photographique Sverkhar </a:t>
            </a:r>
            <a:r>
              <a:rPr lang="fr-FR" i="1" dirty="0">
                <a:solidFill>
                  <a:srgbClr val="7030A0"/>
                </a:solidFill>
                <a:effectLst>
                  <a:glow rad="63500">
                    <a:schemeClr val="accent6">
                      <a:satMod val="175000"/>
                      <a:alpha val="40000"/>
                    </a:schemeClr>
                  </a:glow>
                </a:effectLst>
                <a:latin typeface="Calibri"/>
                <a:ea typeface="Calibri" pitchFamily="34" charset="0"/>
                <a:cs typeface="Arial" pitchFamily="34" charset="0"/>
              </a:rPr>
              <a:t>à</a:t>
            </a: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 Paris. </a:t>
            </a:r>
            <a:endParaRPr lang="fr-FR" i="1" dirty="0">
              <a:solidFill>
                <a:srgbClr val="7030A0"/>
              </a:solidFill>
              <a:effectLst>
                <a:glow rad="63500">
                  <a:schemeClr val="accent6">
                    <a:satMod val="175000"/>
                    <a:alpha val="40000"/>
                  </a:schemeClr>
                </a:glow>
              </a:effectLst>
              <a:latin typeface="Arial"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1000" fill="hold"/>
                                        <p:tgtEl>
                                          <p:spTgt spid="5121"/>
                                        </p:tgtEl>
                                        <p:attrNameLst>
                                          <p:attrName>ppt_x</p:attrName>
                                        </p:attrNameLst>
                                      </p:cBhvr>
                                      <p:tavLst>
                                        <p:tav tm="0">
                                          <p:val>
                                            <p:strVal val="#ppt_x-.2"/>
                                          </p:val>
                                        </p:tav>
                                        <p:tav tm="100000">
                                          <p:val>
                                            <p:strVal val="#ppt_x"/>
                                          </p:val>
                                        </p:tav>
                                      </p:tavLst>
                                    </p:anim>
                                    <p:anim calcmode="lin" valueType="num">
                                      <p:cBhvr>
                                        <p:cTn id="8" dur="1000" fill="hold"/>
                                        <p:tgtEl>
                                          <p:spTgt spid="51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1"/>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2000"/>
                                        <p:tgtEl>
                                          <p:spTgt spid="5122"/>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17"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tatic.diary.ru/userdir/4/3/8/4/438488/29301637.jpg"/>
          <p:cNvPicPr/>
          <p:nvPr/>
        </p:nvPicPr>
        <p:blipFill>
          <a:blip r:embed="rId2" cstate="print"/>
          <a:srcRect/>
          <a:stretch>
            <a:fillRect/>
          </a:stretch>
        </p:blipFill>
        <p:spPr bwMode="auto">
          <a:xfrm>
            <a:off x="6072198" y="0"/>
            <a:ext cx="2857500" cy="2276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Рисунок 3" descr="http://artclassic.edu.ru/attach.asp?a_no=1262"/>
          <p:cNvPicPr/>
          <p:nvPr/>
        </p:nvPicPr>
        <p:blipFill>
          <a:blip r:embed="rId3" cstate="print"/>
          <a:srcRect/>
          <a:stretch>
            <a:fillRect/>
          </a:stretch>
        </p:blipFill>
        <p:spPr bwMode="auto">
          <a:xfrm>
            <a:off x="3929058" y="2357430"/>
            <a:ext cx="5643570" cy="41724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Прямоугольник 1"/>
          <p:cNvSpPr/>
          <p:nvPr/>
        </p:nvSpPr>
        <p:spPr>
          <a:xfrm>
            <a:off x="0" y="0"/>
            <a:ext cx="3929058" cy="6740307"/>
          </a:xfrm>
          <a:prstGeom prst="rect">
            <a:avLst/>
          </a:prstGeom>
        </p:spPr>
        <p:txBody>
          <a:bodyPr>
            <a:spAutoFit/>
          </a:bodyPr>
          <a:lstStyle/>
          <a:p>
            <a:pPr fontAlgn="auto">
              <a:spcBef>
                <a:spcPts val="0"/>
              </a:spcBef>
              <a:spcAft>
                <a:spcPts val="0"/>
              </a:spcAft>
              <a:defRPr/>
            </a:pPr>
            <a:r>
              <a:rPr lang="fr-FR"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rPr>
              <a:t>Cependant la réaction froide du public en ce qui concerne les travaux de Sezanna l'a obligé à aller de ce groupe des peintres. Ne se sont pas justifiés les espoirs de Sezanna d'exposer les travaux et dans le salon célèbre Parisien, toutes ses tentatives étaient rejetées. Ayant quitté Paris, Sezann a déménagé à la Provence. A influencé considérablement l'oeuvre de Sezanna le peintre Kamil' Pisarro. Ils travaillaient ensemble en 1872-1873. La reconnaissance est venue à Sezanna déjà environ 1900. Ses tableaux étaient présentés sur l'Exposition universelle à Paris. Il se servait de la popularité particulière près de la génération montante des peintres. Paul Sezann est mort le 22 octobre 1906 à Eks-an-Provanse, après la maladie de longue durée liée au refroidissement au temps de travail sur le tableau de service.</a:t>
            </a:r>
            <a:endParaRPr lang="uk-UA" i="1" dirty="0">
              <a:solidFill>
                <a:srgbClr val="7030A0"/>
              </a:solidFill>
              <a:effectLst>
                <a:glow rad="63500">
                  <a:schemeClr val="accent6">
                    <a:satMod val="175000"/>
                    <a:alpha val="40000"/>
                  </a:schemeClr>
                </a:glow>
              </a:effectLst>
              <a:latin typeface="Arial" pitchFamily="34" charset="0"/>
              <a:ea typeface="Calibri" pitchFamily="34" charset="0"/>
              <a:cs typeface="Arial" pitchFamily="34"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style.rotation</p:attrName>
                                        </p:attrNameLst>
                                      </p:cBhvr>
                                      <p:tavLst>
                                        <p:tav tm="0">
                                          <p:val>
                                            <p:fltVal val="720"/>
                                          </p:val>
                                        </p:tav>
                                        <p:tav tm="100000">
                                          <p:val>
                                            <p:fltVal val="0"/>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ppt_w</p:attrName>
                                        </p:attrNameLst>
                                      </p:cBhvr>
                                      <p:tavLst>
                                        <p:tav tm="0">
                                          <p:val>
                                            <p:fltVal val="0"/>
                                          </p:val>
                                        </p:tav>
                                        <p:tav tm="100000">
                                          <p:val>
                                            <p:strVal val="#ppt_w"/>
                                          </p:val>
                                        </p:tav>
                                      </p:tavLst>
                                    </p:anim>
                                  </p:childTnLst>
                                </p:cTn>
                              </p:par>
                              <p:par>
                                <p:cTn id="15" presetID="53"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descr="http://img1.liveinternet.ru/images/foto/c/9/apps/2/916/2916919_11_0894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shkolazhizni.ru/img/content/i70/70844_or.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www.positon.com.ua/images/paint/pictures/monet/big/mon4.jpg"/>
          <p:cNvPicPr/>
          <p:nvPr/>
        </p:nvPicPr>
        <p:blipFill>
          <a:blip r:embed="rId2" cstate="print"/>
          <a:srcRect/>
          <a:stretch>
            <a:fillRect/>
          </a:stretch>
        </p:blipFill>
        <p:spPr bwMode="auto">
          <a:xfrm>
            <a:off x="0" y="2714620"/>
            <a:ext cx="4762500" cy="3943350"/>
          </a:xfrm>
          <a:prstGeom prst="rect">
            <a:avLst/>
          </a:prstGeom>
          <a:ln>
            <a:noFill/>
          </a:ln>
          <a:effectLst>
            <a:softEdge rad="112500"/>
          </a:effectLst>
        </p:spPr>
      </p:pic>
      <p:sp>
        <p:nvSpPr>
          <p:cNvPr id="3" name="Прямоугольник 2"/>
          <p:cNvSpPr/>
          <p:nvPr/>
        </p:nvSpPr>
        <p:spPr>
          <a:xfrm>
            <a:off x="5500694" y="357166"/>
            <a:ext cx="2707793" cy="707886"/>
          </a:xfrm>
          <a:prstGeom prst="rect">
            <a:avLst/>
          </a:prstGeom>
        </p:spPr>
        <p:txBody>
          <a:bodyPr wrap="none">
            <a:spAutoFit/>
          </a:bodyPr>
          <a:lstStyle/>
          <a:p>
            <a:pPr fontAlgn="auto">
              <a:spcBef>
                <a:spcPts val="0"/>
              </a:spcBef>
              <a:spcAft>
                <a:spcPts val="0"/>
              </a:spcAft>
              <a:defRPr/>
            </a:pPr>
            <a:r>
              <a:rPr lang="fr-FR"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Klod Mone</a:t>
            </a:r>
            <a:endParaRPr lang="uk-UA" sz="4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ndParaRPr>
          </a:p>
        </p:txBody>
      </p:sp>
      <p:sp>
        <p:nvSpPr>
          <p:cNvPr id="1025" name="Rectangle 1"/>
          <p:cNvSpPr>
            <a:spLocks noChangeArrowheads="1"/>
          </p:cNvSpPr>
          <p:nvPr/>
        </p:nvSpPr>
        <p:spPr bwMode="auto">
          <a:xfrm>
            <a:off x="5000596" y="1571612"/>
            <a:ext cx="4143404" cy="4708981"/>
          </a:xfrm>
          <a:prstGeom prst="rect">
            <a:avLst/>
          </a:prstGeom>
          <a:noFill/>
          <a:ln w="9525">
            <a:noFill/>
            <a:miter lim="800000"/>
            <a:headEnd/>
            <a:tailEnd/>
          </a:ln>
          <a:effectLst/>
        </p:spPr>
        <p:txBody>
          <a:bodyPr anchor="ctr">
            <a:spAutoFit/>
          </a:bodyPr>
          <a:lstStyle/>
          <a:p>
            <a:pPr>
              <a:defRPr/>
            </a:pP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Klod Oskar Mone est n</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le 14 novembre 1840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à</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Paris</a:t>
            </a:r>
            <a:endParaRPr lang="ru-RU" sz="2000" dirty="0">
              <a:solidFill>
                <a:srgbClr val="FF0000"/>
              </a:solidFill>
              <a:effectLst>
                <a:glow rad="63500">
                  <a:schemeClr val="accent6">
                    <a:satMod val="175000"/>
                    <a:alpha val="40000"/>
                  </a:schemeClr>
                </a:glow>
              </a:effectLst>
              <a:latin typeface="Arial" pitchFamily="34" charset="0"/>
            </a:endParaRPr>
          </a:p>
          <a:p>
            <a:pPr eaLnBrk="0" hangingPunct="0">
              <a:defRPr/>
            </a:pP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La c</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l</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brit</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de Mone le portrait de Kamilly Dons'e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crit en 1866. </a:t>
            </a:r>
            <a:endParaRPr lang="ru-RU" sz="2000" dirty="0">
              <a:solidFill>
                <a:srgbClr val="FF0000"/>
              </a:solidFill>
              <a:effectLst>
                <a:glow rad="63500">
                  <a:schemeClr val="accent6">
                    <a:satMod val="175000"/>
                    <a:alpha val="40000"/>
                  </a:schemeClr>
                </a:glow>
              </a:effectLst>
              <a:latin typeface="Arial" pitchFamily="34" charset="0"/>
            </a:endParaRPr>
          </a:p>
          <a:p>
            <a:pPr eaLnBrk="0" hangingPunct="0">
              <a:defRPr/>
            </a:pP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Камилла le 28 juin 1870 est devenue la femme du peintre. Chez eux sont n</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s deux fils : Jean (1867) et Michel (le 17 mars 1878).</a:t>
            </a:r>
            <a:endParaRPr lang="ru-RU" sz="2000" dirty="0">
              <a:solidFill>
                <a:srgbClr val="FF0000"/>
              </a:solidFill>
              <a:effectLst>
                <a:glow rad="63500">
                  <a:schemeClr val="accent6">
                    <a:satMod val="175000"/>
                    <a:alpha val="40000"/>
                  </a:schemeClr>
                </a:glow>
              </a:effectLst>
              <a:latin typeface="Arial" pitchFamily="34" charset="0"/>
            </a:endParaRPr>
          </a:p>
          <a:p>
            <a:pPr eaLnBrk="0" hangingPunct="0">
              <a:defRPr/>
            </a:pP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Au 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but des ann</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es 1920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à</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Mone se 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veloppe la cataracte,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à</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cause de quoi il fallut transf</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rer l'</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mou deux op</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rations. Le peintre est 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c</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le 5 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cembre 1926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à</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Jiverni et </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tait enterr</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 sur le cimeti</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è</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re local d'</a:t>
            </a:r>
            <a:r>
              <a:rPr lang="fr-FR" sz="2000" dirty="0">
                <a:solidFill>
                  <a:srgbClr val="FF0000"/>
                </a:solidFill>
                <a:effectLst>
                  <a:glow rad="63500">
                    <a:schemeClr val="accent6">
                      <a:satMod val="175000"/>
                      <a:alpha val="40000"/>
                    </a:schemeClr>
                  </a:glow>
                </a:effectLst>
                <a:latin typeface="Calibri"/>
                <a:ea typeface="Calibri" pitchFamily="34" charset="0"/>
                <a:cs typeface="Arial" pitchFamily="34" charset="0"/>
              </a:rPr>
              <a:t>é</a:t>
            </a: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glise.</a:t>
            </a:r>
            <a:endParaRPr lang="fr-FR" sz="2000" dirty="0">
              <a:solidFill>
                <a:srgbClr val="FF0000"/>
              </a:solidFill>
              <a:effectLst>
                <a:glow rad="63500">
                  <a:schemeClr val="accent6">
                    <a:satMod val="175000"/>
                    <a:alpha val="40000"/>
                  </a:schemeClr>
                </a:glow>
              </a:effectLst>
              <a:latin typeface="Arial" pitchFamily="34" charset="0"/>
            </a:endParaRPr>
          </a:p>
        </p:txBody>
      </p:sp>
      <p:pic>
        <p:nvPicPr>
          <p:cNvPr id="5" name="Рисунок 4" descr="http://t0.gstatic.com/images?q=tbn:ANd9GcRzSW58b7h8P9HW6YtOpK2hjgl7KAceH7t3zlQ30oFf3v5ky6L-wZQ_PNZGzA"/>
          <p:cNvPicPr/>
          <p:nvPr/>
        </p:nvPicPr>
        <p:blipFill>
          <a:blip r:embed="rId3" cstate="print"/>
          <a:srcRect/>
          <a:stretch>
            <a:fillRect/>
          </a:stretch>
        </p:blipFill>
        <p:spPr bwMode="auto">
          <a:xfrm>
            <a:off x="214282" y="0"/>
            <a:ext cx="4214842" cy="264318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blinds(horizontal)">
                                      <p:cBhvr>
                                        <p:cTn id="13" dur="500"/>
                                        <p:tgtEl>
                                          <p:spTgt spid="1025"/>
                                        </p:tgtEl>
                                      </p:cBhvr>
                                    </p:animEffect>
                                  </p:childTnLst>
                                </p:cTn>
                              </p:par>
                            </p:childTnLst>
                          </p:cTn>
                        </p:par>
                        <p:par>
                          <p:cTn id="14" fill="hold">
                            <p:stCondLst>
                              <p:cond delay="1500"/>
                            </p:stCondLst>
                            <p:childTnLst>
                              <p:par>
                                <p:cTn id="15" presetID="1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4429124" cy="6863417"/>
          </a:xfrm>
          <a:prstGeom prst="rect">
            <a:avLst/>
          </a:prstGeom>
          <a:noFill/>
          <a:ln w="9525">
            <a:noFill/>
            <a:miter lim="800000"/>
            <a:headEnd/>
            <a:tailEnd/>
          </a:ln>
          <a:effectLst/>
        </p:spPr>
        <p:txBody>
          <a:bodyPr anchor="ctr">
            <a:spAutoFit/>
          </a:bodyPr>
          <a:lstStyle/>
          <a:p>
            <a:pPr>
              <a:defRPr/>
            </a:pPr>
            <a:r>
              <a:rPr lang="fr-FR" sz="2000" dirty="0">
                <a:solidFill>
                  <a:srgbClr val="FF0000"/>
                </a:solidFill>
                <a:effectLst>
                  <a:glow rad="63500">
                    <a:schemeClr val="accent6">
                      <a:satMod val="175000"/>
                      <a:alpha val="40000"/>
                    </a:schemeClr>
                  </a:glow>
                </a:effectLst>
                <a:latin typeface="Arial" pitchFamily="34" charset="0"/>
                <a:ea typeface="Calibri" pitchFamily="34" charset="0"/>
                <a:cs typeface="Arial" pitchFamily="34" charset="0"/>
              </a:rPr>
              <a:t>Aux étapes précoces de la voie créatrice de Mone a éprouvé l'influence de Mane, mais a concentré ensuite toute l'attention sur la transmission de la lumière et les nuances de la couleur, dans quoi était plus successif, que d'autres impressionnistes. Dès 1870 Mone presque a adopté entièrement les paysages et la transmission de l'harmonie de la couleur à un différent éclairage ("le Boulevard des capucins à Paris", en 1873, "les Rochers à Etreta", en 1886, "Paul des pavots", 1880). En 1890 a créé une série des tableaux-versions sur un motif de sujet ("à Rouans'ky la cathédrale"). L'accroissement des lignes est caractéristique Pour les travaux de Monepozdnego de la période la décoration ("le Nénuphar", 1904-1922).</a:t>
            </a:r>
          </a:p>
        </p:txBody>
      </p:sp>
      <p:pic>
        <p:nvPicPr>
          <p:cNvPr id="3" name="Рисунок 2" descr="http://impressionnisme.narod.ru/MONE/Pics/mone_big.jpg"/>
          <p:cNvPicPr/>
          <p:nvPr/>
        </p:nvPicPr>
        <p:blipFill>
          <a:blip r:embed="rId2" cstate="print"/>
          <a:srcRect/>
          <a:stretch>
            <a:fillRect/>
          </a:stretch>
        </p:blipFill>
        <p:spPr bwMode="auto">
          <a:xfrm>
            <a:off x="4357687" y="3000372"/>
            <a:ext cx="4214842" cy="35959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descr="http://uploads0.wikipaintings.org/images/claude-monet/the-japanese-bridge-the-bridge-in-monet-s-garden-1896.jpg"/>
          <p:cNvPicPr/>
          <p:nvPr/>
        </p:nvPicPr>
        <p:blipFill>
          <a:blip r:embed="rId3" cstate="print"/>
          <a:srcRect/>
          <a:stretch>
            <a:fillRect/>
          </a:stretch>
        </p:blipFill>
        <p:spPr bwMode="auto">
          <a:xfrm>
            <a:off x="5429256" y="-214338"/>
            <a:ext cx="3541717" cy="32294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slide(fromBottom)">
                                      <p:cBhvr>
                                        <p:cTn id="7" dur="1000"/>
                                        <p:tgtEl>
                                          <p:spTgt spid="21505"/>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par>
                                <p:cTn id="25" presetID="3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style.rotation</p:attrName>
                                        </p:attrNameLst>
                                      </p:cBhvr>
                                      <p:tavLst>
                                        <p:tav tm="0">
                                          <p:val>
                                            <p:fltVal val="720"/>
                                          </p:val>
                                        </p:tav>
                                        <p:tav tm="100000">
                                          <p:val>
                                            <p:fltVal val="0"/>
                                          </p:val>
                                        </p:tav>
                                      </p:tavLst>
                                    </p:anim>
                                    <p:anim calcmode="lin" valueType="num">
                                      <p:cBhvr>
                                        <p:cTn id="29" dur="2000" fill="hold"/>
                                        <p:tgtEl>
                                          <p:spTgt spid="3"/>
                                        </p:tgtEl>
                                        <p:attrNameLst>
                                          <p:attrName>ppt_h</p:attrName>
                                        </p:attrNameLst>
                                      </p:cBhvr>
                                      <p:tavLst>
                                        <p:tav tm="0">
                                          <p:val>
                                            <p:fltVal val="0"/>
                                          </p:val>
                                        </p:tav>
                                        <p:tav tm="100000">
                                          <p:val>
                                            <p:strVal val="#ppt_h"/>
                                          </p:val>
                                        </p:tav>
                                      </p:tavLst>
                                    </p:anim>
                                    <p:anim calcmode="lin" valueType="num">
                                      <p:cBhvr>
                                        <p:cTn id="3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descr="http://smallbay.ru/images3/monet0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bibliotekar.ru/Kmone/3.files/image00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fade thruBlk="1"/>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3000396" cy="646331"/>
          </a:xfrm>
          <a:prstGeom prst="rect">
            <a:avLst/>
          </a:prstGeom>
        </p:spPr>
        <p:txBody>
          <a:bodyPr>
            <a:spAutoFit/>
          </a:bodyPr>
          <a:lstStyle/>
          <a:p>
            <a:pPr fontAlgn="auto">
              <a:spcBef>
                <a:spcPts val="0"/>
              </a:spcBef>
              <a:spcAft>
                <a:spcPts val="0"/>
              </a:spcAft>
              <a:defRPr/>
            </a:pPr>
            <a:r>
              <a:rPr lang="fr-FR"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Edgar Dega</a:t>
            </a:r>
            <a:endParaRPr lang="uk-UA" sz="3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endParaRPr>
          </a:p>
        </p:txBody>
      </p:sp>
      <p:sp>
        <p:nvSpPr>
          <p:cNvPr id="4097" name="Rectangle 1"/>
          <p:cNvSpPr>
            <a:spLocks noChangeArrowheads="1"/>
          </p:cNvSpPr>
          <p:nvPr/>
        </p:nvSpPr>
        <p:spPr bwMode="auto">
          <a:xfrm>
            <a:off x="0" y="1142984"/>
            <a:ext cx="9144000" cy="4524315"/>
          </a:xfrm>
          <a:prstGeom prst="rect">
            <a:avLst/>
          </a:prstGeom>
          <a:noFill/>
          <a:ln w="9525">
            <a:noFill/>
            <a:miter lim="800000"/>
            <a:headEnd/>
            <a:tailEnd/>
          </a:ln>
          <a:effectLst/>
        </p:spPr>
        <p:txBody>
          <a:bodyPr anchor="ctr">
            <a:spAutoFit/>
          </a:bodyPr>
          <a:lstStyle/>
          <a:p>
            <a:pPr indent="190500" algn="just">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Edgar Dega (1834 - 1917) – le peintre français, le sculpteur, est né à Paris dans la famille du banquier.</a:t>
            </a:r>
            <a:endParaRPr lang="ru-RU" dirty="0">
              <a:effectLst>
                <a:glow rad="63500">
                  <a:schemeClr val="accent4">
                    <a:satMod val="175000"/>
                    <a:alpha val="40000"/>
                  </a:schemeClr>
                </a:glow>
              </a:effectLst>
              <a:latin typeface="Arial" pitchFamily="34" charset="0"/>
              <a:ea typeface="Times New Roman" pitchFamily="18" charset="0"/>
            </a:endParaRPr>
          </a:p>
          <a:p>
            <a:pPr indent="190500" algn="just" eaLnBrk="0" hangingPunct="0">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Sans regarder que primordialement Edgar Dega à la biographie s'occupait du droit, il a laissé cette étude pour l'enseignement de la peinture. Dega  apprenait à l'École élégant l'art, а puis en Italie, en copiant les maîtres connus 15, 16 siècles. Le peintre doué est considéré comme le portraitiste brillant, raffiné, pénétrant («Bellelli Family», 1859, le Louvre). À la longueur de 6 ans il présentait les travaux dans le Salon (1865-70), mais après a commencé à se présenter avec les impressionnistes, quels travaux de Dega admirait.</a:t>
            </a:r>
            <a:endParaRPr lang="ru-RU" dirty="0">
              <a:effectLst>
                <a:glow rad="63500">
                  <a:schemeClr val="accent4">
                    <a:satMod val="175000"/>
                    <a:alpha val="40000"/>
                  </a:schemeClr>
                </a:glow>
              </a:effectLst>
              <a:latin typeface="Arial" pitchFamily="34" charset="0"/>
              <a:ea typeface="Times New Roman" pitchFamily="18" charset="0"/>
            </a:endParaRPr>
          </a:p>
          <a:p>
            <a:pPr indent="190500" algn="just" eaLnBrk="0" hangingPunct="0">
              <a:defRPr/>
            </a:pPr>
            <a:r>
              <a:rPr lang="fr-FR" dirty="0">
                <a:solidFill>
                  <a:srgbClr val="333333"/>
                </a:solidFill>
                <a:effectLst>
                  <a:glow rad="63500">
                    <a:schemeClr val="accent4">
                      <a:satMod val="175000"/>
                      <a:alpha val="40000"/>
                    </a:schemeClr>
                  </a:glow>
                </a:effectLst>
                <a:latin typeface="Verdana" pitchFamily="34" charset="0"/>
                <a:ea typeface="Times New Roman" pitchFamily="18" charset="0"/>
              </a:rPr>
              <a:t>Le protectionniste ne s'affaiblissant pas, Dega tentait de joindre l'art classique directement à l'impressionnisme. En développant les habitudes dans les traditions linéaires, Dega cumulait avec l'impressionnisme la droiture de l'expression, l'intérêt pour la représentation de la vie moderne. Les sujets aimés dans la biographie d'Edgara Dega étaient les danseuses de ballet, la femme dans la décoration, les cafés, les scènes des courses.</a:t>
            </a:r>
            <a:endParaRPr lang="fr-FR" dirty="0">
              <a:effectLst>
                <a:glow rad="63500">
                  <a:schemeClr val="accent4">
                    <a:satMod val="175000"/>
                    <a:alpha val="40000"/>
                  </a:schemeClr>
                </a:glow>
              </a:effectLst>
              <a:latin typeface="Arial" pitchFamily="34" charset="0"/>
            </a:endParaRPr>
          </a:p>
        </p:txBody>
      </p:sp>
      <p:pic>
        <p:nvPicPr>
          <p:cNvPr id="4" name="Рисунок 3" descr="http://www.wm-painting.ru/images/ShkD4/degas-dance-class-small.jpg"/>
          <p:cNvPicPr/>
          <p:nvPr/>
        </p:nvPicPr>
        <p:blipFill>
          <a:blip r:embed="rId2" cstate="print"/>
          <a:srcRect/>
          <a:stretch>
            <a:fillRect/>
          </a:stretch>
        </p:blipFill>
        <p:spPr bwMode="auto">
          <a:xfrm>
            <a:off x="3929058" y="928670"/>
            <a:ext cx="4786336" cy="475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35" presetClass="entr" presetSubtype="0" fill="hold" nodeType="afterEffect">
                                  <p:stCondLst>
                                    <p:cond delay="0"/>
                                  </p:stCondLst>
                                  <p:childTnLst>
                                    <p:set>
                                      <p:cBhvr>
                                        <p:cTn id="12" dur="1" fill="hold">
                                          <p:stCondLst>
                                            <p:cond delay="0"/>
                                          </p:stCondLst>
                                        </p:cTn>
                                        <p:tgtEl>
                                          <p:spTgt spid="4097"/>
                                        </p:tgtEl>
                                        <p:attrNameLst>
                                          <p:attrName>style.visibility</p:attrName>
                                        </p:attrNameLst>
                                      </p:cBhvr>
                                      <p:to>
                                        <p:strVal val="visible"/>
                                      </p:to>
                                    </p:set>
                                    <p:animEffect transition="in" filter="fade">
                                      <p:cBhvr>
                                        <p:cTn id="13" dur="2000"/>
                                        <p:tgtEl>
                                          <p:spTgt spid="4097"/>
                                        </p:tgtEl>
                                      </p:cBhvr>
                                    </p:animEffect>
                                    <p:anim calcmode="lin" valueType="num">
                                      <p:cBhvr>
                                        <p:cTn id="14" dur="2000" fill="hold"/>
                                        <p:tgtEl>
                                          <p:spTgt spid="4097"/>
                                        </p:tgtEl>
                                        <p:attrNameLst>
                                          <p:attrName>style.rotation</p:attrName>
                                        </p:attrNameLst>
                                      </p:cBhvr>
                                      <p:tavLst>
                                        <p:tav tm="0">
                                          <p:val>
                                            <p:fltVal val="720"/>
                                          </p:val>
                                        </p:tav>
                                        <p:tav tm="100000">
                                          <p:val>
                                            <p:fltVal val="0"/>
                                          </p:val>
                                        </p:tav>
                                      </p:tavLst>
                                    </p:anim>
                                    <p:anim calcmode="lin" valueType="num">
                                      <p:cBhvr>
                                        <p:cTn id="15" dur="2000" fill="hold"/>
                                        <p:tgtEl>
                                          <p:spTgt spid="4097"/>
                                        </p:tgtEl>
                                        <p:attrNameLst>
                                          <p:attrName>ppt_h</p:attrName>
                                        </p:attrNameLst>
                                      </p:cBhvr>
                                      <p:tavLst>
                                        <p:tav tm="0">
                                          <p:val>
                                            <p:fltVal val="0"/>
                                          </p:val>
                                        </p:tav>
                                        <p:tav tm="100000">
                                          <p:val>
                                            <p:strVal val="#ppt_h"/>
                                          </p:val>
                                        </p:tav>
                                      </p:tavLst>
                                    </p:anim>
                                    <p:anim calcmode="lin" valueType="num">
                                      <p:cBhvr>
                                        <p:cTn id="16" dur="2000" fill="hold"/>
                                        <p:tgtEl>
                                          <p:spTgt spid="4097"/>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rgbClr val="FFF654"/>
      </a:dk1>
      <a:lt1>
        <a:srgbClr val="FFFF00"/>
      </a:lt1>
      <a:dk2>
        <a:srgbClr val="FFFF00"/>
      </a:dk2>
      <a:lt2>
        <a:srgbClr val="FFC000"/>
      </a:lt2>
      <a:accent1>
        <a:srgbClr val="B0DFA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247</TotalTime>
  <Words>996</Words>
  <Application>Microsoft Office PowerPoint</Application>
  <PresentationFormat>Экран (4:3)</PresentationFormat>
  <Paragraphs>23</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Times New Roman</vt:lpstr>
      <vt:lpstr>Arial</vt:lpstr>
      <vt:lpstr>Wingdings 2</vt:lpstr>
      <vt:lpstr>Wingdings</vt:lpstr>
      <vt:lpstr>Wingdings 3</vt:lpstr>
      <vt:lpstr>Calibri</vt:lpstr>
      <vt:lpstr>Book Antiqua</vt:lpstr>
      <vt:lpstr>Апекс</vt:lpstr>
      <vt:lpstr>Le Français peintre</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Français peintre</dc:title>
  <cp:lastModifiedBy>Y</cp:lastModifiedBy>
  <cp:revision>9</cp:revision>
  <dcterms:modified xsi:type="dcterms:W3CDTF">2012-02-19T17:44:58Z</dcterms:modified>
</cp:coreProperties>
</file>