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55B1-765B-4082-A1C8-C83BC9F9120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7813-850C-4A0C-A0C8-096FD6300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1928802"/>
            <a:ext cx="5857916" cy="2214578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30000">
                <a:schemeClr val="tx1">
                  <a:lumMod val="85000"/>
                  <a:lumOff val="15000"/>
                </a:schemeClr>
              </a:gs>
              <a:gs pos="64999">
                <a:schemeClr val="tx1">
                  <a:lumMod val="75000"/>
                  <a:lumOff val="25000"/>
                </a:schemeClr>
              </a:gs>
              <a:gs pos="89999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Засоби масової інформації</a:t>
            </a:r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286248" cy="6572272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Цензура – це контроль офіційної влади за змістом, випуском та поширенням друкованої продукції, змістом і виконанням (показом) сценічних постановок, радіо- й телевізійних передач, а інколи й приватного листування (перлюстрація) з метою недопущення або обмеження поширення ідей та відомостей, які ця влада визнає за небажані чи шкідливі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Засоби масової інформації в Україні знаходяться під абсолютним контролем влади.</a:t>
            </a:r>
          </a:p>
        </p:txBody>
      </p:sp>
      <p:pic>
        <p:nvPicPr>
          <p:cNvPr id="24578" name="Picture 2" descr="https://40.media.tumblr.com/41093c757ab3de4d64a133fd5ce44caf/tumblr_n4bvsz3giD1ts8qsm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14290"/>
            <a:ext cx="4762500" cy="628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jpost.com/HttpHandlers/ShowImage.ashx?ID=270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5719752" cy="3999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s://41.media.tumblr.com/928066a6ce1a83e04f3b429e2985d3de/tumblr_njmf9nLYJi1qm1x85o1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04"/>
            <a:ext cx="4653919" cy="411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indent="342900">
              <a:buNone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У століття панування високих технологій та засилля масової культури залишається надзвичайно мало часу для зосереджених роздумів і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самоаналізу.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Маючи всі можливості впливу на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людей ЗМІ потенційно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можуть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підлаштувати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під себе всі інші галузі влади, поставити їх у залежність від власних інтересів. Це створює серйозну небезпеку для стійкого розвитку сучасного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суспільства. В усі часи ЗМІ мають залишатися винятково джерелом тверезих фактів, даючи населенню мислити та приходити до власних висновків.</a:t>
            </a:r>
            <a:endParaRPr lang="ru-RU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500174"/>
            <a:ext cx="8358246" cy="4572032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30000">
                <a:schemeClr val="tx1">
                  <a:lumMod val="85000"/>
                  <a:lumOff val="15000"/>
                </a:schemeClr>
              </a:gs>
              <a:gs pos="64999">
                <a:schemeClr val="tx1">
                  <a:lumMod val="75000"/>
                  <a:lumOff val="25000"/>
                </a:schemeClr>
              </a:gs>
              <a:gs pos="89999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9130"/>
          </a:xfrm>
        </p:spPr>
        <p:txBody>
          <a:bodyPr>
            <a:normAutofit fontScale="92500"/>
          </a:bodyPr>
          <a:lstStyle/>
          <a:p>
            <a:r>
              <a:rPr lang="ru-RU" b="1" smtClean="0">
                <a:solidFill>
                  <a:schemeClr val="bg1"/>
                </a:solidFill>
                <a:latin typeface="Century Gothic" pitchFamily="34" charset="0"/>
              </a:rPr>
              <a:t>Засоби масової інформації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358246" cy="4572032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30000">
                <a:schemeClr val="tx1">
                  <a:lumMod val="85000"/>
                  <a:lumOff val="15000"/>
                </a:schemeClr>
              </a:gs>
              <a:gs pos="64999">
                <a:schemeClr val="tx1">
                  <a:lumMod val="75000"/>
                  <a:lumOff val="25000"/>
                </a:schemeClr>
              </a:gs>
              <a:gs pos="89999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cdn3.img22.ria.ru/images/98391/21/983912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12471"/>
            <a:ext cx="4315638" cy="244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>
                <a:solidFill>
                  <a:schemeClr val="bg1"/>
                </a:solidFill>
                <a:latin typeface="Century Gothic" pitchFamily="34" charset="0"/>
              </a:rPr>
              <a:t>Друкованими ЗМІ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 є періодичні друковані видання – газети, журнали, бюлетені тощо і разові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видання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з визначеним тиражем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Діяльність друкованих засобів масової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полягає у зберіганні, творенні, редагуванні, підготовці до друку та виданні інформації з метою поширення серед читачів.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Інтернет-ЗМІ</a:t>
            </a:r>
            <a:endParaRPr lang="ru-R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428712"/>
            <a:ext cx="8643998" cy="5429288"/>
          </a:xfrm>
          <a:prstGeom prst="roundRect">
            <a:avLst>
              <a:gd name="adj" fmla="val 29372"/>
            </a:avLst>
          </a:prstGeom>
          <a:gradFill flip="none" rotWithShape="0">
            <a:gsLst>
              <a:gs pos="0">
                <a:schemeClr val="tx1"/>
              </a:gs>
              <a:gs pos="30000">
                <a:schemeClr val="tx1">
                  <a:lumMod val="85000"/>
                  <a:lumOff val="15000"/>
                </a:schemeClr>
              </a:gs>
              <a:gs pos="64999">
                <a:schemeClr val="tx1">
                  <a:lumMod val="75000"/>
                  <a:lumOff val="25000"/>
                </a:schemeClr>
              </a:gs>
              <a:gs pos="89999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36"/>
          </a:xfrm>
        </p:spPr>
        <p:txBody>
          <a:bodyPr>
            <a:normAutofit fontScale="85000" lnSpcReduction="10000"/>
          </a:bodyPr>
          <a:lstStyle/>
          <a:p>
            <a:pPr indent="342900">
              <a:buNone/>
            </a:pPr>
            <a:r>
              <a:rPr lang="ru-RU" b="1">
                <a:solidFill>
                  <a:schemeClr val="bg1"/>
                </a:solidFill>
              </a:rPr>
              <a:t> 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З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появою і поширенням мережі Інтернет з'явилися інтернет-ЗМІ. Вони швидко завоювали популярність. Майже всі ЗМІ мають сайт и в Інтернеті, на багатьох з них публікуються регулярно оновлювана інформація: як правило, це інтернет-версії тих самих матеріалів, іноді вони виходять із затримкою, іноді до матеріалів та / або архівів доступ є платним. Звичайно, основні доходи інтернет-ЗМІ надходять також від реклами, хоча ЗМІ може бути і спонсорованим і як мовний орган будь-якої організації.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indent="342900">
              <a:buNone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В усьому світі зараз спостерігається тенденція падіння тиражів щоденних друкованих засобів інформації та зростання кількості відвідувань інтернет-ЗМІ. Це пов'язано з тим, що інтернет стає все більш доступним і швидким, а також свідчить про те, що люди все більше і більше звертаються за новинами до інтернет-ЗМІ, які оперативно подають новини в режимі реального часу, на відміну від щоденних газет, які поступово занепадають.</a:t>
            </a:r>
          </a:p>
        </p:txBody>
      </p:sp>
      <p:pic>
        <p:nvPicPr>
          <p:cNvPr id="10242" name="Picture 2" descr="http://designfire.ru/wp-content/uploads/2011/04/s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00504"/>
            <a:ext cx="4357718" cy="2447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vladimirovna.biz/wp-content/uploads/2012/04/New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62465"/>
            <a:ext cx="2364014" cy="2395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41.media.tumblr.com/318d00b51e2d15106089a5c0f3c0978f/tumblr_nipe9kB6fv1sdwsfa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6143668" cy="4000528"/>
          </a:xfrm>
          <a:prstGeom prst="roundRect">
            <a:avLst>
              <a:gd name="adj" fmla="val 29372"/>
            </a:avLst>
          </a:prstGeom>
          <a:gradFill flip="none" rotWithShape="0">
            <a:gsLst>
              <a:gs pos="0">
                <a:schemeClr val="tx1"/>
              </a:gs>
              <a:gs pos="30000">
                <a:schemeClr val="tx1">
                  <a:lumMod val="85000"/>
                  <a:lumOff val="15000"/>
                </a:schemeClr>
              </a:gs>
              <a:gs pos="64999">
                <a:schemeClr val="tx1">
                  <a:lumMod val="75000"/>
                  <a:lumOff val="25000"/>
                </a:schemeClr>
              </a:gs>
              <a:gs pos="89999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3214686"/>
            <a:ext cx="5972188" cy="2911477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Найбільш масовий і сильний політичний вплив на суспільство мають аудіовізуальні засоби масової інформації, насамперед </a:t>
            </a:r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телебачення – загальний 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термін, що охоплює всі аспекти технології та практичної діяльності, пов’язаних з передачею зображень із звуковим супроводом на далекі віддалі.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5286412" cy="6572272"/>
          </a:xfrm>
        </p:spPr>
        <p:txBody>
          <a:bodyPr>
            <a:normAutofit fontScale="85000" lnSpcReduction="10000"/>
          </a:bodyPr>
          <a:lstStyle/>
          <a:p>
            <a:pPr indent="342900">
              <a:buNone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Історичний досвід свідчить, що ЗМІ можуть служити різним, не тільки демократичним, політичним цілям: як розвивати у людей прагнення до свободи, соціальної справедливості</a:t>
            </a:r>
            <a:r>
              <a:rPr lang="ru-RU">
                <a:latin typeface="Century Gothic" pitchFamily="34" charset="0"/>
              </a:rPr>
              <a:t>,</a:t>
            </a: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 допомагати їм у компетентній участі в політиці, так і духовно закріпачувати, дезінформувати, залякувати населення, сіяти недовіру і страх.</a:t>
            </a:r>
          </a:p>
          <a:p>
            <a:pPr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2532" name="Picture 4" descr="http://i.obozrevatel.ua/8/1251407/760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30003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dailytrojan.com/wp-content/uploads/2012/11/ShootingMisinformation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214686"/>
            <a:ext cx="264320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Політичне маніпулювання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342900">
              <a:buNone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Під поняттям "політичне маніпулювання" розуміють приховане управління політичною свідомістю та поведінкою людей з метою примусити їх до дії (бездіяльності) всупереч власним інтересам. Маніпулювання здійснюється непомітно для тих, ким управляють; воно не тягне за собою безпосередніх жертв і крові, не потребує величезних матеріальних затрат. Політичне маніпулювання переважно ґрунтується на систематичному впровадженні у масову свідомість соціальнонолітичних міфів.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olyan.net/uploads/posts/2013-04/1366196049_6eabe5f473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41.media.tumblr.com/6ca7e397618694a73cb5d2c6a709b963/tumblr_nd6xovHnRS1tcy1wt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762500" cy="3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s://40.media.tumblr.com/85e53fe3e624ad68727ee7fc76994596/tumblr_msgnrm8JAD1sv1up5o1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643050"/>
            <a:ext cx="4714908" cy="465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420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Засоби масової інформації</vt:lpstr>
      <vt:lpstr>Слайд 2</vt:lpstr>
      <vt:lpstr>Слайд 3</vt:lpstr>
      <vt:lpstr>Інтернет-ЗМІ</vt:lpstr>
      <vt:lpstr>Слайд 5</vt:lpstr>
      <vt:lpstr>Слайд 6</vt:lpstr>
      <vt:lpstr>Слайд 7</vt:lpstr>
      <vt:lpstr>Політичне маніпулювання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</dc:title>
  <dc:creator>Home</dc:creator>
  <cp:lastModifiedBy>Home</cp:lastModifiedBy>
  <cp:revision>14</cp:revision>
  <dcterms:created xsi:type="dcterms:W3CDTF">2015-02-11T18:14:17Z</dcterms:created>
  <dcterms:modified xsi:type="dcterms:W3CDTF">2015-02-11T20:21:51Z</dcterms:modified>
</cp:coreProperties>
</file>