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FB2CBCB-B01F-457A-B5FC-0DBE1B2995A7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0CB62F1-B9EB-4784-9B1C-4F593F5267D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B2CBCB-B01F-457A-B5FC-0DBE1B2995A7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B62F1-B9EB-4784-9B1C-4F593F5267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FB2CBCB-B01F-457A-B5FC-0DBE1B2995A7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0CB62F1-B9EB-4784-9B1C-4F593F5267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B2CBCB-B01F-457A-B5FC-0DBE1B2995A7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B62F1-B9EB-4784-9B1C-4F593F5267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FB2CBCB-B01F-457A-B5FC-0DBE1B2995A7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0CB62F1-B9EB-4784-9B1C-4F593F5267D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B2CBCB-B01F-457A-B5FC-0DBE1B2995A7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B62F1-B9EB-4784-9B1C-4F593F5267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B2CBCB-B01F-457A-B5FC-0DBE1B2995A7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B62F1-B9EB-4784-9B1C-4F593F5267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B2CBCB-B01F-457A-B5FC-0DBE1B2995A7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B62F1-B9EB-4784-9B1C-4F593F5267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FB2CBCB-B01F-457A-B5FC-0DBE1B2995A7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B62F1-B9EB-4784-9B1C-4F593F5267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B2CBCB-B01F-457A-B5FC-0DBE1B2995A7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B62F1-B9EB-4784-9B1C-4F593F5267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B2CBCB-B01F-457A-B5FC-0DBE1B2995A7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B62F1-B9EB-4784-9B1C-4F593F5267D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FB2CBCB-B01F-457A-B5FC-0DBE1B2995A7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0CB62F1-B9EB-4784-9B1C-4F593F5267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692696"/>
            <a:ext cx="6172200" cy="1894362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5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Остарбайтери</a:t>
            </a:r>
            <a:endParaRPr lang="ru-RU" sz="5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4869160"/>
            <a:ext cx="2468539" cy="1752600"/>
          </a:xfrm>
        </p:spPr>
        <p:txBody>
          <a:bodyPr>
            <a:normAutofit/>
          </a:bodyPr>
          <a:lstStyle/>
          <a:p>
            <a:r>
              <a:rPr lang="uk-UA" dirty="0" smtClean="0"/>
              <a:t>Підготувала учениця 11 класу </a:t>
            </a:r>
          </a:p>
          <a:p>
            <a:r>
              <a:rPr lang="uk-UA" dirty="0" smtClean="0"/>
              <a:t>Руденко </a:t>
            </a:r>
            <a:r>
              <a:rPr lang="uk-UA" dirty="0" err="1" smtClean="0"/>
              <a:t>Альона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32480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650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7239000" cy="484632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В 1994 </a:t>
            </a:r>
            <a:r>
              <a:rPr lang="ru-RU" dirty="0" err="1">
                <a:solidFill>
                  <a:srgbClr val="0070C0"/>
                </a:solidFill>
              </a:rPr>
              <a:t>німецький</a:t>
            </a:r>
            <a:r>
              <a:rPr lang="ru-RU" dirty="0">
                <a:solidFill>
                  <a:srgbClr val="0070C0"/>
                </a:solidFill>
              </a:rPr>
              <a:t> уряд </a:t>
            </a:r>
            <a:r>
              <a:rPr lang="ru-RU" dirty="0" err="1">
                <a:solidFill>
                  <a:srgbClr val="0070C0"/>
                </a:solidFill>
              </a:rPr>
              <a:t>виділив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значні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матеріальні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кошти</a:t>
            </a:r>
            <a:r>
              <a:rPr lang="ru-RU" dirty="0">
                <a:solidFill>
                  <a:srgbClr val="0070C0"/>
                </a:solidFill>
              </a:rPr>
              <a:t> для </a:t>
            </a:r>
            <a:r>
              <a:rPr lang="ru-RU" dirty="0" err="1">
                <a:solidFill>
                  <a:srgbClr val="0070C0"/>
                </a:solidFill>
              </a:rPr>
              <a:t>компенсації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колишнім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остарбайтерам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Суми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виплат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українцям</a:t>
            </a:r>
            <a:r>
              <a:rPr lang="ru-RU" dirty="0">
                <a:solidFill>
                  <a:srgbClr val="0070C0"/>
                </a:solidFill>
              </a:rPr>
              <a:t> при </a:t>
            </a:r>
            <a:r>
              <a:rPr lang="ru-RU" dirty="0" err="1">
                <a:solidFill>
                  <a:srgbClr val="0070C0"/>
                </a:solidFill>
              </a:rPr>
              <a:t>цьому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були</a:t>
            </a:r>
            <a:r>
              <a:rPr lang="ru-RU" dirty="0">
                <a:solidFill>
                  <a:srgbClr val="0070C0"/>
                </a:solidFill>
              </a:rPr>
              <a:t> в 5 </a:t>
            </a:r>
            <a:r>
              <a:rPr lang="ru-RU" dirty="0" err="1">
                <a:solidFill>
                  <a:srgbClr val="0070C0"/>
                </a:solidFill>
              </a:rPr>
              <a:t>разів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менші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ніж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наприклад</a:t>
            </a:r>
            <a:r>
              <a:rPr lang="ru-RU" dirty="0">
                <a:solidFill>
                  <a:srgbClr val="0070C0"/>
                </a:solidFill>
              </a:rPr>
              <a:t>, полякам. У 2006 </a:t>
            </a:r>
            <a:r>
              <a:rPr lang="ru-RU" dirty="0" err="1">
                <a:solidFill>
                  <a:srgbClr val="0070C0"/>
                </a:solidFill>
              </a:rPr>
              <a:t>виплати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були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припинені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8194" name="Picture 2" descr="H:\история\201305231238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4611804" cy="259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H:\история\460px-Виробництво_снарядів_на_одному_з_уральських_заводів._1943_р.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40" y="3156198"/>
            <a:ext cx="414046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408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18" y="260648"/>
            <a:ext cx="7467600" cy="4873752"/>
          </a:xfrm>
        </p:spPr>
        <p:txBody>
          <a:bodyPr>
            <a:normAutofit/>
          </a:bodyPr>
          <a:lstStyle/>
          <a:p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Остарбайтери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нім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Ostarbeiter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— «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східні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робітники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») —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німецький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термін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для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означення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осіб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які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були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вивезені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східних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окупованих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територій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переважно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Рейхскомісаріату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примусові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роботи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Німеччини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96" y="2648957"/>
            <a:ext cx="5808759" cy="420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310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7455024" cy="6408712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Провал плану бліцкригу, мобілізація працівників промисловості та сільського господарства до армії спричинила в Німеччині гострий дефіцит </a:t>
            </a:r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робочої сили. Агітаційна кампанія нацистів в Україні стартувала взимку </a:t>
            </a:r>
            <a:r>
              <a:rPr lang="uk-UA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1942-го</a:t>
            </a:r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Першочергове значення в ній відводилося великим 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містам.  Служби праці та вербувальної поліції друкували оголошення в газетах.</a:t>
            </a:r>
            <a:endParaRPr lang="uk-UA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6768752" cy="4298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290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4464496" cy="4212468"/>
          </a:xfrm>
        </p:spPr>
        <p:txBody>
          <a:bodyPr>
            <a:normAutofit/>
          </a:bodyPr>
          <a:lstStyle/>
          <a:p>
            <a:r>
              <a:rPr lang="uk-UA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Чимало безробітних міщан, змучених голодом і безпросвітним існуванням у напівзруйнованих містах, повірили обіцянкам німецьких вербувальників. Особливістю початкових німецьких трудових наборів була чітка спеціалізація робітників за професіями (перевага віддавалася чоловікам зі спеціальністю будівельників, металургів, гірників тощо), а також їхній здебільшого добровільний характер.</a:t>
            </a:r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678" y="425045"/>
            <a:ext cx="28575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H:\история\new-19800-2012-05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252" y="3861048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история\220px-Bundesarchiv_Bild_183-J10842,_Gruppe_von_Ostarbeitern_vor_Fahrt_nach_Deutschla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6704"/>
            <a:ext cx="3312368" cy="239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275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7444680" cy="5979064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1943-й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позначився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для тих,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хто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жив в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Україні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новою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акцією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нацистів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мобілізацією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роботи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працездатного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населення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віком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16 до 50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років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Про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добровільність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навіть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пропагандистських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оголошеннях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не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було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й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мови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Відтепер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обов’язок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pic>
        <p:nvPicPr>
          <p:cNvPr id="4098" name="Picture 2" descr="H:\история\220px-Bundesarchiv_Bild_183-J10842,_Gruppe_von_Ostarbeitern_vor_Fahrt_nach_Deutsch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645024"/>
            <a:ext cx="4022725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история\350px-Bundesarchiv_Bild_183-1983-0422-308,_Heimkehrerlager_Polte_N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745012"/>
            <a:ext cx="394808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559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cap="none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Правове</a:t>
            </a:r>
            <a:r>
              <a:rPr lang="ru-RU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становище та </a:t>
            </a:r>
            <a:r>
              <a:rPr lang="ru-RU" cap="none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умови</a:t>
            </a:r>
            <a:r>
              <a:rPr lang="ru-RU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cap="none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праці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003232" cy="513195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Жителі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України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незалежно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від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того,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поїхали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вони до Рейху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добровільно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чи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примусово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мали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однаковий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соціальний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і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правовий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статус –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перебували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в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безправному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становищі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 Вони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були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зобов’язані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носити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на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одязі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знак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OST</a:t>
            </a:r>
            <a:r>
              <a:rPr lang="uk-UA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20955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21088"/>
            <a:ext cx="2232248" cy="241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8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5472608" cy="6267096"/>
          </a:xfrm>
        </p:spPr>
        <p:txBody>
          <a:bodyPr>
            <a:normAutofit fontScale="85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err="1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Остарбайтерів</a:t>
            </a:r>
            <a:r>
              <a:rPr lang="ru-RU" b="1" spc="1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утримували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спеціальних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таборах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під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суворою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охороною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На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виробництві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ізолювали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від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німців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і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решти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іноземних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робітників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видавали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кошти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що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становили половину, а то й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третину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зарплати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німця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з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яких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до того ж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вираховували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гроші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на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їх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утримання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Норми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харчування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були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найнижчими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серед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решти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категорій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іноземних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робітників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у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Німеччині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Штрафні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санкції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за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трудові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та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політичні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провини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включали широкий спектр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заходів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: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від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тілесних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покарань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до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відправлення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на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кілька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тижнів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до штрафного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чи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концентраційного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табору. За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статеві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контакти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остарбайтера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з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німкою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– смертна кара для партнера і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концтабір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для </a:t>
            </a:r>
            <a:r>
              <a:rPr lang="ru-RU" b="1" spc="150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жінки</a:t>
            </a:r>
            <a:r>
              <a:rPr lang="ru-RU" b="1" spc="1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  <a:p>
            <a:endParaRPr lang="ru-RU" b="1" spc="15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219" name="Picture 3" descr="H:\история\image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1"/>
            <a:ext cx="3275856" cy="195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:\история\7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68960"/>
            <a:ext cx="3272931" cy="226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254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112568" cy="590705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Упродовж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війни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законодавство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щодо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східних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робітників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змінювалося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Наприкінці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1942-го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їм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дозволили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листуватися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рідними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надсилати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дві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листівки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місяць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), з листопада 1943-го –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виходити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межі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табору з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відома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керівництва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наприкінці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1944-го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норми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харчування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вихідців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із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Радянського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Союзу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були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прирівняні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до норм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інших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іноземців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Однак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завершення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війни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східні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робітники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залишалися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найбільш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безправною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гнобленою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категорією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Третьому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Рейху.</a:t>
            </a:r>
          </a:p>
          <a:p>
            <a:endParaRPr lang="ru-RU" dirty="0"/>
          </a:p>
        </p:txBody>
      </p:sp>
      <p:pic>
        <p:nvPicPr>
          <p:cNvPr id="6147" name="Picture 3" descr="H:\история\image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116632"/>
            <a:ext cx="3307085" cy="228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:\история\image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852935"/>
            <a:ext cx="352425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779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6336704" cy="6408712"/>
          </a:xfrm>
        </p:spPr>
        <p:txBody>
          <a:bodyPr>
            <a:normAutofit fontScale="92500"/>
          </a:bodyPr>
          <a:lstStyle/>
          <a:p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Шанси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на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виживання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залежали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значною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мірою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від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того,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куди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людина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потрапляла</a:t>
            </a:r>
            <a:r>
              <a:rPr lang="ru-RU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на 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державне</a:t>
            </a:r>
            <a:r>
              <a:rPr lang="ru-RU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виробництво</a:t>
            </a:r>
            <a:r>
              <a:rPr lang="ru-RU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чи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до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сільського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господаря. За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статево-віковим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складом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поміж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східних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робітників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був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найбільший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відсоток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жінок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(51%) і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найбільша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кількість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неповнолітніх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майже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41%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серед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чоловіків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і 60%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серед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жінок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).</a:t>
            </a:r>
          </a:p>
          <a:p>
            <a:r>
              <a:rPr lang="ru-RU" dirty="0" err="1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Серед</a:t>
            </a:r>
            <a:r>
              <a:rPr lang="ru-RU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остарбайтерів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спостерігався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найвищий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відсоток</a:t>
            </a:r>
            <a:r>
              <a:rPr lang="ru-RU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випадків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травматизму та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смертності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від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інфекційних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хвороб і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виснаження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Найбільше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смертей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було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від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туберкульозу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серцево-судинної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недостатності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сухот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виробничих</a:t>
            </a:r>
            <a:r>
              <a:rPr lang="ru-RU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травм і </a:t>
            </a:r>
            <a:r>
              <a:rPr lang="ru-RU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тифу.</a:t>
            </a:r>
            <a:endParaRPr lang="ru-RU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170" name="Picture 2" descr="H:\история\image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106583"/>
            <a:ext cx="2927442" cy="195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:\история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6872"/>
            <a:ext cx="2703572" cy="206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:\история\article_jpg-13276902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885" y="4653136"/>
            <a:ext cx="281711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756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64</TotalTime>
  <Words>499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Остарбайтери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Правове становище та умови праці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Функциональность ограничена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Остарбайтери</dc:title>
  <dc:creator>Демонстрационная версия</dc:creator>
  <cp:lastModifiedBy>Демонстрационная версия</cp:lastModifiedBy>
  <cp:revision>7</cp:revision>
  <dcterms:created xsi:type="dcterms:W3CDTF">2014-09-12T17:26:49Z</dcterms:created>
  <dcterms:modified xsi:type="dcterms:W3CDTF">2014-09-12T18:31:32Z</dcterms:modified>
</cp:coreProperties>
</file>