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Р</a:t>
            </a:r>
            <a:r>
              <a:rPr lang="en-US" sz="6600" dirty="0" err="1" smtClean="0"/>
              <a:t>ainting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Prepered</a:t>
            </a:r>
            <a:endParaRPr lang="en-US" dirty="0" smtClean="0"/>
          </a:p>
          <a:p>
            <a:r>
              <a:rPr lang="en-US" dirty="0" smtClean="0"/>
              <a:t>Natalia </a:t>
            </a:r>
            <a:r>
              <a:rPr lang="en-US" dirty="0" err="1" smtClean="0"/>
              <a:t>Semenyik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684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4000" dirty="0"/>
              <a:t>Painting - the kind of fine art associated with the transmission of visual images of paint on the surface of a solid or flexible, and works of art created in this way.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70796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197152" cy="1068659"/>
          </a:xfrm>
        </p:spPr>
        <p:txBody>
          <a:bodyPr>
            <a:noAutofit/>
          </a:bodyPr>
          <a:lstStyle/>
          <a:p>
            <a:pPr marL="64008"/>
            <a:r>
              <a:rPr lang="en-US" sz="4800" dirty="0"/>
              <a:t>Genre painting: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endParaRPr lang="en-US" sz="3200" dirty="0" smtClean="0"/>
          </a:p>
          <a:p>
            <a:pPr marL="64008" indent="0">
              <a:buNone/>
            </a:pPr>
            <a:r>
              <a:rPr lang="en-US" sz="3200" dirty="0" smtClean="0"/>
              <a:t>Like </a:t>
            </a:r>
            <a:r>
              <a:rPr lang="en-US" sz="3200" dirty="0"/>
              <a:t>other forms of art, painting can perform cognitive, aesthetic, religious, ideological, social, educational and documentary features.</a:t>
            </a:r>
            <a:endParaRPr lang="uk-UA" sz="3200" dirty="0"/>
          </a:p>
          <a:p>
            <a:pPr marL="64008" indent="0">
              <a:buNone/>
            </a:pP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 Historical </a:t>
            </a:r>
            <a:r>
              <a:rPr lang="en-US" dirty="0"/>
              <a:t>painting </a:t>
            </a:r>
          </a:p>
          <a:p>
            <a:r>
              <a:rPr lang="en-US" dirty="0"/>
              <a:t>genre </a:t>
            </a:r>
          </a:p>
          <a:p>
            <a:r>
              <a:rPr lang="en-US" dirty="0"/>
              <a:t>still life </a:t>
            </a:r>
          </a:p>
          <a:p>
            <a:r>
              <a:rPr lang="en-US" dirty="0"/>
              <a:t>Portrait (official portrait, Portrait of the actor in the role, Children Portrait, Political </a:t>
            </a:r>
            <a:r>
              <a:rPr lang="en-US" dirty="0" err="1"/>
              <a:t>plortret</a:t>
            </a:r>
            <a:r>
              <a:rPr lang="en-US" dirty="0"/>
              <a:t>, </a:t>
            </a:r>
            <a:r>
              <a:rPr lang="en-US" dirty="0" err="1"/>
              <a:t>Natrunnyy</a:t>
            </a:r>
            <a:r>
              <a:rPr lang="en-US" dirty="0"/>
              <a:t> portrait) </a:t>
            </a:r>
          </a:p>
          <a:p>
            <a:r>
              <a:rPr lang="en-US" dirty="0"/>
              <a:t>drive </a:t>
            </a:r>
          </a:p>
          <a:p>
            <a:r>
              <a:rPr lang="en-US" dirty="0"/>
              <a:t>Animalistic genre </a:t>
            </a:r>
          </a:p>
          <a:p>
            <a:r>
              <a:rPr lang="en-US" dirty="0"/>
              <a:t>Marina (nautical theme) </a:t>
            </a:r>
          </a:p>
          <a:p>
            <a:r>
              <a:rPr lang="en-US" dirty="0" err="1"/>
              <a:t>Kaprichcho</a:t>
            </a:r>
            <a:r>
              <a:rPr lang="en-US" dirty="0"/>
              <a:t> (genre) </a:t>
            </a:r>
          </a:p>
          <a:p>
            <a:r>
              <a:rPr lang="en-US" dirty="0"/>
              <a:t>Animation </a:t>
            </a:r>
          </a:p>
          <a:p>
            <a:r>
              <a:rPr lang="en-US" dirty="0"/>
              <a:t>iconography </a:t>
            </a:r>
          </a:p>
          <a:p>
            <a:r>
              <a:rPr lang="en-US" dirty="0"/>
              <a:t>landscape </a:t>
            </a:r>
          </a:p>
          <a:p>
            <a:r>
              <a:rPr lang="en-US" dirty="0"/>
              <a:t>Religious painting (biblical studies)</a:t>
            </a: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76672"/>
            <a:ext cx="3026296" cy="112623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"Options" painting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69049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Painting (</a:t>
            </a:r>
            <a:r>
              <a:rPr lang="en-US" dirty="0" err="1"/>
              <a:t>Guohua</a:t>
            </a:r>
            <a:r>
              <a:rPr lang="en-US" dirty="0"/>
              <a:t>)</a:t>
            </a:r>
            <a:endParaRPr lang="uk-UA" dirty="0"/>
          </a:p>
        </p:txBody>
      </p:sp>
      <p:pic>
        <p:nvPicPr>
          <p:cNvPr id="1027" name="Picture 3" descr="D:\Наташа\проекти\англюмова\Li_Anzhong's_Bird_on_a_Bran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72" y="2119860"/>
            <a:ext cx="2713384" cy="27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таша\проекти\англюмова\Li_Song,_Basket_of_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04864"/>
            <a:ext cx="2592288" cy="25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Наташа\проекти\англюмова\孝懿庄皇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63" y="1756505"/>
            <a:ext cx="2715116" cy="34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7948" y="5366601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Empress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76697" y="5381265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Bird and Bamboo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6018" y="53666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Basket of flowers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512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Icons</a:t>
            </a:r>
            <a:endParaRPr lang="uk-UA" dirty="0"/>
          </a:p>
        </p:txBody>
      </p:sp>
      <p:pic>
        <p:nvPicPr>
          <p:cNvPr id="2050" name="Picture 2" descr="D:\Наташа\проекти\англюмова\401px-Vladimir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" y="692696"/>
            <a:ext cx="3240360" cy="48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аташа\проекти\англюмова\438px-Mosaikikon_Bode_Berli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65547"/>
            <a:ext cx="3540402" cy="48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Vladimir Icon of the Mother of God </a:t>
            </a:r>
            <a:r>
              <a:rPr lang="en-US" dirty="0" err="1"/>
              <a:t>Vyshgorodska</a:t>
            </a:r>
            <a:r>
              <a:rPr lang="en-US" dirty="0"/>
              <a:t> (12th century master of Constantinople)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5733256"/>
            <a:ext cx="4097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Christ. Mosaic icon. Bode </a:t>
            </a:r>
            <a:r>
              <a:rPr lang="en-US" dirty="0" err="1"/>
              <a:t>muzey.Berlin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950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Renaissance. Italy. Portraits</a:t>
            </a:r>
            <a:endParaRPr lang="uk-UA" dirty="0"/>
          </a:p>
        </p:txBody>
      </p:sp>
      <p:pic>
        <p:nvPicPr>
          <p:cNvPr id="3074" name="Picture 2" descr="D:\Наташа\проекти\англюмова\480px-Jacopo_Tintoretto_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384376" cy="4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аташа\проекти\англюмова\474px-Raphael.woman.600p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95" y="1844824"/>
            <a:ext cx="3347589" cy="4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64341" y="6237312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Rafael.Donna</a:t>
            </a:r>
            <a:r>
              <a:rPr lang="en-US" dirty="0"/>
              <a:t> </a:t>
            </a:r>
            <a:r>
              <a:rPr lang="en-US" dirty="0" err="1"/>
              <a:t>Velata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151" y="6258155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Tintoretto.Dozh</a:t>
            </a:r>
            <a:r>
              <a:rPr lang="en-US" dirty="0"/>
              <a:t> Sebastian </a:t>
            </a:r>
            <a:r>
              <a:rPr lang="en-US" dirty="0" err="1"/>
              <a:t>Venier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225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Baroque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782616" cy="34756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038600" cy="2857309"/>
          </a:xfrm>
        </p:spPr>
      </p:pic>
      <p:sp>
        <p:nvSpPr>
          <p:cNvPr id="7" name="Прямоугольник 6"/>
          <p:cNvSpPr/>
          <p:nvPr/>
        </p:nvSpPr>
        <p:spPr>
          <a:xfrm>
            <a:off x="249001" y="6094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Rubens. Samson and Delilah. Of London.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32849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Snyders</a:t>
            </a:r>
            <a:r>
              <a:rPr lang="en-US" dirty="0"/>
              <a:t>. </a:t>
            </a:r>
            <a:r>
              <a:rPr lang="en-US" dirty="0" smtClean="0"/>
              <a:t>Fruit  </a:t>
            </a:r>
            <a:r>
              <a:rPr lang="en-US" dirty="0" err="1"/>
              <a:t>lavka.Prado</a:t>
            </a:r>
            <a:r>
              <a:rPr lang="en-US" dirty="0"/>
              <a:t>, Madrid.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8503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</a:t>
            </a:r>
            <a:r>
              <a:rPr lang="en-US" dirty="0"/>
              <a:t>life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5544616" cy="33106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3456384" cy="4361033"/>
          </a:xfrm>
        </p:spPr>
      </p:pic>
    </p:spTree>
    <p:extLst>
      <p:ext uri="{BB962C8B-B14F-4D97-AF65-F5344CB8AC3E}">
        <p14:creationId xmlns:p14="http://schemas.microsoft.com/office/powerpoint/2010/main" val="270487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Expressionism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4" y="1722438"/>
            <a:ext cx="3521032" cy="4525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07" y="1722438"/>
            <a:ext cx="3460585" cy="4525962"/>
          </a:xfrm>
        </p:spPr>
      </p:pic>
      <p:sp>
        <p:nvSpPr>
          <p:cNvPr id="7" name="Прямоугольник 6"/>
          <p:cNvSpPr/>
          <p:nvPr/>
        </p:nvSpPr>
        <p:spPr>
          <a:xfrm>
            <a:off x="4427984" y="621376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Amedeo</a:t>
            </a:r>
            <a:r>
              <a:rPr lang="en-US" dirty="0"/>
              <a:t> Modigliani. "Portrait of </a:t>
            </a:r>
            <a:r>
              <a:rPr lang="en-US" dirty="0" err="1"/>
              <a:t>Celsus</a:t>
            </a:r>
            <a:r>
              <a:rPr lang="en-US" dirty="0"/>
              <a:t> </a:t>
            </a:r>
            <a:r>
              <a:rPr lang="en-US" dirty="0" err="1"/>
              <a:t>Laga</a:t>
            </a:r>
            <a:r>
              <a:rPr lang="en-US" dirty="0"/>
              <a:t>"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352265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August Macke. "Russian Ballet"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599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</TotalTime>
  <Words>205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Рainting</vt:lpstr>
      <vt:lpstr>Painting</vt:lpstr>
      <vt:lpstr>Genre painting:</vt:lpstr>
      <vt:lpstr>Chinese Painting (Guohua)</vt:lpstr>
      <vt:lpstr>                   Icons</vt:lpstr>
      <vt:lpstr>High Renaissance. Italy. Portraits</vt:lpstr>
      <vt:lpstr>Baroque</vt:lpstr>
      <vt:lpstr>Still life</vt:lpstr>
      <vt:lpstr>Expressionism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Рainting</dc:title>
  <dc:creator>Бодя</dc:creator>
  <cp:lastModifiedBy>Бодя</cp:lastModifiedBy>
  <cp:revision>12</cp:revision>
  <dcterms:created xsi:type="dcterms:W3CDTF">2014-03-10T18:07:59Z</dcterms:created>
  <dcterms:modified xsi:type="dcterms:W3CDTF">2014-03-10T20:41:38Z</dcterms:modified>
</cp:coreProperties>
</file>