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
  </p:notesMasterIdLst>
  <p:sldIdLst>
    <p:sldId id="256" r:id="rId2"/>
    <p:sldId id="257" r:id="rId3"/>
    <p:sldId id="258" r:id="rId4"/>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AA9F78D2-19AE-432E-83A7-A5BE692CDCF4}">
          <p14:sldIdLst>
            <p14:sldId id="256"/>
            <p14:sldId id="257"/>
            <p14:sldId id="25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A5A36D-4A64-4EC6-8B93-EF15DACEF269}" type="datetimeFigureOut">
              <a:rPr lang="uk-UA" smtClean="0"/>
              <a:t>14.12.2011</a:t>
            </a:fld>
            <a:endParaRPr lang="uk-UA"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268462-7394-4255-9D1B-36BC2A036381}" type="slidenum">
              <a:rPr lang="uk-UA" smtClean="0"/>
              <a:t>‹#›</a:t>
            </a:fld>
            <a:endParaRPr lang="uk-UA" dirty="0"/>
          </a:p>
        </p:txBody>
      </p:sp>
    </p:spTree>
    <p:extLst>
      <p:ext uri="{BB962C8B-B14F-4D97-AF65-F5344CB8AC3E}">
        <p14:creationId xmlns:p14="http://schemas.microsoft.com/office/powerpoint/2010/main" val="3170548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24268462-7394-4255-9D1B-36BC2A036381}" type="slidenum">
              <a:rPr lang="uk-UA" smtClean="0"/>
              <a:t>1</a:t>
            </a:fld>
            <a:endParaRPr lang="uk-UA" dirty="0"/>
          </a:p>
        </p:txBody>
      </p:sp>
    </p:spTree>
    <p:extLst>
      <p:ext uri="{BB962C8B-B14F-4D97-AF65-F5344CB8AC3E}">
        <p14:creationId xmlns:p14="http://schemas.microsoft.com/office/powerpoint/2010/main" val="2100617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D8D9A6E-73C3-4198-99E2-995CEC91C5BF}" type="datetimeFigureOut">
              <a:rPr lang="uk-UA" smtClean="0"/>
              <a:t>14.12.2011</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2B6E2A06-CBCE-4720-990B-E9F088AF9994}" type="slidenum">
              <a:rPr lang="uk-UA" smtClean="0"/>
              <a:t>‹#›</a:t>
            </a:fld>
            <a:endParaRPr lang="uk-UA"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D8D9A6E-73C3-4198-99E2-995CEC91C5BF}" type="datetimeFigureOut">
              <a:rPr lang="uk-UA" smtClean="0"/>
              <a:t>14.12.2011</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2B6E2A06-CBCE-4720-990B-E9F088AF9994}" type="slidenum">
              <a:rPr lang="uk-UA" smtClean="0"/>
              <a:t>‹#›</a:t>
            </a:fld>
            <a:endParaRPr lang="uk-UA"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D8D9A6E-73C3-4198-99E2-995CEC91C5BF}" type="datetimeFigureOut">
              <a:rPr lang="uk-UA" smtClean="0"/>
              <a:t>14.12.2011</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2B6E2A06-CBCE-4720-990B-E9F088AF9994}" type="slidenum">
              <a:rPr lang="uk-UA" smtClean="0"/>
              <a:t>‹#›</a:t>
            </a:fld>
            <a:endParaRPr lang="uk-UA"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D8D9A6E-73C3-4198-99E2-995CEC91C5BF}" type="datetimeFigureOut">
              <a:rPr lang="uk-UA" smtClean="0"/>
              <a:t>14.12.2011</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2B6E2A06-CBCE-4720-990B-E9F088AF9994}" type="slidenum">
              <a:rPr lang="uk-UA" smtClean="0"/>
              <a:t>‹#›</a:t>
            </a:fld>
            <a:endParaRPr lang="uk-UA"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D8D9A6E-73C3-4198-99E2-995CEC91C5BF}" type="datetimeFigureOut">
              <a:rPr lang="uk-UA" smtClean="0"/>
              <a:t>14.12.2011</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2B6E2A06-CBCE-4720-990B-E9F088AF9994}" type="slidenum">
              <a:rPr lang="uk-UA" smtClean="0"/>
              <a:t>‹#›</a:t>
            </a:fld>
            <a:endParaRPr lang="uk-UA"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D8D9A6E-73C3-4198-99E2-995CEC91C5BF}" type="datetimeFigureOut">
              <a:rPr lang="uk-UA" smtClean="0"/>
              <a:t>14.12.2011</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7" name="Slide Number Placeholder 6"/>
          <p:cNvSpPr>
            <a:spLocks noGrp="1"/>
          </p:cNvSpPr>
          <p:nvPr>
            <p:ph type="sldNum" sz="quarter" idx="12"/>
          </p:nvPr>
        </p:nvSpPr>
        <p:spPr/>
        <p:txBody>
          <a:bodyPr/>
          <a:lstStyle/>
          <a:p>
            <a:fld id="{2B6E2A06-CBCE-4720-990B-E9F088AF9994}" type="slidenum">
              <a:rPr lang="uk-UA" smtClean="0"/>
              <a:t>‹#›</a:t>
            </a:fld>
            <a:endParaRPr lang="uk-UA"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D8D9A6E-73C3-4198-99E2-995CEC91C5BF}" type="datetimeFigureOut">
              <a:rPr lang="uk-UA" smtClean="0"/>
              <a:t>14.12.2011</a:t>
            </a:fld>
            <a:endParaRPr lang="uk-UA" dirty="0"/>
          </a:p>
        </p:txBody>
      </p:sp>
      <p:sp>
        <p:nvSpPr>
          <p:cNvPr id="8" name="Footer Placeholder 7"/>
          <p:cNvSpPr>
            <a:spLocks noGrp="1"/>
          </p:cNvSpPr>
          <p:nvPr>
            <p:ph type="ftr" sz="quarter" idx="11"/>
          </p:nvPr>
        </p:nvSpPr>
        <p:spPr/>
        <p:txBody>
          <a:bodyPr/>
          <a:lstStyle/>
          <a:p>
            <a:endParaRPr lang="uk-UA" dirty="0"/>
          </a:p>
        </p:txBody>
      </p:sp>
      <p:sp>
        <p:nvSpPr>
          <p:cNvPr id="9" name="Slide Number Placeholder 8"/>
          <p:cNvSpPr>
            <a:spLocks noGrp="1"/>
          </p:cNvSpPr>
          <p:nvPr>
            <p:ph type="sldNum" sz="quarter" idx="12"/>
          </p:nvPr>
        </p:nvSpPr>
        <p:spPr/>
        <p:txBody>
          <a:bodyPr/>
          <a:lstStyle/>
          <a:p>
            <a:fld id="{2B6E2A06-CBCE-4720-990B-E9F088AF9994}" type="slidenum">
              <a:rPr lang="uk-UA" smtClean="0"/>
              <a:t>‹#›</a:t>
            </a:fld>
            <a:endParaRPr lang="uk-UA" dirty="0"/>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D8D9A6E-73C3-4198-99E2-995CEC91C5BF}" type="datetimeFigureOut">
              <a:rPr lang="uk-UA" smtClean="0"/>
              <a:t>14.12.2011</a:t>
            </a:fld>
            <a:endParaRPr lang="uk-UA" dirty="0"/>
          </a:p>
        </p:txBody>
      </p:sp>
      <p:sp>
        <p:nvSpPr>
          <p:cNvPr id="4" name="Footer Placeholder 3"/>
          <p:cNvSpPr>
            <a:spLocks noGrp="1"/>
          </p:cNvSpPr>
          <p:nvPr>
            <p:ph type="ftr" sz="quarter" idx="11"/>
          </p:nvPr>
        </p:nvSpPr>
        <p:spPr/>
        <p:txBody>
          <a:bodyPr/>
          <a:lstStyle/>
          <a:p>
            <a:endParaRPr lang="uk-UA" dirty="0"/>
          </a:p>
        </p:txBody>
      </p:sp>
      <p:sp>
        <p:nvSpPr>
          <p:cNvPr id="5" name="Slide Number Placeholder 4"/>
          <p:cNvSpPr>
            <a:spLocks noGrp="1"/>
          </p:cNvSpPr>
          <p:nvPr>
            <p:ph type="sldNum" sz="quarter" idx="12"/>
          </p:nvPr>
        </p:nvSpPr>
        <p:spPr/>
        <p:txBody>
          <a:bodyPr/>
          <a:lstStyle/>
          <a:p>
            <a:fld id="{2B6E2A06-CBCE-4720-990B-E9F088AF9994}" type="slidenum">
              <a:rPr lang="uk-UA" smtClean="0"/>
              <a:t>‹#›</a:t>
            </a:fld>
            <a:endParaRPr lang="uk-UA"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8D9A6E-73C3-4198-99E2-995CEC91C5BF}" type="datetimeFigureOut">
              <a:rPr lang="uk-UA" smtClean="0"/>
              <a:t>14.12.2011</a:t>
            </a:fld>
            <a:endParaRPr lang="uk-UA" dirty="0"/>
          </a:p>
        </p:txBody>
      </p:sp>
      <p:sp>
        <p:nvSpPr>
          <p:cNvPr id="3" name="Footer Placeholder 2"/>
          <p:cNvSpPr>
            <a:spLocks noGrp="1"/>
          </p:cNvSpPr>
          <p:nvPr>
            <p:ph type="ftr" sz="quarter" idx="11"/>
          </p:nvPr>
        </p:nvSpPr>
        <p:spPr/>
        <p:txBody>
          <a:bodyPr/>
          <a:lstStyle/>
          <a:p>
            <a:endParaRPr lang="uk-UA" dirty="0"/>
          </a:p>
        </p:txBody>
      </p:sp>
      <p:sp>
        <p:nvSpPr>
          <p:cNvPr id="4" name="Slide Number Placeholder 3"/>
          <p:cNvSpPr>
            <a:spLocks noGrp="1"/>
          </p:cNvSpPr>
          <p:nvPr>
            <p:ph type="sldNum" sz="quarter" idx="12"/>
          </p:nvPr>
        </p:nvSpPr>
        <p:spPr/>
        <p:txBody>
          <a:bodyPr/>
          <a:lstStyle/>
          <a:p>
            <a:fld id="{2B6E2A06-CBCE-4720-990B-E9F088AF9994}" type="slidenum">
              <a:rPr lang="uk-UA" smtClean="0"/>
              <a:t>‹#›</a:t>
            </a:fld>
            <a:endParaRPr lang="uk-UA"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D8D9A6E-73C3-4198-99E2-995CEC91C5BF}" type="datetimeFigureOut">
              <a:rPr lang="uk-UA" smtClean="0"/>
              <a:t>14.12.2011</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7" name="Slide Number Placeholder 6"/>
          <p:cNvSpPr>
            <a:spLocks noGrp="1"/>
          </p:cNvSpPr>
          <p:nvPr>
            <p:ph type="sldNum" sz="quarter" idx="12"/>
          </p:nvPr>
        </p:nvSpPr>
        <p:spPr/>
        <p:txBody>
          <a:bodyPr/>
          <a:lstStyle/>
          <a:p>
            <a:fld id="{2B6E2A06-CBCE-4720-990B-E9F088AF9994}" type="slidenum">
              <a:rPr lang="uk-UA" smtClean="0"/>
              <a:t>‹#›</a:t>
            </a:fld>
            <a:endParaRPr lang="uk-UA"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D8D9A6E-73C3-4198-99E2-995CEC91C5BF}" type="datetimeFigureOut">
              <a:rPr lang="uk-UA" smtClean="0"/>
              <a:t>14.12.2011</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7" name="Slide Number Placeholder 6"/>
          <p:cNvSpPr>
            <a:spLocks noGrp="1"/>
          </p:cNvSpPr>
          <p:nvPr>
            <p:ph type="sldNum" sz="quarter" idx="12"/>
          </p:nvPr>
        </p:nvSpPr>
        <p:spPr/>
        <p:txBody>
          <a:bodyPr/>
          <a:lstStyle/>
          <a:p>
            <a:fld id="{2B6E2A06-CBCE-4720-990B-E9F088AF9994}" type="slidenum">
              <a:rPr lang="uk-UA" smtClean="0"/>
              <a:t>‹#›</a:t>
            </a:fld>
            <a:endParaRPr lang="uk-UA"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4D8D9A6E-73C3-4198-99E2-995CEC91C5BF}" type="datetimeFigureOut">
              <a:rPr lang="uk-UA" smtClean="0"/>
              <a:t>14.12.2011</a:t>
            </a:fld>
            <a:endParaRPr lang="uk-UA"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uk-UA"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2B6E2A06-CBCE-4720-990B-E9F088AF9994}" type="slidenum">
              <a:rPr lang="uk-UA" smtClean="0"/>
              <a:t>‹#›</a:t>
            </a:fld>
            <a:endParaRPr lang="uk-UA"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640583">
            <a:off x="5459056" y="2908371"/>
            <a:ext cx="3355955" cy="363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555" b="98154" l="10000" r="98833"/>
                    </a14:imgEffect>
                  </a14:imgLayer>
                </a14:imgProps>
              </a:ext>
              <a:ext uri="{28A0092B-C50C-407E-A947-70E740481C1C}">
                <a14:useLocalDpi xmlns:a14="http://schemas.microsoft.com/office/drawing/2010/main" val="0"/>
              </a:ext>
            </a:extLst>
          </a:blip>
          <a:srcRect/>
          <a:stretch>
            <a:fillRect/>
          </a:stretch>
        </p:blipFill>
        <p:spPr bwMode="auto">
          <a:xfrm>
            <a:off x="0" y="2204864"/>
            <a:ext cx="5386402" cy="4618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43608" y="476672"/>
            <a:ext cx="7560840" cy="923330"/>
          </a:xfrm>
          <a:prstGeom prst="rect">
            <a:avLst/>
          </a:prstGeom>
          <a:solidFill>
            <a:schemeClr val="accent6">
              <a:lumMod val="75000"/>
            </a:schemeClr>
          </a:solidFill>
        </p:spPr>
        <p:txBody>
          <a:bodyPr wrap="square" rtlCol="0">
            <a:spAutoFit/>
          </a:bodyPr>
          <a:lstStyle/>
          <a:p>
            <a:pPr algn="ctr"/>
            <a:r>
              <a:rPr lang="en-US" sz="5400" dirty="0" smtClean="0"/>
              <a:t>Electronic paper</a:t>
            </a:r>
            <a:endParaRPr lang="uk-UA" sz="5400" dirty="0"/>
          </a:p>
        </p:txBody>
      </p:sp>
    </p:spTree>
    <p:extLst>
      <p:ext uri="{BB962C8B-B14F-4D97-AF65-F5344CB8AC3E}">
        <p14:creationId xmlns:p14="http://schemas.microsoft.com/office/powerpoint/2010/main" val="415560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227" fill="hold">
                                          <p:stCondLst>
                                            <p:cond delay="0"/>
                                          </p:stCondLst>
                                        </p:cTn>
                                        <p:tgtEl>
                                          <p:spTgt spid="3"/>
                                        </p:tgtEl>
                                        <p:attrNameLst>
                                          <p:attrName>style.rotation</p:attrName>
                                        </p:attrNameLst>
                                      </p:cBhvr>
                                      <p:to>
                                        <p:strVal val="-45.0"/>
                                      </p:to>
                                    </p:set>
                                    <p:anim calcmode="lin" valueType="num">
                                      <p:cBhvr>
                                        <p:cTn id="8" dur="227" fill="hold">
                                          <p:stCondLst>
                                            <p:cond delay="227"/>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3"/>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4000"/>
                            </p:stCondLst>
                            <p:childTnLst>
                              <p:par>
                                <p:cTn id="13" presetID="37" presetClass="entr" presetSubtype="0" fill="hold" nodeType="afterEffect">
                                  <p:stCondLst>
                                    <p:cond delay="25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1000"/>
                                        <p:tgtEl>
                                          <p:spTgt spid="1028"/>
                                        </p:tgtEl>
                                      </p:cBhvr>
                                    </p:animEffect>
                                    <p:anim calcmode="lin" valueType="num">
                                      <p:cBhvr>
                                        <p:cTn id="16" dur="1000" fill="hold"/>
                                        <p:tgtEl>
                                          <p:spTgt spid="1028"/>
                                        </p:tgtEl>
                                        <p:attrNameLst>
                                          <p:attrName>ppt_x</p:attrName>
                                        </p:attrNameLst>
                                      </p:cBhvr>
                                      <p:tavLst>
                                        <p:tav tm="0">
                                          <p:val>
                                            <p:strVal val="#ppt_x"/>
                                          </p:val>
                                        </p:tav>
                                        <p:tav tm="100000">
                                          <p:val>
                                            <p:strVal val="#ppt_x"/>
                                          </p:val>
                                        </p:tav>
                                      </p:tavLst>
                                    </p:anim>
                                    <p:anim calcmode="lin" valueType="num">
                                      <p:cBhvr>
                                        <p:cTn id="17" dur="900" decel="100000" fill="hold"/>
                                        <p:tgtEl>
                                          <p:spTgt spid="102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28"/>
                                        </p:tgtEl>
                                        <p:attrNameLst>
                                          <p:attrName>ppt_y</p:attrName>
                                        </p:attrNameLst>
                                      </p:cBhvr>
                                      <p:tavLst>
                                        <p:tav tm="0">
                                          <p:val>
                                            <p:strVal val="#ppt_y-.03"/>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additive="base">
                                        <p:cTn id="21" dur="500" fill="hold"/>
                                        <p:tgtEl>
                                          <p:spTgt spid="1026"/>
                                        </p:tgtEl>
                                        <p:attrNameLst>
                                          <p:attrName>ppt_x</p:attrName>
                                        </p:attrNameLst>
                                      </p:cBhvr>
                                      <p:tavLst>
                                        <p:tav tm="0">
                                          <p:val>
                                            <p:strVal val="0-#ppt_w/2"/>
                                          </p:val>
                                        </p:tav>
                                        <p:tav tm="100000">
                                          <p:val>
                                            <p:strVal val="#ppt_x"/>
                                          </p:val>
                                        </p:tav>
                                      </p:tavLst>
                                    </p:anim>
                                    <p:anim calcmode="lin" valueType="num">
                                      <p:cBhvr additive="base">
                                        <p:cTn id="22"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0828" y="1988840"/>
            <a:ext cx="2407420" cy="2923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0" y="116632"/>
            <a:ext cx="9156521" cy="2246769"/>
          </a:xfrm>
          <a:prstGeom prst="rect">
            <a:avLst/>
          </a:prstGeom>
        </p:spPr>
        <p:txBody>
          <a:bodyPr wrap="square">
            <a:spAutoFit/>
          </a:bodyPr>
          <a:lstStyle/>
          <a:p>
            <a:r>
              <a:rPr lang="en-US" sz="2000" dirty="0" smtClean="0"/>
              <a:t>Electronic paper, e-paper and electronic ink are a range of display technology which are designed to mimic the appearance of ordinary ink on paper. Unlike conventional backlit flat panel displays, electronic paper displays reflect light like ordinary paper. Many of the technologies can hold static text and images indefinitely without using electricity, while allowing images to be changed later. Flexible electronic paper uses plastic substrates and plastic electronics for the display backplane.</a:t>
            </a:r>
            <a:endParaRPr lang="uk-UA" sz="2000" dirty="0"/>
          </a:p>
        </p:txBody>
      </p:sp>
      <p:sp>
        <p:nvSpPr>
          <p:cNvPr id="3" name="Прямоугольник 2"/>
          <p:cNvSpPr/>
          <p:nvPr/>
        </p:nvSpPr>
        <p:spPr>
          <a:xfrm>
            <a:off x="0" y="5097954"/>
            <a:ext cx="9144000" cy="1754326"/>
          </a:xfrm>
          <a:prstGeom prst="rect">
            <a:avLst/>
          </a:prstGeom>
        </p:spPr>
        <p:txBody>
          <a:bodyPr wrap="square">
            <a:spAutoFit/>
          </a:bodyPr>
          <a:lstStyle/>
          <a:p>
            <a:r>
              <a:rPr lang="vi-VN" dirty="0" smtClean="0"/>
              <a:t>Електро́нний папі́р — технологія відображення інформації, яка імітує звичайне чорнило на папері. На відміну від традиційних рідкокристалічних екранів, у яких використовується підсвічення матриці для формування зображення, електронний папір відбиває світло як звичайний папір. Він може відображати текст і зображення як завгодно довго, не споживаючи при цьому електроенергію, в той же час дозволяючи змінювати зображення пізніше.</a:t>
            </a:r>
            <a:endParaRPr lang="uk-UA" dirty="0"/>
          </a:p>
        </p:txBody>
      </p:sp>
    </p:spTree>
    <p:extLst>
      <p:ext uri="{BB962C8B-B14F-4D97-AF65-F5344CB8AC3E}">
        <p14:creationId xmlns:p14="http://schemas.microsoft.com/office/powerpoint/2010/main" val="107808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500" fill="hold"/>
                                        <p:tgtEl>
                                          <p:spTgt spid="2"/>
                                        </p:tgtEl>
                                        <p:attrNameLst>
                                          <p:attrName>ppt_y</p:attrName>
                                        </p:attrNameLst>
                                      </p:cBhvr>
                                      <p:tavLst>
                                        <p:tav tm="0">
                                          <p:val>
                                            <p:strVal val="#ppt_y"/>
                                          </p:val>
                                        </p:tav>
                                        <p:tav tm="100000">
                                          <p:val>
                                            <p:strVal val="#ppt_y"/>
                                          </p:val>
                                        </p:tav>
                                      </p:tavLst>
                                    </p:anim>
                                    <p:anim calcmode="lin" valueType="num">
                                      <p:cBhvr>
                                        <p:cTn id="9" dur="1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500" tmFilter="0,0; .5, 1; 1, 1"/>
                                        <p:tgtEl>
                                          <p:spTgt spid="2"/>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1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1500" fill="hold"/>
                                        <p:tgtEl>
                                          <p:spTgt spid="3"/>
                                        </p:tgtEl>
                                        <p:attrNameLst>
                                          <p:attrName>ppt_y</p:attrName>
                                        </p:attrNameLst>
                                      </p:cBhvr>
                                      <p:tavLst>
                                        <p:tav tm="0">
                                          <p:val>
                                            <p:strVal val="#ppt_y"/>
                                          </p:val>
                                        </p:tav>
                                        <p:tav tm="100000">
                                          <p:val>
                                            <p:strVal val="#ppt_y"/>
                                          </p:val>
                                        </p:tav>
                                      </p:tavLst>
                                    </p:anim>
                                    <p:anim calcmode="lin" valueType="num">
                                      <p:cBhvr>
                                        <p:cTn id="16" dur="1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1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1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Admin\Рабочий стол\Новая папка\Epaper-Fujitsu-742628.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4150"/>
                    </a14:imgEffect>
                  </a14:imgLayer>
                </a14:imgProps>
              </a:ext>
              <a:ext uri="{28A0092B-C50C-407E-A947-70E740481C1C}">
                <a14:useLocalDpi xmlns:a14="http://schemas.microsoft.com/office/drawing/2010/main" val="0"/>
              </a:ext>
            </a:extLst>
          </a:blip>
          <a:srcRect/>
          <a:stretch>
            <a:fillRect/>
          </a:stretch>
        </p:blipFill>
        <p:spPr bwMode="auto">
          <a:xfrm>
            <a:off x="5699960" y="1385395"/>
            <a:ext cx="3444040" cy="401699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3108"/>
            <a:ext cx="9144000" cy="1477328"/>
          </a:xfrm>
          <a:prstGeom prst="rect">
            <a:avLst/>
          </a:prstGeom>
        </p:spPr>
        <p:txBody>
          <a:bodyPr wrap="square">
            <a:spAutoFit/>
          </a:bodyPr>
          <a:lstStyle/>
          <a:p>
            <a:r>
              <a:rPr lang="en-US" dirty="0" smtClean="0"/>
              <a:t>Applications of electronic visual displays include electronic pricing labels in retail shops, and digital </a:t>
            </a:r>
            <a:r>
              <a:rPr lang="en-US" dirty="0" err="1" smtClean="0"/>
              <a:t>signage,time</a:t>
            </a:r>
            <a:r>
              <a:rPr lang="en-US" dirty="0" smtClean="0"/>
              <a:t> tables at bus </a:t>
            </a:r>
            <a:r>
              <a:rPr lang="en-US" dirty="0" err="1" smtClean="0"/>
              <a:t>stations,electronic</a:t>
            </a:r>
            <a:r>
              <a:rPr lang="en-US" dirty="0" smtClean="0"/>
              <a:t> </a:t>
            </a:r>
            <a:r>
              <a:rPr lang="en-US" dirty="0" err="1" smtClean="0"/>
              <a:t>billboards,mobile</a:t>
            </a:r>
            <a:r>
              <a:rPr lang="en-US" dirty="0" smtClean="0"/>
              <a:t> phone displays, and e-readers able to display digital versions of books and e-paper magazines. Electronic paper should not be confused with digital paper, which is a pad to create handwritten digital documents with a digital pen.</a:t>
            </a:r>
            <a:endParaRPr lang="uk-UA" dirty="0"/>
          </a:p>
        </p:txBody>
      </p:sp>
      <p:sp>
        <p:nvSpPr>
          <p:cNvPr id="3" name="Прямоугольник 2"/>
          <p:cNvSpPr/>
          <p:nvPr/>
        </p:nvSpPr>
        <p:spPr>
          <a:xfrm>
            <a:off x="3440" y="5380672"/>
            <a:ext cx="9140560" cy="1477328"/>
          </a:xfrm>
          <a:prstGeom prst="rect">
            <a:avLst/>
          </a:prstGeom>
        </p:spPr>
        <p:txBody>
          <a:bodyPr wrap="square">
            <a:spAutoFit/>
          </a:bodyPr>
          <a:lstStyle/>
          <a:p>
            <a:r>
              <a:rPr lang="ru-RU" dirty="0" smtClean="0"/>
              <a:t>Електронний</a:t>
            </a:r>
            <a:r>
              <a:rPr lang="ru-RU" dirty="0" smtClean="0"/>
              <a:t> </a:t>
            </a:r>
            <a:r>
              <a:rPr lang="ru-RU" dirty="0" smtClean="0"/>
              <a:t>папір</a:t>
            </a:r>
            <a:r>
              <a:rPr lang="ru-RU" dirty="0" smtClean="0"/>
              <a:t> </a:t>
            </a:r>
            <a:r>
              <a:rPr lang="ru-RU" dirty="0" smtClean="0"/>
              <a:t>застосовується</a:t>
            </a:r>
            <a:r>
              <a:rPr lang="ru-RU" dirty="0" smtClean="0"/>
              <a:t> як </a:t>
            </a:r>
            <a:r>
              <a:rPr lang="ru-RU" dirty="0" smtClean="0"/>
              <a:t>електронні</a:t>
            </a:r>
            <a:r>
              <a:rPr lang="ru-RU" dirty="0" smtClean="0"/>
              <a:t> </a:t>
            </a:r>
            <a:r>
              <a:rPr lang="ru-RU" dirty="0" smtClean="0"/>
              <a:t>цінники</a:t>
            </a:r>
            <a:r>
              <a:rPr lang="ru-RU" dirty="0" smtClean="0"/>
              <a:t> у </a:t>
            </a:r>
            <a:r>
              <a:rPr lang="ru-RU" dirty="0" smtClean="0"/>
              <a:t>магазинах,розклади</a:t>
            </a:r>
            <a:r>
              <a:rPr lang="ru-RU" dirty="0" smtClean="0"/>
              <a:t> на </a:t>
            </a:r>
            <a:r>
              <a:rPr lang="ru-RU" dirty="0" smtClean="0"/>
              <a:t>зупинках</a:t>
            </a:r>
            <a:r>
              <a:rPr lang="ru-RU" dirty="0" smtClean="0"/>
              <a:t> </a:t>
            </a:r>
            <a:r>
              <a:rPr lang="ru-RU" dirty="0" smtClean="0"/>
              <a:t>громадського</a:t>
            </a:r>
            <a:r>
              <a:rPr lang="ru-RU" dirty="0" smtClean="0"/>
              <a:t> </a:t>
            </a:r>
            <a:r>
              <a:rPr lang="en-US" dirty="0" smtClean="0"/>
              <a:t>транспорту</a:t>
            </a:r>
            <a:r>
              <a:rPr lang="en-US" dirty="0" smtClean="0"/>
              <a:t> , </a:t>
            </a:r>
            <a:r>
              <a:rPr lang="en-US" dirty="0" smtClean="0"/>
              <a:t>дисплеї</a:t>
            </a:r>
            <a:r>
              <a:rPr lang="ru-RU" dirty="0" smtClean="0"/>
              <a:t> у </a:t>
            </a:r>
            <a:r>
              <a:rPr lang="ru-RU" dirty="0" smtClean="0"/>
              <a:t>мобільних</a:t>
            </a:r>
            <a:r>
              <a:rPr lang="ru-RU" dirty="0" smtClean="0"/>
              <a:t> телефонах та у </a:t>
            </a:r>
            <a:r>
              <a:rPr lang="uk-UA" dirty="0" smtClean="0"/>
              <a:t>пристроях</a:t>
            </a:r>
            <a:r>
              <a:rPr lang="ru-RU" dirty="0" smtClean="0"/>
              <a:t> для </a:t>
            </a:r>
            <a:r>
              <a:rPr lang="ru-RU" dirty="0" smtClean="0"/>
              <a:t>відображення</a:t>
            </a:r>
            <a:r>
              <a:rPr lang="ru-RU" dirty="0" smtClean="0"/>
              <a:t> </a:t>
            </a:r>
            <a:r>
              <a:rPr lang="ru-RU" dirty="0" smtClean="0"/>
              <a:t>цифрових</a:t>
            </a:r>
            <a:r>
              <a:rPr lang="ru-RU" dirty="0" smtClean="0"/>
              <a:t> </a:t>
            </a:r>
            <a:r>
              <a:rPr lang="ru-RU" dirty="0" smtClean="0"/>
              <a:t>версій</a:t>
            </a:r>
            <a:r>
              <a:rPr lang="ru-RU" dirty="0" smtClean="0"/>
              <a:t> книг та </a:t>
            </a:r>
            <a:r>
              <a:rPr lang="ru-RU" dirty="0" smtClean="0"/>
              <a:t>журналів</a:t>
            </a:r>
            <a:r>
              <a:rPr lang="ru-RU" dirty="0" smtClean="0"/>
              <a:t>. </a:t>
            </a:r>
            <a:r>
              <a:rPr lang="ru-RU" dirty="0" smtClean="0"/>
              <a:t>Електронний</a:t>
            </a:r>
            <a:r>
              <a:rPr lang="ru-RU" dirty="0" smtClean="0"/>
              <a:t> </a:t>
            </a:r>
            <a:r>
              <a:rPr lang="ru-RU" dirty="0" smtClean="0"/>
              <a:t>папір</a:t>
            </a:r>
            <a:r>
              <a:rPr lang="ru-RU" dirty="0" smtClean="0"/>
              <a:t> не </a:t>
            </a:r>
            <a:r>
              <a:rPr lang="ru-RU" dirty="0" smtClean="0"/>
              <a:t>слід</a:t>
            </a:r>
            <a:r>
              <a:rPr lang="ru-RU" dirty="0" smtClean="0"/>
              <a:t> </a:t>
            </a:r>
            <a:r>
              <a:rPr lang="ru-RU" dirty="0" smtClean="0"/>
              <a:t>плутати</a:t>
            </a:r>
            <a:r>
              <a:rPr lang="ru-RU" dirty="0" smtClean="0"/>
              <a:t> з </a:t>
            </a:r>
            <a:r>
              <a:rPr lang="ru-RU" dirty="0" smtClean="0"/>
              <a:t>цифровим</a:t>
            </a:r>
            <a:r>
              <a:rPr lang="ru-RU" dirty="0" smtClean="0"/>
              <a:t> </a:t>
            </a:r>
            <a:r>
              <a:rPr lang="ru-RU" dirty="0" smtClean="0"/>
              <a:t>папером</a:t>
            </a:r>
            <a:r>
              <a:rPr lang="ru-RU" dirty="0" smtClean="0"/>
              <a:t>, </a:t>
            </a:r>
            <a:r>
              <a:rPr lang="ru-RU" dirty="0" smtClean="0"/>
              <a:t>що</a:t>
            </a:r>
            <a:r>
              <a:rPr lang="ru-RU" dirty="0" smtClean="0"/>
              <a:t> є основою для </a:t>
            </a:r>
            <a:r>
              <a:rPr lang="ru-RU" dirty="0" smtClean="0"/>
              <a:t>створення</a:t>
            </a:r>
            <a:r>
              <a:rPr lang="ru-RU" dirty="0" smtClean="0"/>
              <a:t> </a:t>
            </a:r>
            <a:r>
              <a:rPr lang="ru-RU" dirty="0" smtClean="0"/>
              <a:t>рукописних</a:t>
            </a:r>
            <a:r>
              <a:rPr lang="ru-RU" dirty="0" smtClean="0"/>
              <a:t> </a:t>
            </a:r>
            <a:r>
              <a:rPr lang="ru-RU" dirty="0" smtClean="0"/>
              <a:t>цифрових</a:t>
            </a:r>
            <a:r>
              <a:rPr lang="ru-RU" dirty="0" smtClean="0"/>
              <a:t> </a:t>
            </a:r>
            <a:r>
              <a:rPr lang="ru-RU" dirty="0" smtClean="0"/>
              <a:t>документів</a:t>
            </a:r>
            <a:r>
              <a:rPr lang="ru-RU" dirty="0" smtClean="0"/>
              <a:t> за </a:t>
            </a:r>
            <a:r>
              <a:rPr lang="ru-RU" dirty="0" smtClean="0"/>
              <a:t>допомогою</a:t>
            </a:r>
            <a:r>
              <a:rPr lang="ru-RU" dirty="0" smtClean="0"/>
              <a:t> </a:t>
            </a:r>
            <a:r>
              <a:rPr lang="ru-RU" dirty="0" smtClean="0"/>
              <a:t>цифрової</a:t>
            </a:r>
            <a:r>
              <a:rPr lang="ru-RU" dirty="0" smtClean="0"/>
              <a:t> ручки.</a:t>
            </a:r>
            <a:endParaRPr lang="uk-UA" dirty="0"/>
          </a:p>
        </p:txBody>
      </p:sp>
    </p:spTree>
    <p:extLst>
      <p:ext uri="{BB962C8B-B14F-4D97-AF65-F5344CB8AC3E}">
        <p14:creationId xmlns:p14="http://schemas.microsoft.com/office/powerpoint/2010/main" val="338760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500" fill="hold"/>
                                        <p:tgtEl>
                                          <p:spTgt spid="2"/>
                                        </p:tgtEl>
                                        <p:attrNameLst>
                                          <p:attrName>ppt_y</p:attrName>
                                        </p:attrNameLst>
                                      </p:cBhvr>
                                      <p:tavLst>
                                        <p:tav tm="0">
                                          <p:val>
                                            <p:strVal val="#ppt_y"/>
                                          </p:val>
                                        </p:tav>
                                        <p:tav tm="100000">
                                          <p:val>
                                            <p:strVal val="#ppt_y"/>
                                          </p:val>
                                        </p:tav>
                                      </p:tavLst>
                                    </p:anim>
                                    <p:anim calcmode="lin" valueType="num">
                                      <p:cBhvr>
                                        <p:cTn id="9" dur="1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500" tmFilter="0,0; .5, 1; 1, 1"/>
                                        <p:tgtEl>
                                          <p:spTgt spid="2"/>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1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1500" fill="hold"/>
                                        <p:tgtEl>
                                          <p:spTgt spid="3"/>
                                        </p:tgtEl>
                                        <p:attrNameLst>
                                          <p:attrName>ppt_y</p:attrName>
                                        </p:attrNameLst>
                                      </p:cBhvr>
                                      <p:tavLst>
                                        <p:tav tm="0">
                                          <p:val>
                                            <p:strVal val="#ppt_y"/>
                                          </p:val>
                                        </p:tav>
                                        <p:tav tm="100000">
                                          <p:val>
                                            <p:strVal val="#ppt_y"/>
                                          </p:val>
                                        </p:tav>
                                      </p:tavLst>
                                    </p:anim>
                                    <p:anim calcmode="lin" valueType="num">
                                      <p:cBhvr>
                                        <p:cTn id="16" dur="1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1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1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98</TotalTime>
  <Words>256</Words>
  <Application>Microsoft Office PowerPoint</Application>
  <PresentationFormat>Экран (4:3)</PresentationFormat>
  <Paragraphs>6</Paragraphs>
  <Slides>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vt:i4>
      </vt:variant>
    </vt:vector>
  </HeadingPairs>
  <TitlesOfParts>
    <vt:vector size="4" baseType="lpstr">
      <vt:lpstr>Воздушный поток</vt:lpstr>
      <vt:lpstr>Презентация PowerPoint</vt:lpstr>
      <vt:lpstr>Презентация PowerPoint</vt:lpstr>
      <vt:lpstr>Презентация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8</cp:revision>
  <dcterms:created xsi:type="dcterms:W3CDTF">2011-12-14T19:39:27Z</dcterms:created>
  <dcterms:modified xsi:type="dcterms:W3CDTF">2011-12-14T21:17:45Z</dcterms:modified>
</cp:coreProperties>
</file>