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950CBB-9D27-4229-835B-900C28A2B54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9CCABC-CB53-4F83-BA64-4BF96112ED6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60648"/>
            <a:ext cx="4051176" cy="518457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МИТРОПОЛИТ ФІЛАРЕТ</a:t>
            </a:r>
          </a:p>
          <a:p>
            <a:pPr algn="ctr"/>
            <a:r>
              <a:rPr lang="uk-UA" sz="2400" dirty="0" smtClean="0"/>
              <a:t>(</a:t>
            </a:r>
            <a:r>
              <a:rPr lang="vi-VN" sz="2400" dirty="0" smtClean="0"/>
              <a:t>Святіший </a:t>
            </a:r>
            <a:r>
              <a:rPr lang="vi-VN" sz="2400" dirty="0" smtClean="0"/>
              <a:t>Патріарх Київський і всієї Руси-України </a:t>
            </a:r>
            <a:r>
              <a:rPr lang="vi-VN" sz="2400" dirty="0" smtClean="0"/>
              <a:t>Філаре́т</a:t>
            </a:r>
            <a:r>
              <a:rPr lang="uk-UA" sz="2400" dirty="0" smtClean="0"/>
              <a:t>)</a:t>
            </a:r>
          </a:p>
          <a:p>
            <a:pPr algn="ctr"/>
            <a:r>
              <a:rPr lang="uk-UA" sz="4400" dirty="0" smtClean="0"/>
              <a:t>23 січня </a:t>
            </a:r>
            <a:r>
              <a:rPr lang="uk-UA" sz="4400" dirty="0" smtClean="0"/>
              <a:t>1929 –</a:t>
            </a:r>
          </a:p>
          <a:p>
            <a:pPr algn="ctr"/>
            <a:r>
              <a:rPr lang="uk-UA" sz="4400" dirty="0" smtClean="0"/>
              <a:t>н. ч.</a:t>
            </a:r>
          </a:p>
          <a:p>
            <a:pPr algn="ctr"/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375115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НАГОРОДИ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Орден </a:t>
            </a:r>
            <a:r>
              <a:rPr lang="ru-RU" dirty="0" err="1" smtClean="0"/>
              <a:t>Свободи</a:t>
            </a:r>
            <a:r>
              <a:rPr lang="ru-RU" dirty="0" smtClean="0"/>
              <a:t> (23 </a:t>
            </a:r>
            <a:r>
              <a:rPr lang="ru-RU" dirty="0" err="1" smtClean="0"/>
              <a:t>січня</a:t>
            </a:r>
            <a:r>
              <a:rPr lang="ru-RU" dirty="0" smtClean="0"/>
              <a:t> 2009) — за </a:t>
            </a:r>
            <a:r>
              <a:rPr lang="ru-RU" dirty="0" err="1" smtClean="0"/>
              <a:t>багатолітню</a:t>
            </a:r>
            <a:r>
              <a:rPr lang="ru-RU" dirty="0" smtClean="0"/>
              <a:t> </a:t>
            </a:r>
            <a:r>
              <a:rPr lang="ru-RU" dirty="0" err="1" smtClean="0"/>
              <a:t>плідну</a:t>
            </a:r>
            <a:r>
              <a:rPr lang="ru-RU" dirty="0" smtClean="0"/>
              <a:t> </a:t>
            </a:r>
            <a:r>
              <a:rPr lang="ru-RU" dirty="0" err="1" smtClean="0"/>
              <a:t>церковну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та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 </a:t>
            </a:r>
            <a:r>
              <a:rPr lang="ru-RU" dirty="0" err="1" smtClean="0"/>
              <a:t>духовності</a:t>
            </a:r>
            <a:r>
              <a:rPr lang="ru-RU" dirty="0" smtClean="0"/>
              <a:t>, </a:t>
            </a:r>
            <a:r>
              <a:rPr lang="ru-RU" dirty="0" err="1" smtClean="0"/>
              <a:t>милосердя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злагоди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endParaRPr lang="ru-RU" dirty="0" smtClean="0"/>
          </a:p>
          <a:p>
            <a:r>
              <a:rPr lang="ru-RU" dirty="0" smtClean="0"/>
              <a:t>Орден князя Ярослава Мудрого: </a:t>
            </a:r>
          </a:p>
          <a:p>
            <a:r>
              <a:rPr lang="en-US" dirty="0" smtClean="0"/>
              <a:t>I </a:t>
            </a:r>
            <a:r>
              <a:rPr lang="ru-RU" dirty="0" err="1" smtClean="0"/>
              <a:t>ступеня</a:t>
            </a:r>
            <a:r>
              <a:rPr lang="ru-RU" dirty="0" smtClean="0"/>
              <a:t> (22 </a:t>
            </a:r>
            <a:r>
              <a:rPr lang="ru-RU" dirty="0" err="1" smtClean="0"/>
              <a:t>липня</a:t>
            </a:r>
            <a:r>
              <a:rPr lang="ru-RU" dirty="0" smtClean="0"/>
              <a:t> 2008) — за </a:t>
            </a:r>
            <a:r>
              <a:rPr lang="ru-RU" dirty="0" err="1" smtClean="0"/>
              <a:t>визначний</a:t>
            </a:r>
            <a:r>
              <a:rPr lang="ru-RU" dirty="0" smtClean="0"/>
              <a:t> </a:t>
            </a:r>
            <a:r>
              <a:rPr lang="ru-RU" dirty="0" err="1" smtClean="0"/>
              <a:t>особистий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в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духовності</a:t>
            </a:r>
            <a:r>
              <a:rPr lang="ru-RU" dirty="0" smtClean="0"/>
              <a:t>, </a:t>
            </a:r>
            <a:r>
              <a:rPr lang="ru-RU" dirty="0" err="1" smtClean="0"/>
              <a:t>гуманізму</a:t>
            </a:r>
            <a:r>
              <a:rPr lang="ru-RU" dirty="0" smtClean="0"/>
              <a:t> та </a:t>
            </a:r>
            <a:r>
              <a:rPr lang="ru-RU" dirty="0" err="1" smtClean="0"/>
              <a:t>милосердя</a:t>
            </a:r>
            <a:r>
              <a:rPr lang="ru-RU" dirty="0" smtClean="0"/>
              <a:t>, </a:t>
            </a:r>
            <a:r>
              <a:rPr lang="ru-RU" dirty="0" err="1" smtClean="0"/>
              <a:t>багаторічну</a:t>
            </a:r>
            <a:r>
              <a:rPr lang="ru-RU" dirty="0" smtClean="0"/>
              <a:t> </a:t>
            </a:r>
            <a:r>
              <a:rPr lang="ru-RU" dirty="0" err="1" smtClean="0"/>
              <a:t>плідну</a:t>
            </a:r>
            <a:r>
              <a:rPr lang="ru-RU" dirty="0" smtClean="0"/>
              <a:t> </a:t>
            </a:r>
            <a:r>
              <a:rPr lang="ru-RU" dirty="0" err="1" smtClean="0"/>
              <a:t>церковну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нагоди</a:t>
            </a:r>
            <a:r>
              <a:rPr lang="ru-RU" dirty="0" smtClean="0"/>
              <a:t> 1020-річчя </a:t>
            </a:r>
            <a:r>
              <a:rPr lang="ru-RU" dirty="0" err="1" smtClean="0"/>
              <a:t>хрещення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endParaRPr lang="ru-RU" dirty="0" smtClean="0"/>
          </a:p>
          <a:p>
            <a:r>
              <a:rPr lang="en-US" dirty="0" smtClean="0"/>
              <a:t>II </a:t>
            </a:r>
            <a:r>
              <a:rPr lang="ru-RU" dirty="0" err="1" smtClean="0"/>
              <a:t>ступеня</a:t>
            </a:r>
            <a:r>
              <a:rPr lang="ru-RU" dirty="0" smtClean="0"/>
              <a:t> (18 </a:t>
            </a:r>
            <a:r>
              <a:rPr lang="ru-RU" dirty="0" err="1" smtClean="0"/>
              <a:t>жовтня</a:t>
            </a:r>
            <a:r>
              <a:rPr lang="ru-RU" dirty="0" smtClean="0"/>
              <a:t> 2006) — за </a:t>
            </a:r>
            <a:r>
              <a:rPr lang="ru-RU" dirty="0" err="1" smtClean="0"/>
              <a:t>визначний</a:t>
            </a:r>
            <a:r>
              <a:rPr lang="ru-RU" dirty="0" smtClean="0"/>
              <a:t> </a:t>
            </a:r>
            <a:r>
              <a:rPr lang="ru-RU" dirty="0" err="1" smtClean="0"/>
              <a:t>особистий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розбудову</a:t>
            </a:r>
            <a:r>
              <a:rPr lang="ru-RU" dirty="0" smtClean="0"/>
              <a:t> </a:t>
            </a:r>
            <a:r>
              <a:rPr lang="ru-RU" dirty="0" err="1" smtClean="0"/>
              <a:t>помісної</a:t>
            </a:r>
            <a:r>
              <a:rPr lang="ru-RU" dirty="0" smtClean="0"/>
              <a:t> </a:t>
            </a:r>
            <a:r>
              <a:rPr lang="ru-RU" dirty="0" err="1" smtClean="0"/>
              <a:t>православної</a:t>
            </a:r>
            <a:r>
              <a:rPr lang="ru-RU" dirty="0" smtClean="0"/>
              <a:t> церкви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багатолітню</a:t>
            </a:r>
            <a:r>
              <a:rPr lang="ru-RU" dirty="0" smtClean="0"/>
              <a:t> </a:t>
            </a:r>
            <a:r>
              <a:rPr lang="ru-RU" dirty="0" err="1" smtClean="0"/>
              <a:t>церковну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 </a:t>
            </a:r>
            <a:r>
              <a:rPr lang="ru-RU" dirty="0" err="1" smtClean="0"/>
              <a:t>духовності</a:t>
            </a:r>
            <a:r>
              <a:rPr lang="ru-RU" dirty="0" smtClean="0"/>
              <a:t>, </a:t>
            </a:r>
            <a:r>
              <a:rPr lang="ru-RU" dirty="0" err="1" smtClean="0"/>
              <a:t>милосердя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міжконфесійної</a:t>
            </a:r>
            <a:r>
              <a:rPr lang="ru-RU" dirty="0" smtClean="0"/>
              <a:t> </a:t>
            </a:r>
            <a:r>
              <a:rPr lang="ru-RU" dirty="0" err="1" smtClean="0"/>
              <a:t>злагоди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endParaRPr lang="ru-RU" dirty="0" smtClean="0"/>
          </a:p>
          <a:p>
            <a:r>
              <a:rPr lang="en-US" dirty="0" smtClean="0"/>
              <a:t>III </a:t>
            </a:r>
            <a:r>
              <a:rPr lang="ru-RU" dirty="0" err="1" smtClean="0"/>
              <a:t>ступеня</a:t>
            </a:r>
            <a:r>
              <a:rPr lang="ru-RU" dirty="0" smtClean="0"/>
              <a:t> (23 </a:t>
            </a:r>
            <a:r>
              <a:rPr lang="ru-RU" dirty="0" err="1" smtClean="0"/>
              <a:t>січня</a:t>
            </a:r>
            <a:r>
              <a:rPr lang="ru-RU" dirty="0" smtClean="0"/>
              <a:t> 2004) — за </a:t>
            </a:r>
            <a:r>
              <a:rPr lang="ru-RU" dirty="0" err="1" smtClean="0"/>
              <a:t>визначний</a:t>
            </a:r>
            <a:r>
              <a:rPr lang="ru-RU" dirty="0" smtClean="0"/>
              <a:t> </a:t>
            </a:r>
            <a:r>
              <a:rPr lang="ru-RU" dirty="0" err="1" smtClean="0"/>
              <a:t>особистий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в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православ'я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міжконфесійних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, </a:t>
            </a:r>
            <a:r>
              <a:rPr lang="ru-RU" dirty="0" err="1" smtClean="0"/>
              <a:t>багаторічну</a:t>
            </a:r>
            <a:r>
              <a:rPr lang="ru-RU" dirty="0" smtClean="0"/>
              <a:t> </a:t>
            </a:r>
            <a:r>
              <a:rPr lang="ru-RU" dirty="0" err="1" smtClean="0"/>
              <a:t>плідну</a:t>
            </a:r>
            <a:r>
              <a:rPr lang="ru-RU" dirty="0" smtClean="0"/>
              <a:t> </a:t>
            </a:r>
            <a:r>
              <a:rPr lang="ru-RU" dirty="0" err="1" smtClean="0"/>
              <a:t>релігійну</a:t>
            </a:r>
            <a:r>
              <a:rPr lang="ru-RU" dirty="0" smtClean="0"/>
              <a:t>, </a:t>
            </a:r>
            <a:r>
              <a:rPr lang="ru-RU" dirty="0" err="1" smtClean="0"/>
              <a:t>миротворчу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благодійну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нагоди</a:t>
            </a:r>
            <a:r>
              <a:rPr lang="ru-RU" dirty="0" smtClean="0"/>
              <a:t> 75-річчя </a:t>
            </a:r>
            <a:r>
              <a:rPr lang="ru-RU" dirty="0" err="1" smtClean="0"/>
              <a:t>від</a:t>
            </a:r>
            <a:r>
              <a:rPr lang="ru-RU" dirty="0" smtClean="0"/>
              <a:t> дня </a:t>
            </a:r>
            <a:r>
              <a:rPr lang="ru-RU" dirty="0" err="1" smtClean="0"/>
              <a:t>народження</a:t>
            </a:r>
            <a:endParaRPr lang="ru-RU" dirty="0" smtClean="0"/>
          </a:p>
          <a:p>
            <a:r>
              <a:rPr lang="en-US" dirty="0" smtClean="0"/>
              <a:t>IV </a:t>
            </a:r>
            <a:r>
              <a:rPr lang="ru-RU" dirty="0" err="1" smtClean="0"/>
              <a:t>ступеня</a:t>
            </a:r>
            <a:r>
              <a:rPr lang="ru-RU" dirty="0" smtClean="0"/>
              <a:t> (25 </a:t>
            </a:r>
            <a:r>
              <a:rPr lang="ru-RU" dirty="0" err="1" smtClean="0"/>
              <a:t>червня</a:t>
            </a:r>
            <a:r>
              <a:rPr lang="ru-RU" dirty="0" smtClean="0"/>
              <a:t> 2002) — за </a:t>
            </a:r>
            <a:r>
              <a:rPr lang="ru-RU" dirty="0" err="1" smtClean="0"/>
              <a:t>визначні</a:t>
            </a:r>
            <a:r>
              <a:rPr lang="ru-RU" dirty="0" smtClean="0"/>
              <a:t> </a:t>
            </a:r>
            <a:r>
              <a:rPr lang="ru-RU" dirty="0" err="1" smtClean="0"/>
              <a:t>особисті</a:t>
            </a:r>
            <a:r>
              <a:rPr lang="ru-RU" dirty="0" smtClean="0"/>
              <a:t> заслуги перед </a:t>
            </a:r>
            <a:r>
              <a:rPr lang="ru-RU" dirty="0" err="1" smtClean="0"/>
              <a:t>Україною</a:t>
            </a:r>
            <a:r>
              <a:rPr lang="ru-RU" dirty="0" smtClean="0"/>
              <a:t> в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державно-церковних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багаторічну</a:t>
            </a:r>
            <a:r>
              <a:rPr lang="ru-RU" dirty="0" smtClean="0"/>
              <a:t> </a:t>
            </a:r>
            <a:r>
              <a:rPr lang="ru-RU" dirty="0" err="1" smtClean="0"/>
              <a:t>плідну</a:t>
            </a:r>
            <a:r>
              <a:rPr lang="ru-RU" dirty="0" smtClean="0"/>
              <a:t> </a:t>
            </a:r>
            <a:r>
              <a:rPr lang="ru-RU" dirty="0" err="1" smtClean="0"/>
              <a:t>релігійну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endParaRPr lang="ru-RU" dirty="0" smtClean="0"/>
          </a:p>
          <a:p>
            <a:r>
              <a:rPr lang="en-US" dirty="0" smtClean="0"/>
              <a:t>V </a:t>
            </a:r>
            <a:r>
              <a:rPr lang="ru-RU" dirty="0" err="1" smtClean="0"/>
              <a:t>ступеня</a:t>
            </a:r>
            <a:r>
              <a:rPr lang="ru-RU" dirty="0" smtClean="0"/>
              <a:t> (21 </a:t>
            </a:r>
            <a:r>
              <a:rPr lang="ru-RU" dirty="0" err="1" smtClean="0"/>
              <a:t>серпня</a:t>
            </a:r>
            <a:r>
              <a:rPr lang="ru-RU" dirty="0" smtClean="0"/>
              <a:t> 1999) — за </a:t>
            </a:r>
            <a:r>
              <a:rPr lang="ru-RU" dirty="0" err="1" smtClean="0"/>
              <a:t>багаторічну</a:t>
            </a:r>
            <a:r>
              <a:rPr lang="ru-RU" dirty="0" smtClean="0"/>
              <a:t> </a:t>
            </a:r>
            <a:r>
              <a:rPr lang="ru-RU" dirty="0" err="1" smtClean="0"/>
              <a:t>плідну</a:t>
            </a:r>
            <a:r>
              <a:rPr lang="ru-RU" dirty="0" smtClean="0"/>
              <a:t> </a:t>
            </a:r>
            <a:r>
              <a:rPr lang="ru-RU" dirty="0" err="1" smtClean="0"/>
              <a:t>церковну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вагомий</a:t>
            </a:r>
            <a:r>
              <a:rPr lang="ru-RU" dirty="0" smtClean="0"/>
              <a:t> </a:t>
            </a:r>
            <a:r>
              <a:rPr lang="ru-RU" dirty="0" err="1" smtClean="0"/>
              <a:t>особистий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в </a:t>
            </a:r>
            <a:r>
              <a:rPr lang="ru-RU" dirty="0" err="1" smtClean="0"/>
              <a:t>утвердження</a:t>
            </a:r>
            <a:r>
              <a:rPr lang="ru-RU" dirty="0" smtClean="0"/>
              <a:t> засад </a:t>
            </a:r>
            <a:r>
              <a:rPr lang="ru-RU" dirty="0" err="1" smtClean="0"/>
              <a:t>християнської</a:t>
            </a:r>
            <a:r>
              <a:rPr lang="ru-RU" dirty="0" smtClean="0"/>
              <a:t> </a:t>
            </a:r>
            <a:r>
              <a:rPr lang="ru-RU" dirty="0" err="1" smtClean="0"/>
              <a:t>моралі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endParaRPr lang="ru-RU" dirty="0" smtClean="0"/>
          </a:p>
          <a:p>
            <a:r>
              <a:rPr lang="ru-RU" dirty="0" err="1" smtClean="0"/>
              <a:t>Відзнака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— </a:t>
            </a:r>
            <a:r>
              <a:rPr lang="ru-RU" dirty="0" err="1" smtClean="0"/>
              <a:t>Хрест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Мазепи</a:t>
            </a:r>
            <a:r>
              <a:rPr lang="ru-RU" dirty="0" smtClean="0"/>
              <a:t> (20 </a:t>
            </a:r>
            <a:r>
              <a:rPr lang="ru-RU" dirty="0" err="1" smtClean="0"/>
              <a:t>січня</a:t>
            </a:r>
            <a:r>
              <a:rPr lang="ru-RU" dirty="0" smtClean="0"/>
              <a:t> 2010) — за </a:t>
            </a:r>
            <a:r>
              <a:rPr lang="ru-RU" dirty="0" err="1" smtClean="0"/>
              <a:t>визначний</a:t>
            </a:r>
            <a:r>
              <a:rPr lang="ru-RU" dirty="0" smtClean="0"/>
              <a:t> </a:t>
            </a:r>
            <a:r>
              <a:rPr lang="ru-RU" dirty="0" err="1" smtClean="0"/>
              <a:t>особистий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духовне</a:t>
            </a:r>
            <a:r>
              <a:rPr lang="ru-RU" dirty="0" smtClean="0"/>
              <a:t> </a:t>
            </a:r>
            <a:r>
              <a:rPr lang="ru-RU" dirty="0" err="1" smtClean="0"/>
              <a:t>збагачення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народу, </a:t>
            </a:r>
            <a:r>
              <a:rPr lang="ru-RU" dirty="0" err="1" smtClean="0"/>
              <a:t>багатолітню</a:t>
            </a:r>
            <a:r>
              <a:rPr lang="ru-RU" dirty="0" smtClean="0"/>
              <a:t> </a:t>
            </a:r>
            <a:r>
              <a:rPr lang="ru-RU" dirty="0" err="1" smtClean="0"/>
              <a:t>плідну</a:t>
            </a:r>
            <a:r>
              <a:rPr lang="ru-RU" dirty="0" smtClean="0"/>
              <a:t> </a:t>
            </a:r>
            <a:r>
              <a:rPr lang="ru-RU" dirty="0" err="1" smtClean="0"/>
              <a:t>церковну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endParaRPr lang="ru-RU" dirty="0" smtClean="0"/>
          </a:p>
          <a:p>
            <a:r>
              <a:rPr lang="ru-RU" dirty="0" smtClean="0"/>
              <a:t>У 2010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Прем'єр-міністр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Юлія</a:t>
            </a:r>
            <a:r>
              <a:rPr lang="ru-RU" dirty="0" smtClean="0"/>
              <a:t> Тимошенко вручила </a:t>
            </a:r>
            <a:r>
              <a:rPr lang="ru-RU" dirty="0" err="1" smtClean="0"/>
              <a:t>Святішому</a:t>
            </a:r>
            <a:r>
              <a:rPr lang="ru-RU" dirty="0" smtClean="0"/>
              <a:t> </a:t>
            </a:r>
            <a:r>
              <a:rPr lang="ru-RU" dirty="0" err="1" smtClean="0"/>
              <a:t>Владиці</a:t>
            </a:r>
            <a:r>
              <a:rPr lang="ru-RU" dirty="0" smtClean="0"/>
              <a:t> </a:t>
            </a:r>
            <a:r>
              <a:rPr lang="ru-RU" dirty="0" err="1" smtClean="0"/>
              <a:t>найвищу</a:t>
            </a:r>
            <a:r>
              <a:rPr lang="ru-RU" dirty="0" smtClean="0"/>
              <a:t> </a:t>
            </a:r>
            <a:r>
              <a:rPr lang="ru-RU" dirty="0" err="1" smtClean="0"/>
              <a:t>урядову</a:t>
            </a:r>
            <a:r>
              <a:rPr lang="ru-RU" dirty="0" smtClean="0"/>
              <a:t> </a:t>
            </a:r>
            <a:r>
              <a:rPr lang="ru-RU" dirty="0" err="1" smtClean="0"/>
              <a:t>нагороду</a:t>
            </a:r>
            <a:r>
              <a:rPr lang="ru-RU" dirty="0" smtClean="0"/>
              <a:t> — </a:t>
            </a:r>
            <a:r>
              <a:rPr lang="ru-RU" dirty="0" err="1" smtClean="0"/>
              <a:t>Почесну</a:t>
            </a:r>
            <a:r>
              <a:rPr lang="ru-RU" dirty="0" smtClean="0"/>
              <a:t> грамоту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045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367" y="2534940"/>
            <a:ext cx="6107633" cy="43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3343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31269"/>
            <a:ext cx="4968974" cy="372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931" y="0"/>
            <a:ext cx="5688069" cy="37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872" y="3789040"/>
            <a:ext cx="3539128" cy="294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3635896" cy="27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2790056" cy="244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244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Слайд 1</vt:lpstr>
      <vt:lpstr>НАГОРОДИ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Надин</dc:creator>
  <cp:lastModifiedBy>Надин</cp:lastModifiedBy>
  <cp:revision>5</cp:revision>
  <dcterms:created xsi:type="dcterms:W3CDTF">2014-02-25T20:01:43Z</dcterms:created>
  <dcterms:modified xsi:type="dcterms:W3CDTF">2014-02-25T20:43:48Z</dcterms:modified>
</cp:coreProperties>
</file>