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22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-윤고딕140" panose="020B0600000101010101" charset="-127"/>
      <p:regular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Arial Black" panose="020B0A04020102020204" pitchFamily="34" charset="0"/>
      <p:bold r:id="rId14"/>
    </p:embeddedFont>
    <p:embeddedFont>
      <p:font typeface="-윤고딕120" panose="020B0600000101010101" charset="-127"/>
      <p:regular r:id="rId15"/>
    </p:embeddedFont>
    <p:embeddedFont>
      <p:font typeface="Monotype Corsiva" panose="03010101010201010101" pitchFamily="66" charset="0"/>
      <p:italic r:id="rId16"/>
    </p:embeddedFont>
    <p:embeddedFont>
      <p:font typeface="굴림" panose="020B0600000101010101" pitchFamily="34" charset="-127"/>
      <p:regular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Segoe Script" panose="020B0504020000000003" pitchFamily="34" charset="0"/>
      <p:regular r:id="rId22"/>
      <p:bold r:id="rId23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FFCC"/>
    <a:srgbClr val="66CCFF"/>
    <a:srgbClr val="0099CC"/>
    <a:srgbClr val="3366CC"/>
    <a:srgbClr val="0099FF"/>
    <a:srgbClr val="FF9933"/>
    <a:srgbClr val="FF99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929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C:\pptwork\0809\독립 바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</p:spPr>
      </p:pic>
      <p:sp>
        <p:nvSpPr>
          <p:cNvPr id="2723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562600"/>
            <a:ext cx="6324600" cy="838200"/>
          </a:xfrm>
        </p:spPr>
        <p:txBody>
          <a:bodyPr/>
          <a:lstStyle>
            <a:lvl1pPr marL="0" indent="0" algn="r">
              <a:buFontTx/>
              <a:buNone/>
              <a:defRPr sz="2000">
                <a:latin typeface="-윤고딕140" pitchFamily="18" charset="-127"/>
                <a:ea typeface="-윤고딕140" pitchFamily="18" charset="-127"/>
              </a:defRPr>
            </a:lvl1pPr>
          </a:lstStyle>
          <a:p>
            <a:r>
              <a:rPr lang="ru-RU" altLang="ko-KR" smtClean="0"/>
              <a:t>Образец подзаголовка</a:t>
            </a:r>
            <a:endParaRPr lang="ru-RU" altLang="ko-KR" dirty="0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ru-RU" altLang="ko-KR" dirty="0"/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ru-RU" altLang="ko-KR" dirty="0"/>
          </a:p>
        </p:txBody>
      </p:sp>
      <p:sp>
        <p:nvSpPr>
          <p:cNvPr id="27239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fld id="{B0E27D9F-A456-4315-A236-0611A4991678}" type="slidenum">
              <a:rPr lang="ru-RU" altLang="ko-KR" smtClean="0"/>
              <a:pPr/>
              <a:t>‹#›</a:t>
            </a:fld>
            <a:endParaRPr lang="ru-RU" altLang="ko-KR"/>
          </a:p>
        </p:txBody>
      </p:sp>
      <p:sp>
        <p:nvSpPr>
          <p:cNvPr id="10" name="Месяц 12"/>
          <p:cNvSpPr/>
          <p:nvPr userDrawn="1"/>
        </p:nvSpPr>
        <p:spPr>
          <a:xfrm rot="8978344">
            <a:off x="1184336" y="807244"/>
            <a:ext cx="516579" cy="1143008"/>
          </a:xfrm>
          <a:prstGeom prst="moon">
            <a:avLst/>
          </a:prstGeom>
          <a:solidFill>
            <a:schemeClr val="bg1"/>
          </a:solidFill>
          <a:ln>
            <a:noFill/>
          </a:ln>
          <a:effectLst>
            <a:outerShdw blurRad="5715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44000" cy="172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0" descr="artplus_nature_naturalcity38_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30000"/>
          </a:blip>
          <a:srcRect l="12500"/>
          <a:stretch>
            <a:fillRect/>
          </a:stretch>
        </p:blipFill>
        <p:spPr bwMode="auto">
          <a:xfrm flipH="1">
            <a:off x="4824654" y="2132857"/>
            <a:ext cx="4319346" cy="4725144"/>
          </a:xfrm>
          <a:prstGeom prst="rect">
            <a:avLst/>
          </a:prstGeom>
          <a:noFill/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0" y="3068960"/>
            <a:ext cx="7772400" cy="1362075"/>
          </a:xfrm>
        </p:spPr>
        <p:txBody>
          <a:bodyPr anchor="t"/>
          <a:lstStyle>
            <a:lvl1pPr algn="l">
              <a:defRPr sz="3600" b="1" cap="none">
                <a:ln>
                  <a:solidFill>
                    <a:sysClr val="windowText" lastClr="000000"/>
                  </a:solidFill>
                </a:ln>
                <a:effectLst>
                  <a:innerShdw blurRad="63500" dist="50800" dir="18900000">
                    <a:prstClr val="black"/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EFACE-D132-45FD-9085-FF1F243419D5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9075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1985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D4130-FE45-4274-A59D-45076722DC4C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46828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>
              <a:defRPr sz="3600" b="1" cap="none" spc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40768"/>
            <a:ext cx="8763000" cy="48768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1pPr>
            <a:lvl2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2pPr>
            <a:lvl3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3pPr>
            <a:lvl4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4pPr>
            <a:lvl5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273A-636F-4E51-811B-2C846AFC8279}" type="slidenum">
              <a:rPr lang="ru-RU" altLang="ko-KR" smtClean="0"/>
              <a:pPr/>
              <a:t>‹#›</a:t>
            </a:fld>
            <a:endParaRPr lang="ru-RU" altLang="ko-KR"/>
          </a:p>
        </p:txBody>
      </p:sp>
      <p:pic>
        <p:nvPicPr>
          <p:cNvPr id="8" name="Picture 160" descr="artplus_nature_naturalcity38_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30000"/>
          </a:blip>
          <a:srcRect l="12500"/>
          <a:stretch>
            <a:fillRect/>
          </a:stretch>
        </p:blipFill>
        <p:spPr bwMode="auto">
          <a:xfrm flipH="1">
            <a:off x="5868144" y="3274381"/>
            <a:ext cx="3275856" cy="358361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D89F-ED64-4F17-AE47-CA9A2A403E29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05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305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84153-8F80-4115-99B7-C0A02F44BC48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3E633-E326-483B-B138-DCAF054D21CB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C1C8-1EAA-4283-A026-3577C453AD29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5ECD2-5DEC-41BF-B7BC-6B1BB4909164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B872D-25B4-4CD9-9B33-94018661B7DF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35100-992B-453A-BE59-CFEAA1F92DCB}" type="slidenum">
              <a:rPr lang="ru-RU" altLang="ko-KR" smtClean="0"/>
              <a:pPr/>
              <a:t>‹#›</a:t>
            </a:fld>
            <a:endParaRPr lang="ru-RU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tint val="80000"/>
                <a:satMod val="300000"/>
              </a:schemeClr>
            </a:gs>
            <a:gs pos="100000">
              <a:srgbClr val="0066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ko-KR" dirty="0" smtClean="0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ko-KR" dirty="0" smtClean="0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endParaRPr lang="ru-RU" altLang="ko-KR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endParaRPr lang="ru-RU" altLang="ko-KR"/>
          </a:p>
        </p:txBody>
      </p:sp>
      <p:sp>
        <p:nvSpPr>
          <p:cNvPr id="271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E61D690D-2B05-4EAF-A431-6A638FB3B70F}" type="slidenum">
              <a:rPr lang="ru-RU" altLang="ko-KR" smtClean="0"/>
              <a:pPr/>
              <a:t>‹#›</a:t>
            </a:fld>
            <a:endParaRPr lang="ru-RU" altLang="ko-KR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04664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Arial Black" pitchFamily="34" charset="0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FFFF99"/>
          </a:solidFill>
          <a:latin typeface="-윤고딕140" pitchFamily="18" charset="-127"/>
          <a:ea typeface="-윤고딕140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2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2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2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2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2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21290041">
            <a:off x="246561" y="694758"/>
            <a:ext cx="8126751" cy="1855923"/>
          </a:xfrm>
        </p:spPr>
        <p:txBody>
          <a:bodyPr/>
          <a:lstStyle/>
          <a:p>
            <a:r>
              <a:rPr lang="ru-RU" sz="5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Segoe Script" panose="020B0504020000000003" pitchFamily="34" charset="0"/>
              </a:rPr>
              <a:t>Переваги життя у </a:t>
            </a:r>
            <a:r>
              <a:rPr lang="ru-RU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Segoe Script" panose="020B0504020000000003" pitchFamily="34" charset="0"/>
              </a:rPr>
              <a:t/>
            </a:r>
            <a:br>
              <a:rPr lang="ru-RU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Segoe Script" panose="020B0504020000000003" pitchFamily="34" charset="0"/>
              </a:rPr>
            </a:br>
            <a:r>
              <a:rPr lang="ru-RU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Segoe Script" panose="020B0504020000000003" pitchFamily="34" charset="0"/>
              </a:rPr>
              <a:t>великому </a:t>
            </a:r>
            <a:r>
              <a:rPr lang="ru-RU" sz="5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Segoe Script" panose="020B0504020000000003" pitchFamily="34" charset="0"/>
              </a:rPr>
              <a:t>місті</a:t>
            </a:r>
            <a:endParaRPr lang="es-ES" sz="5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Segoe Script" panose="020B05040200000000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Monotype Corsiva" panose="03010101010201010101" pitchFamily="66" charset="0"/>
              </a:rPr>
              <a:t>1. Робота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У </a:t>
            </a:r>
            <a:r>
              <a:rPr lang="ru-RU" sz="2000" dirty="0">
                <a:latin typeface="Bookman Old Style" panose="02050604050505020204" pitchFamily="18" charset="0"/>
              </a:rPr>
              <a:t>великих містах більше можливостей знайти хорошу і високооплачувану роботу, ніж працювати за копійки в провінції. Роботодавцям також вигідніше наймати на роботу «гастарбайтерів» з інших, бідніших регіонів, і навіть ближнього зарубіжжя, і платити на порядок менше, ніж місцевим жителям.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5509" b="15292"/>
          <a:stretch/>
        </p:blipFill>
        <p:spPr>
          <a:xfrm rot="21076207">
            <a:off x="169864" y="2734148"/>
            <a:ext cx="4323957" cy="256839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3302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223">
            <a:off x="2212868" y="3940507"/>
            <a:ext cx="3740872" cy="2805654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4475">
            <a:off x="2687202" y="2904618"/>
            <a:ext cx="3550400" cy="2724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Monotype Corsiva" panose="03010101010201010101" pitchFamily="66" charset="0"/>
              </a:rPr>
              <a:t>2. Освіта</a:t>
            </a:r>
          </a:p>
          <a:p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Саме </a:t>
            </a:r>
            <a:r>
              <a:rPr lang="ru-RU" sz="2000" dirty="0">
                <a:latin typeface="Bookman Old Style" panose="02050604050505020204" pitchFamily="18" charset="0"/>
              </a:rPr>
              <a:t>в мегаполісах зазвичай розташовані кращі навчальні заклади, і можна отримати якісну освіту, яка дозволить молодим людям в повній мірі розкрити свої таланти і не загубитися в нашому шаленому світі.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6998">
            <a:off x="281976" y="3856994"/>
            <a:ext cx="3636972" cy="2727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49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Monotype Corsiva" panose="03010101010201010101" pitchFamily="66" charset="0"/>
              </a:rPr>
              <a:t>3. Розваги</a:t>
            </a:r>
          </a:p>
          <a:p>
            <a:endParaRPr lang="ru-RU" sz="2000" dirty="0" smtClean="0"/>
          </a:p>
          <a:p>
            <a:r>
              <a:rPr lang="ru-RU" sz="2000" dirty="0" smtClean="0">
                <a:latin typeface="Bookman Old Style" panose="02050604050505020204" pitchFamily="18" charset="0"/>
              </a:rPr>
              <a:t>Логічно </a:t>
            </a:r>
            <a:r>
              <a:rPr lang="ru-RU" sz="2000" dirty="0">
                <a:latin typeface="Bookman Old Style" panose="02050604050505020204" pitchFamily="18" charset="0"/>
              </a:rPr>
              <a:t>випливає з попереднього аргументу. Саме цей фактор часто є визначальним для молодих людей, охочих змінити </a:t>
            </a:r>
            <a:r>
              <a:rPr lang="ru-RU" sz="2000" dirty="0" smtClean="0">
                <a:latin typeface="Bookman Old Style" panose="02050604050505020204" pitchFamily="18" charset="0"/>
              </a:rPr>
              <a:t>прописку. Великі </a:t>
            </a:r>
            <a:r>
              <a:rPr lang="ru-RU" sz="2000" dirty="0">
                <a:latin typeface="Bookman Old Style" panose="02050604050505020204" pitchFamily="18" charset="0"/>
              </a:rPr>
              <a:t>міста можуть похвалитися великою кількістю розваг на будь-який смак і розмір гаманця. Театральні постановки, концерти суперзірок наших і зарубіжних зірок, кращі ді-джеї в кращих нічних клубах, сучасні розважальні комплекси і багато іншого – в провінції можуть лише тільки мріяти про це.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6432">
            <a:off x="146794" y="3462049"/>
            <a:ext cx="3315112" cy="221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26" r="2451" b="2450"/>
          <a:stretch/>
        </p:blipFill>
        <p:spPr>
          <a:xfrm>
            <a:off x="5716327" y="4377860"/>
            <a:ext cx="3358439" cy="2480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426512"/>
            <a:ext cx="3121236" cy="2082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249" y="4565335"/>
            <a:ext cx="3138569" cy="2215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3051409"/>
            <a:ext cx="2918590" cy="206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397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" y="1"/>
            <a:ext cx="9144000" cy="7250394"/>
          </a:xfrm>
          <a:prstGeom prst="rect">
            <a:avLst/>
          </a:prstGeom>
          <a:effectLst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Monotype Corsiva" panose="03010101010201010101" pitchFamily="66" charset="0"/>
              </a:rPr>
              <a:t>4. Перспективи кар’єрного росту та самореалізації</a:t>
            </a:r>
          </a:p>
          <a:p>
            <a:endParaRPr lang="ru-RU" dirty="0" smtClean="0"/>
          </a:p>
          <a:p>
            <a:r>
              <a:rPr lang="ru-RU" sz="2000" dirty="0" smtClean="0">
                <a:latin typeface="Bookman Old Style" panose="02050604050505020204" pitchFamily="18" charset="0"/>
              </a:rPr>
              <a:t>Щорічно </a:t>
            </a:r>
            <a:r>
              <a:rPr lang="ru-RU" sz="2000" dirty="0">
                <a:latin typeface="Bookman Old Style" panose="02050604050505020204" pitchFamily="18" charset="0"/>
              </a:rPr>
              <a:t>тисячі пихатих провінціалів їдуть підкорювати </a:t>
            </a:r>
            <a:r>
              <a:rPr lang="ru-RU" sz="2000" dirty="0" smtClean="0">
                <a:latin typeface="Bookman Old Style" panose="02050604050505020204" pitchFamily="18" charset="0"/>
              </a:rPr>
              <a:t>Моск-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ву</a:t>
            </a:r>
            <a:r>
              <a:rPr lang="ru-RU" sz="2000" dirty="0">
                <a:latin typeface="Bookman Old Style" panose="02050604050505020204" pitchFamily="18" charset="0"/>
              </a:rPr>
              <a:t>, Нью-Йорк, Київ чи інший мегаполіс в надії отримати </a:t>
            </a:r>
            <a:r>
              <a:rPr lang="ru-RU" sz="2000" dirty="0" smtClean="0">
                <a:latin typeface="Bookman Old Style" panose="02050604050505020204" pitchFamily="18" charset="0"/>
              </a:rPr>
              <a:t>високо-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оплачувану </a:t>
            </a:r>
            <a:r>
              <a:rPr lang="ru-RU" sz="2000" dirty="0">
                <a:latin typeface="Bookman Old Style" panose="02050604050505020204" pitchFamily="18" charset="0"/>
              </a:rPr>
              <a:t>і цікаву роботу, домогтися влади, реалізувати себе на ниві мистецтва. Не багатьом це вдається, але більшість </a:t>
            </a:r>
            <a:r>
              <a:rPr lang="ru-RU" sz="2000" dirty="0" smtClean="0">
                <a:latin typeface="Bookman Old Style" panose="02050604050505020204" pitchFamily="18" charset="0"/>
              </a:rPr>
              <a:t>знамени-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тих </a:t>
            </a:r>
            <a:r>
              <a:rPr lang="ru-RU" sz="2000" dirty="0">
                <a:latin typeface="Bookman Old Style" panose="02050604050505020204" pitchFamily="18" charset="0"/>
              </a:rPr>
              <a:t>політиків, зірок шоу-бізнесу і діячів мистецтва родом саме з провінції.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 Міста-мільйонери як величезний фільтр відсівають тільки самих талановитих, цілеспрямованих і працьовитих.</a:t>
            </a:r>
          </a:p>
        </p:txBody>
      </p:sp>
    </p:spTree>
    <p:extLst>
      <p:ext uri="{BB962C8B-B14F-4D97-AF65-F5344CB8AC3E}">
        <p14:creationId xmlns:p14="http://schemas.microsoft.com/office/powerpoint/2010/main" val="4093677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Monotype Corsiva" panose="03010101010201010101" pitchFamily="66" charset="0"/>
              </a:rPr>
              <a:t>5. Свобода</a:t>
            </a:r>
          </a:p>
          <a:p>
            <a:endParaRPr lang="ru-RU" dirty="0"/>
          </a:p>
          <a:p>
            <a:r>
              <a:rPr lang="ru-RU" sz="2000" dirty="0">
                <a:latin typeface="Bookman Old Style" panose="02050604050505020204" pitchFamily="18" charset="0"/>
              </a:rPr>
              <a:t>Жителі провінції знаходяться під пильною увагою батьків, родичів і знайомих: як говориться, все один про одного все знають. І багатьох це напружує. У великому ж місті ти є всього лише маленькою піщинкою, одним з мільйонів, і на тебе ніхто не зверне уваги. І ти вільний робити все (в межах розумного), що тобі завгодно, без повчань і осуду.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6198"/>
          <a:stretch/>
        </p:blipFill>
        <p:spPr>
          <a:xfrm rot="21278997">
            <a:off x="247284" y="3159458"/>
            <a:ext cx="5181704" cy="32403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0024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181">
  <a:themeElements>
    <a:clrScheme name="B18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81">
      <a:majorFont>
        <a:latin typeface="-윤고딕140"/>
        <a:ea typeface="-윤고딕140"/>
        <a:cs typeface=""/>
      </a:majorFont>
      <a:minorFont>
        <a:latin typeface="-윤고딕120"/>
        <a:ea typeface="-윤고딕12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8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8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8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D8A182-3E0F-4B2D-9AB8-F1FAC7E5C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Ночной город</Template>
  <TotalTime>139</TotalTime>
  <Words>307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-윤고딕140</vt:lpstr>
      <vt:lpstr>Arial Narrow</vt:lpstr>
      <vt:lpstr>Arial</vt:lpstr>
      <vt:lpstr>Arial Black</vt:lpstr>
      <vt:lpstr>-윤고딕120</vt:lpstr>
      <vt:lpstr>Monotype Corsiva</vt:lpstr>
      <vt:lpstr>굴림</vt:lpstr>
      <vt:lpstr>Bookman Old Style</vt:lpstr>
      <vt:lpstr>Segoe Script</vt:lpstr>
      <vt:lpstr>B181</vt:lpstr>
      <vt:lpstr>Переваги життя у  великому місті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Edificios</dc:title>
  <dc:creator>Пользователь Windows</dc:creator>
  <cp:keywords/>
  <cp:lastModifiedBy>Пользователь Windows</cp:lastModifiedBy>
  <cp:revision>13</cp:revision>
  <dcterms:created xsi:type="dcterms:W3CDTF">2014-02-26T13:55:58Z</dcterms:created>
  <dcterms:modified xsi:type="dcterms:W3CDTF">2014-03-01T15:26:12Z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TC023967849991</vt:lpwstr>
  </property>
</Properties>
</file>