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9" r:id="rId12"/>
    <p:sldId id="268" r:id="rId13"/>
    <p:sldId id="266" r:id="rId14"/>
    <p:sldId id="267" r:id="rId15"/>
    <p:sldId id="270"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3" autoAdjust="0"/>
    <p:restoredTop sz="94660"/>
  </p:normalViewPr>
  <p:slideViewPr>
    <p:cSldViewPr>
      <p:cViewPr varScale="1">
        <p:scale>
          <a:sx n="52" d="100"/>
          <a:sy n="52" d="100"/>
        </p:scale>
        <p:origin x="-105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0F7A34B-4A0B-48DF-9B10-634F828B0263}" type="datetimeFigureOut">
              <a:rPr lang="ru-RU" smtClean="0"/>
              <a:t>16.12.2013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2ED62C-062E-47A0-A836-F4A668A281C6}" type="slidenum">
              <a:rPr lang="ru-RU" smtClean="0"/>
              <a:t>‹#›</a:t>
            </a:fld>
            <a:endParaRPr lang="ru-RU"/>
          </a:p>
        </p:txBody>
      </p:sp>
    </p:spTree>
    <p:extLst>
      <p:ext uri="{BB962C8B-B14F-4D97-AF65-F5344CB8AC3E}">
        <p14:creationId xmlns:p14="http://schemas.microsoft.com/office/powerpoint/2010/main" val="2846431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0F7A34B-4A0B-48DF-9B10-634F828B0263}" type="datetimeFigureOut">
              <a:rPr lang="ru-RU" smtClean="0"/>
              <a:t>16.12.2013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2ED62C-062E-47A0-A836-F4A668A281C6}" type="slidenum">
              <a:rPr lang="ru-RU" smtClean="0"/>
              <a:t>‹#›</a:t>
            </a:fld>
            <a:endParaRPr lang="ru-RU"/>
          </a:p>
        </p:txBody>
      </p:sp>
    </p:spTree>
    <p:extLst>
      <p:ext uri="{BB962C8B-B14F-4D97-AF65-F5344CB8AC3E}">
        <p14:creationId xmlns:p14="http://schemas.microsoft.com/office/powerpoint/2010/main" val="3089975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0F7A34B-4A0B-48DF-9B10-634F828B0263}" type="datetimeFigureOut">
              <a:rPr lang="ru-RU" smtClean="0"/>
              <a:t>16.12.2013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2ED62C-062E-47A0-A836-F4A668A281C6}" type="slidenum">
              <a:rPr lang="ru-RU" smtClean="0"/>
              <a:t>‹#›</a:t>
            </a:fld>
            <a:endParaRPr lang="ru-RU"/>
          </a:p>
        </p:txBody>
      </p:sp>
    </p:spTree>
    <p:extLst>
      <p:ext uri="{BB962C8B-B14F-4D97-AF65-F5344CB8AC3E}">
        <p14:creationId xmlns:p14="http://schemas.microsoft.com/office/powerpoint/2010/main" val="2414988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0F7A34B-4A0B-48DF-9B10-634F828B0263}" type="datetimeFigureOut">
              <a:rPr lang="ru-RU" smtClean="0"/>
              <a:t>16.12.2013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2ED62C-062E-47A0-A836-F4A668A281C6}" type="slidenum">
              <a:rPr lang="ru-RU" smtClean="0"/>
              <a:t>‹#›</a:t>
            </a:fld>
            <a:endParaRPr lang="ru-RU"/>
          </a:p>
        </p:txBody>
      </p:sp>
    </p:spTree>
    <p:extLst>
      <p:ext uri="{BB962C8B-B14F-4D97-AF65-F5344CB8AC3E}">
        <p14:creationId xmlns:p14="http://schemas.microsoft.com/office/powerpoint/2010/main" val="4084053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0F7A34B-4A0B-48DF-9B10-634F828B0263}" type="datetimeFigureOut">
              <a:rPr lang="ru-RU" smtClean="0"/>
              <a:t>16.12.2013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2ED62C-062E-47A0-A836-F4A668A281C6}" type="slidenum">
              <a:rPr lang="ru-RU" smtClean="0"/>
              <a:t>‹#›</a:t>
            </a:fld>
            <a:endParaRPr lang="ru-RU"/>
          </a:p>
        </p:txBody>
      </p:sp>
    </p:spTree>
    <p:extLst>
      <p:ext uri="{BB962C8B-B14F-4D97-AF65-F5344CB8AC3E}">
        <p14:creationId xmlns:p14="http://schemas.microsoft.com/office/powerpoint/2010/main" val="4275098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0F7A34B-4A0B-48DF-9B10-634F828B0263}" type="datetimeFigureOut">
              <a:rPr lang="ru-RU" smtClean="0"/>
              <a:t>16.12.2013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02ED62C-062E-47A0-A836-F4A668A281C6}" type="slidenum">
              <a:rPr lang="ru-RU" smtClean="0"/>
              <a:t>‹#›</a:t>
            </a:fld>
            <a:endParaRPr lang="ru-RU"/>
          </a:p>
        </p:txBody>
      </p:sp>
    </p:spTree>
    <p:extLst>
      <p:ext uri="{BB962C8B-B14F-4D97-AF65-F5344CB8AC3E}">
        <p14:creationId xmlns:p14="http://schemas.microsoft.com/office/powerpoint/2010/main" val="1571566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0F7A34B-4A0B-48DF-9B10-634F828B0263}" type="datetimeFigureOut">
              <a:rPr lang="ru-RU" smtClean="0"/>
              <a:t>16.12.2013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02ED62C-062E-47A0-A836-F4A668A281C6}" type="slidenum">
              <a:rPr lang="ru-RU" smtClean="0"/>
              <a:t>‹#›</a:t>
            </a:fld>
            <a:endParaRPr lang="ru-RU"/>
          </a:p>
        </p:txBody>
      </p:sp>
    </p:spTree>
    <p:extLst>
      <p:ext uri="{BB962C8B-B14F-4D97-AF65-F5344CB8AC3E}">
        <p14:creationId xmlns:p14="http://schemas.microsoft.com/office/powerpoint/2010/main" val="3165248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0F7A34B-4A0B-48DF-9B10-634F828B0263}" type="datetimeFigureOut">
              <a:rPr lang="ru-RU" smtClean="0"/>
              <a:t>16.12.2013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02ED62C-062E-47A0-A836-F4A668A281C6}" type="slidenum">
              <a:rPr lang="ru-RU" smtClean="0"/>
              <a:t>‹#›</a:t>
            </a:fld>
            <a:endParaRPr lang="ru-RU"/>
          </a:p>
        </p:txBody>
      </p:sp>
    </p:spTree>
    <p:extLst>
      <p:ext uri="{BB962C8B-B14F-4D97-AF65-F5344CB8AC3E}">
        <p14:creationId xmlns:p14="http://schemas.microsoft.com/office/powerpoint/2010/main" val="578965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0F7A34B-4A0B-48DF-9B10-634F828B0263}" type="datetimeFigureOut">
              <a:rPr lang="ru-RU" smtClean="0"/>
              <a:t>16.12.2013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02ED62C-062E-47A0-A836-F4A668A281C6}" type="slidenum">
              <a:rPr lang="ru-RU" smtClean="0"/>
              <a:t>‹#›</a:t>
            </a:fld>
            <a:endParaRPr lang="ru-RU"/>
          </a:p>
        </p:txBody>
      </p:sp>
    </p:spTree>
    <p:extLst>
      <p:ext uri="{BB962C8B-B14F-4D97-AF65-F5344CB8AC3E}">
        <p14:creationId xmlns:p14="http://schemas.microsoft.com/office/powerpoint/2010/main" val="3053249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0F7A34B-4A0B-48DF-9B10-634F828B0263}" type="datetimeFigureOut">
              <a:rPr lang="ru-RU" smtClean="0"/>
              <a:t>16.12.2013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02ED62C-062E-47A0-A836-F4A668A281C6}" type="slidenum">
              <a:rPr lang="ru-RU" smtClean="0"/>
              <a:t>‹#›</a:t>
            </a:fld>
            <a:endParaRPr lang="ru-RU"/>
          </a:p>
        </p:txBody>
      </p:sp>
    </p:spTree>
    <p:extLst>
      <p:ext uri="{BB962C8B-B14F-4D97-AF65-F5344CB8AC3E}">
        <p14:creationId xmlns:p14="http://schemas.microsoft.com/office/powerpoint/2010/main" val="3350236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0F7A34B-4A0B-48DF-9B10-634F828B0263}" type="datetimeFigureOut">
              <a:rPr lang="ru-RU" smtClean="0"/>
              <a:t>16.12.2013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02ED62C-062E-47A0-A836-F4A668A281C6}" type="slidenum">
              <a:rPr lang="ru-RU" smtClean="0"/>
              <a:t>‹#›</a:t>
            </a:fld>
            <a:endParaRPr lang="ru-RU"/>
          </a:p>
        </p:txBody>
      </p:sp>
    </p:spTree>
    <p:extLst>
      <p:ext uri="{BB962C8B-B14F-4D97-AF65-F5344CB8AC3E}">
        <p14:creationId xmlns:p14="http://schemas.microsoft.com/office/powerpoint/2010/main" val="370222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4000"/>
            <a:lum/>
          </a:blip>
          <a:srcRect/>
          <a:stretch>
            <a:fillRect l="-3000" r="-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F7A34B-4A0B-48DF-9B10-634F828B0263}" type="datetimeFigureOut">
              <a:rPr lang="ru-RU" smtClean="0"/>
              <a:t>16.12.2013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ED62C-062E-47A0-A836-F4A668A281C6}" type="slidenum">
              <a:rPr lang="ru-RU" smtClean="0"/>
              <a:t>‹#›</a:t>
            </a:fld>
            <a:endParaRPr lang="ru-RU"/>
          </a:p>
        </p:txBody>
      </p:sp>
    </p:spTree>
    <p:extLst>
      <p:ext uri="{BB962C8B-B14F-4D97-AF65-F5344CB8AC3E}">
        <p14:creationId xmlns:p14="http://schemas.microsoft.com/office/powerpoint/2010/main" val="20509442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indent="449580">
              <a:lnSpc>
                <a:spcPct val="115000"/>
              </a:lnSpc>
              <a:spcAft>
                <a:spcPts val="1000"/>
              </a:spcAft>
            </a:pPr>
            <a:r>
              <a:rPr lang="uk-UA" sz="7300" b="1" dirty="0" smtClean="0">
                <a:effectLst/>
                <a:latin typeface="Times New Roman"/>
                <a:ea typeface="Calibri"/>
                <a:cs typeface="Times New Roman"/>
              </a:rPr>
              <a:t>Світ очима Сьюзен </a:t>
            </a:r>
            <a:r>
              <a:rPr lang="uk-UA" sz="7300" b="1" dirty="0" err="1" smtClean="0">
                <a:effectLst/>
                <a:latin typeface="Times New Roman"/>
                <a:ea typeface="Calibri"/>
                <a:cs typeface="Times New Roman"/>
              </a:rPr>
              <a:t>Коллінз</a:t>
            </a:r>
            <a:r>
              <a:rPr lang="uk-UA" sz="7300" b="1" dirty="0" smtClean="0">
                <a:effectLst/>
                <a:latin typeface="Times New Roman"/>
                <a:ea typeface="Calibri"/>
                <a:cs typeface="Times New Roman"/>
              </a:rPr>
              <a:t> та Вероніки Рот</a:t>
            </a:r>
            <a:r>
              <a:rPr lang="ru-RU" sz="3600" dirty="0">
                <a:ea typeface="Calibri"/>
                <a:cs typeface="Times New Roman"/>
              </a:rPr>
              <a:t/>
            </a:r>
            <a:br>
              <a:rPr lang="ru-RU" sz="3600" dirty="0">
                <a:ea typeface="Calibri"/>
                <a:cs typeface="Times New Roman"/>
              </a:rPr>
            </a:br>
            <a:endParaRPr lang="ru-RU" dirty="0"/>
          </a:p>
        </p:txBody>
      </p:sp>
    </p:spTree>
    <p:extLst>
      <p:ext uri="{BB962C8B-B14F-4D97-AF65-F5344CB8AC3E}">
        <p14:creationId xmlns:p14="http://schemas.microsoft.com/office/powerpoint/2010/main" val="8580437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4000"/>
            <a:lum/>
          </a:blip>
          <a:srcRect/>
          <a:stretch>
            <a:fillRect l="-8000" r="-8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4211960" y="27672"/>
            <a:ext cx="4932039" cy="5993616"/>
          </a:xfrm>
        </p:spPr>
        <p:txBody>
          <a:bodyPr>
            <a:normAutofit fontScale="25000" lnSpcReduction="20000"/>
          </a:bodyPr>
          <a:lstStyle/>
          <a:p>
            <a:pPr indent="0" algn="ctr">
              <a:lnSpc>
                <a:spcPct val="115000"/>
              </a:lnSpc>
              <a:spcAft>
                <a:spcPts val="1000"/>
              </a:spcAft>
              <a:buNone/>
            </a:pPr>
            <a:r>
              <a:rPr lang="uk-UA" sz="10400" dirty="0" smtClean="0">
                <a:effectLst/>
                <a:latin typeface="Times New Roman"/>
                <a:ea typeface="Calibri"/>
                <a:cs typeface="Times New Roman"/>
              </a:rPr>
              <a:t>Трилогія «Голодні ігри» розповідає про можливий світ майбутнього, в якому підлітків змушують брати участь в іграх на смерть. Ці «Голодні ігри» зроблені для того, щоб люди завжди пам’ятали про невдале повстання, яке відбувалося багато років тому. Та не відомо, скільки це ще могло продовжуватися, як би не смілива дівчина Кітнісс </a:t>
            </a:r>
            <a:r>
              <a:rPr lang="uk-UA" sz="10400" dirty="0" err="1" smtClean="0">
                <a:effectLst/>
                <a:latin typeface="Times New Roman"/>
                <a:ea typeface="Calibri"/>
                <a:cs typeface="Times New Roman"/>
              </a:rPr>
              <a:t>Евердін</a:t>
            </a:r>
            <a:r>
              <a:rPr lang="uk-UA" sz="10400" dirty="0" smtClean="0">
                <a:effectLst/>
                <a:latin typeface="Times New Roman"/>
                <a:ea typeface="Calibri"/>
                <a:cs typeface="Times New Roman"/>
              </a:rPr>
              <a:t>. Саме вона дає людям надію та стає головним борцем за звільнення від тиранії президента </a:t>
            </a:r>
            <a:r>
              <a:rPr lang="uk-UA" sz="10400" dirty="0" err="1" smtClean="0">
                <a:effectLst/>
                <a:latin typeface="Times New Roman"/>
                <a:ea typeface="Calibri"/>
                <a:cs typeface="Times New Roman"/>
              </a:rPr>
              <a:t>Сноу</a:t>
            </a:r>
            <a:r>
              <a:rPr lang="uk-UA" sz="10400" dirty="0" smtClean="0">
                <a:effectLst/>
                <a:latin typeface="Times New Roman"/>
                <a:ea typeface="Calibri"/>
                <a:cs typeface="Times New Roman"/>
              </a:rPr>
              <a:t> міста </a:t>
            </a:r>
            <a:r>
              <a:rPr lang="uk-UA" sz="10400" dirty="0" err="1" smtClean="0">
                <a:effectLst/>
                <a:latin typeface="Times New Roman"/>
                <a:ea typeface="Calibri"/>
                <a:cs typeface="Times New Roman"/>
              </a:rPr>
              <a:t>Капітолія</a:t>
            </a:r>
            <a:r>
              <a:rPr lang="uk-UA" sz="10400" dirty="0" smtClean="0">
                <a:effectLst/>
                <a:latin typeface="Times New Roman"/>
                <a:ea typeface="Calibri"/>
                <a:cs typeface="Times New Roman"/>
              </a:rPr>
              <a:t>.</a:t>
            </a:r>
            <a:endParaRPr lang="ru-RU" sz="10400" dirty="0">
              <a:ea typeface="Calibri"/>
              <a:cs typeface="Times New Roman"/>
            </a:endParaRPr>
          </a:p>
          <a:p>
            <a:pPr marL="0" indent="0" algn="ctr">
              <a:buNone/>
            </a:pPr>
            <a:endParaRPr lang="ru-RU" dirty="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28" y="27672"/>
            <a:ext cx="4575081" cy="6858000"/>
          </a:xfrm>
          <a:prstGeom prst="rect">
            <a:avLst/>
          </a:prstGeom>
        </p:spPr>
      </p:pic>
    </p:spTree>
    <p:extLst>
      <p:ext uri="{BB962C8B-B14F-4D97-AF65-F5344CB8AC3E}">
        <p14:creationId xmlns:p14="http://schemas.microsoft.com/office/powerpoint/2010/main" val="18469306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3284983"/>
          </a:xfrm>
        </p:spPr>
        <p:txBody>
          <a:bodyPr>
            <a:normAutofit lnSpcReduction="10000"/>
          </a:bodyPr>
          <a:lstStyle/>
          <a:p>
            <a:pPr marL="0" indent="0" algn="ctr">
              <a:buNone/>
            </a:pPr>
            <a:r>
              <a:rPr lang="uk-UA" dirty="0" smtClean="0">
                <a:effectLst/>
                <a:latin typeface="Times New Roman"/>
                <a:ea typeface="Calibri"/>
              </a:rPr>
              <a:t>У книжці «Голодні ігри» </a:t>
            </a:r>
            <a:r>
              <a:rPr lang="uk-UA" dirty="0" err="1" smtClean="0">
                <a:effectLst/>
                <a:latin typeface="Times New Roman"/>
                <a:ea typeface="Calibri"/>
              </a:rPr>
              <a:t>Коллінз</a:t>
            </a:r>
            <a:r>
              <a:rPr lang="uk-UA" dirty="0" smtClean="0">
                <a:effectLst/>
                <a:latin typeface="Times New Roman"/>
                <a:ea typeface="Calibri"/>
              </a:rPr>
              <a:t> ми можемо відзначити деякі риси, як голод, бідність та злидні, у знедолених людей з певних Дистриктів, натомість у столиці (</a:t>
            </a:r>
            <a:r>
              <a:rPr lang="uk-UA" dirty="0" err="1" smtClean="0">
                <a:effectLst/>
                <a:latin typeface="Times New Roman"/>
                <a:ea typeface="Calibri"/>
              </a:rPr>
              <a:t>Капітолії</a:t>
            </a:r>
            <a:r>
              <a:rPr lang="uk-UA" dirty="0" smtClean="0">
                <a:effectLst/>
                <a:latin typeface="Times New Roman"/>
                <a:ea typeface="Calibri"/>
              </a:rPr>
              <a:t>) люди шикують, не цінують такі важливі речі, як людське життя, та даремно викидають усю їжу, яку для них добувають бідні. </a:t>
            </a:r>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196891"/>
            <a:ext cx="9144000" cy="3661109"/>
          </a:xfrm>
          <a:prstGeom prst="rect">
            <a:avLst/>
          </a:prstGeom>
        </p:spPr>
      </p:pic>
    </p:spTree>
    <p:extLst>
      <p:ext uri="{BB962C8B-B14F-4D97-AF65-F5344CB8AC3E}">
        <p14:creationId xmlns:p14="http://schemas.microsoft.com/office/powerpoint/2010/main" val="816136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4000"/>
            <a:lum/>
          </a:blip>
          <a:srcRect/>
          <a:stretch>
            <a:fillRect l="-8000" r="-8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468560" y="15632"/>
            <a:ext cx="5040560" cy="6842368"/>
          </a:xfrm>
        </p:spPr>
        <p:txBody>
          <a:bodyPr>
            <a:normAutofit fontScale="92500" lnSpcReduction="10000"/>
          </a:bodyPr>
          <a:lstStyle/>
          <a:p>
            <a:pPr indent="0" algn="ctr">
              <a:lnSpc>
                <a:spcPct val="115000"/>
              </a:lnSpc>
              <a:spcAft>
                <a:spcPts val="1000"/>
              </a:spcAft>
              <a:buNone/>
            </a:pPr>
            <a:r>
              <a:rPr lang="uk-UA" dirty="0" smtClean="0">
                <a:effectLst/>
                <a:latin typeface="Times New Roman"/>
                <a:ea typeface="Calibri"/>
                <a:cs typeface="Times New Roman"/>
              </a:rPr>
              <a:t>Вероніка Рот – американська молода письменниця, автор книжкової серії «Дивергент». Стала відомою відразу після випуску своєї першої книги, яка посіла 6 місце у списку бестселерів «</a:t>
            </a:r>
            <a:r>
              <a:rPr lang="uk-UA" dirty="0" err="1" smtClean="0">
                <a:effectLst/>
                <a:latin typeface="Times New Roman"/>
                <a:ea typeface="Calibri"/>
                <a:cs typeface="Times New Roman"/>
              </a:rPr>
              <a:t>New</a:t>
            </a:r>
            <a:r>
              <a:rPr lang="uk-UA" dirty="0" smtClean="0">
                <a:effectLst/>
                <a:latin typeface="Times New Roman"/>
                <a:ea typeface="Calibri"/>
                <a:cs typeface="Times New Roman"/>
              </a:rPr>
              <a:t> </a:t>
            </a:r>
            <a:r>
              <a:rPr lang="uk-UA" dirty="0" err="1" smtClean="0">
                <a:effectLst/>
                <a:latin typeface="Times New Roman"/>
                <a:ea typeface="Calibri"/>
                <a:cs typeface="Times New Roman"/>
              </a:rPr>
              <a:t>York</a:t>
            </a:r>
            <a:r>
              <a:rPr lang="uk-UA" dirty="0" smtClean="0">
                <a:effectLst/>
                <a:latin typeface="Times New Roman"/>
                <a:ea typeface="Calibri"/>
                <a:cs typeface="Times New Roman"/>
              </a:rPr>
              <a:t> </a:t>
            </a:r>
            <a:r>
              <a:rPr lang="uk-UA" dirty="0" err="1" smtClean="0">
                <a:effectLst/>
                <a:latin typeface="Times New Roman"/>
                <a:ea typeface="Calibri"/>
                <a:cs typeface="Times New Roman"/>
              </a:rPr>
              <a:t>Times</a:t>
            </a:r>
            <a:r>
              <a:rPr lang="uk-UA" dirty="0" smtClean="0">
                <a:effectLst/>
                <a:latin typeface="Times New Roman"/>
                <a:ea typeface="Calibri"/>
                <a:cs typeface="Times New Roman"/>
              </a:rPr>
              <a:t>». У 2013 році пробує себе в ролі сценариста до екранізації власної книги. </a:t>
            </a:r>
            <a:endParaRPr lang="ru-RU" sz="2400" dirty="0">
              <a:ea typeface="Calibri"/>
              <a:cs typeface="Times New Roman"/>
            </a:endParaRPr>
          </a:p>
          <a:p>
            <a:pPr marL="0" indent="0">
              <a:buNone/>
            </a:pPr>
            <a:endParaRPr lang="ru-RU" dirty="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15632"/>
            <a:ext cx="4395989" cy="6593984"/>
          </a:xfrm>
          <a:prstGeom prst="rect">
            <a:avLst/>
          </a:prstGeom>
        </p:spPr>
      </p:pic>
    </p:spTree>
    <p:extLst>
      <p:ext uri="{BB962C8B-B14F-4D97-AF65-F5344CB8AC3E}">
        <p14:creationId xmlns:p14="http://schemas.microsoft.com/office/powerpoint/2010/main" val="3843562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2079319"/>
            <a:ext cx="9144000" cy="4767490"/>
          </a:xfrm>
        </p:spPr>
        <p:txBody>
          <a:bodyPr>
            <a:normAutofit/>
          </a:bodyPr>
          <a:lstStyle/>
          <a:p>
            <a:pPr marL="0" indent="0" algn="ctr">
              <a:buNone/>
            </a:pPr>
            <a:r>
              <a:rPr lang="uk-UA" sz="3600" dirty="0" smtClean="0">
                <a:effectLst/>
                <a:latin typeface="Times New Roman"/>
                <a:ea typeface="Calibri"/>
              </a:rPr>
              <a:t>«Дивергент» - роман, події якого розвиваються на Землі в майбутньому деспотичному Чикаго. Всі підлітки, які досягли 16 років, зобов'язані вибрати одну з п'яти фракцій і приєднатися до неї на все життя. Кожна фракція представляє певну якість: </a:t>
            </a:r>
            <a:r>
              <a:rPr lang="uk-UA" sz="3600" dirty="0" smtClean="0">
                <a:effectLst/>
                <a:latin typeface="Times New Roman"/>
                <a:ea typeface="Calibri"/>
              </a:rPr>
              <a:t>Зречення, Щирість,</a:t>
            </a:r>
            <a:r>
              <a:rPr lang="uk-UA" sz="3600" dirty="0" smtClean="0">
                <a:effectLst/>
                <a:latin typeface="Times New Roman"/>
                <a:ea typeface="Calibri"/>
              </a:rPr>
              <a:t> </a:t>
            </a:r>
            <a:r>
              <a:rPr lang="uk-UA" sz="3600" dirty="0" smtClean="0">
                <a:effectLst/>
                <a:latin typeface="Times New Roman"/>
                <a:ea typeface="Calibri"/>
              </a:rPr>
              <a:t>Дружелюбність, Ерудиція і </a:t>
            </a:r>
            <a:r>
              <a:rPr lang="uk-UA" sz="3600" dirty="0" smtClean="0">
                <a:effectLst/>
                <a:latin typeface="Times New Roman"/>
                <a:ea typeface="Calibri"/>
              </a:rPr>
              <a:t>Безстрашність.</a:t>
            </a:r>
            <a:endParaRPr lang="ru-RU" sz="3600"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63720" cy="2079318"/>
          </a:xfrm>
          <a:prstGeom prst="rect">
            <a:avLst/>
          </a:prstGeom>
        </p:spPr>
      </p:pic>
    </p:spTree>
    <p:extLst>
      <p:ext uri="{BB962C8B-B14F-4D97-AF65-F5344CB8AC3E}">
        <p14:creationId xmlns:p14="http://schemas.microsoft.com/office/powerpoint/2010/main" val="3511232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4000"/>
            <a:lum/>
          </a:blip>
          <a:srcRect/>
          <a:stretch>
            <a:fillRect l="-8000" r="-8000"/>
          </a:stretch>
        </a:blipFill>
        <a:effectLst/>
      </p:bgPr>
    </p:bg>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4860032" cy="6669359"/>
          </a:xfrm>
          <a:prstGeom prst="rect">
            <a:avLst/>
          </a:prstGeom>
        </p:spPr>
      </p:pic>
      <p:sp>
        <p:nvSpPr>
          <p:cNvPr id="3" name="Объект 2"/>
          <p:cNvSpPr>
            <a:spLocks noGrp="1"/>
          </p:cNvSpPr>
          <p:nvPr>
            <p:ph idx="1"/>
          </p:nvPr>
        </p:nvSpPr>
        <p:spPr>
          <a:xfrm>
            <a:off x="4499992" y="0"/>
            <a:ext cx="4644008" cy="6858000"/>
          </a:xfrm>
        </p:spPr>
        <p:txBody>
          <a:bodyPr>
            <a:normAutofit fontScale="85000" lnSpcReduction="20000"/>
          </a:bodyPr>
          <a:lstStyle/>
          <a:p>
            <a:pPr indent="0" algn="ctr">
              <a:lnSpc>
                <a:spcPct val="115000"/>
              </a:lnSpc>
              <a:spcAft>
                <a:spcPts val="1000"/>
              </a:spcAft>
              <a:buNone/>
            </a:pPr>
            <a:r>
              <a:rPr lang="uk-UA" sz="3300" dirty="0" smtClean="0">
                <a:effectLst/>
                <a:latin typeface="Times New Roman"/>
                <a:ea typeface="Calibri"/>
                <a:cs typeface="Times New Roman"/>
              </a:rPr>
              <a:t>Головна героїня (</a:t>
            </a:r>
            <a:r>
              <a:rPr lang="uk-UA" sz="3300" dirty="0" err="1" smtClean="0">
                <a:effectLst/>
                <a:latin typeface="Times New Roman"/>
                <a:ea typeface="Calibri"/>
                <a:cs typeface="Times New Roman"/>
              </a:rPr>
              <a:t>Беатріс</a:t>
            </a:r>
            <a:r>
              <a:rPr lang="uk-UA" sz="3300" dirty="0" smtClean="0">
                <a:effectLst/>
                <a:latin typeface="Times New Roman"/>
                <a:ea typeface="Calibri"/>
                <a:cs typeface="Times New Roman"/>
              </a:rPr>
              <a:t> Пріор) належить до виняткового виду людей під назвою «Дивергент». Ці люди можуть належати одночасно до декількох фракцій та спроможні не піддаватися моделюванню, через що деякі урядовці роблять усе, щоб позбутися від них. </a:t>
            </a:r>
            <a:r>
              <a:rPr lang="uk-UA" sz="3300" dirty="0" err="1" smtClean="0">
                <a:effectLst/>
                <a:latin typeface="Times New Roman"/>
                <a:ea typeface="Calibri"/>
                <a:cs typeface="Times New Roman"/>
              </a:rPr>
              <a:t>Тріс</a:t>
            </a:r>
            <a:r>
              <a:rPr lang="uk-UA" sz="3300" dirty="0" smtClean="0">
                <a:effectLst/>
                <a:latin typeface="Times New Roman"/>
                <a:ea typeface="Calibri"/>
                <a:cs typeface="Times New Roman"/>
              </a:rPr>
              <a:t> долає багато перешкод, через які дізнається більше про натуру людини та жахливі наслідки людських помилок. </a:t>
            </a:r>
            <a:endParaRPr lang="ru-RU" sz="3300" dirty="0">
              <a:ea typeface="Calibri"/>
              <a:cs typeface="Times New Roman"/>
            </a:endParaRPr>
          </a:p>
          <a:p>
            <a:pPr marL="0" indent="0">
              <a:buNone/>
            </a:pPr>
            <a:endParaRPr lang="ru-RU" dirty="0"/>
          </a:p>
        </p:txBody>
      </p:sp>
    </p:spTree>
    <p:extLst>
      <p:ext uri="{BB962C8B-B14F-4D97-AF65-F5344CB8AC3E}">
        <p14:creationId xmlns:p14="http://schemas.microsoft.com/office/powerpoint/2010/main" val="32127560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
            <a:ext cx="8892480" cy="2643877"/>
          </a:xfrm>
        </p:spPr>
        <p:txBody>
          <a:bodyPr>
            <a:normAutofit/>
          </a:bodyPr>
          <a:lstStyle/>
          <a:p>
            <a:pPr marL="0" indent="0">
              <a:buNone/>
            </a:pPr>
            <a:r>
              <a:rPr lang="uk-UA" dirty="0" err="1" smtClean="0">
                <a:effectLst/>
                <a:latin typeface="Times New Roman"/>
                <a:ea typeface="Calibri"/>
              </a:rPr>
              <a:t>У«Дивергенті</a:t>
            </a:r>
            <a:r>
              <a:rPr lang="uk-UA" dirty="0" smtClean="0">
                <a:effectLst/>
                <a:latin typeface="Times New Roman"/>
                <a:ea typeface="Calibri"/>
              </a:rPr>
              <a:t>» ми бачимо занадто суворі правила, які змушують шістнадцятирічних підлітків обирати між своєю родиною та здібностями. </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6905" y="1990582"/>
            <a:ext cx="5407095" cy="4867418"/>
          </a:xfrm>
          <a:prstGeom prst="rect">
            <a:avLst/>
          </a:prstGeom>
        </p:spPr>
      </p:pic>
      <p:sp>
        <p:nvSpPr>
          <p:cNvPr id="5" name="TextBox 4"/>
          <p:cNvSpPr txBox="1"/>
          <p:nvPr/>
        </p:nvSpPr>
        <p:spPr>
          <a:xfrm>
            <a:off x="7289" y="1990581"/>
            <a:ext cx="3916639" cy="4524315"/>
          </a:xfrm>
          <a:prstGeom prst="rect">
            <a:avLst/>
          </a:prstGeom>
          <a:noFill/>
        </p:spPr>
        <p:txBody>
          <a:bodyPr wrap="square" rtlCol="0">
            <a:spAutoFit/>
          </a:bodyPr>
          <a:lstStyle/>
          <a:p>
            <a:r>
              <a:rPr lang="uk-UA" sz="3200" dirty="0" smtClean="0">
                <a:effectLst/>
                <a:latin typeface="Times New Roman"/>
                <a:ea typeface="Calibri"/>
              </a:rPr>
              <a:t>На фоні цього існують так звані </a:t>
            </a:r>
            <a:r>
              <a:rPr lang="uk-UA" sz="3200" dirty="0" err="1" smtClean="0">
                <a:effectLst/>
                <a:latin typeface="Times New Roman"/>
                <a:ea typeface="Calibri"/>
              </a:rPr>
              <a:t>афракціонери</a:t>
            </a:r>
            <a:r>
              <a:rPr lang="uk-UA" sz="3200" dirty="0" smtClean="0">
                <a:effectLst/>
                <a:latin typeface="Times New Roman"/>
                <a:ea typeface="Calibri"/>
              </a:rPr>
              <a:t> - люди, які вже не належать до фракцій, їм доводиться виживати, не маючи постійного притулку та захисту. </a:t>
            </a:r>
            <a:endParaRPr lang="ru-RU" sz="3200" dirty="0"/>
          </a:p>
        </p:txBody>
      </p:sp>
    </p:spTree>
    <p:extLst>
      <p:ext uri="{BB962C8B-B14F-4D97-AF65-F5344CB8AC3E}">
        <p14:creationId xmlns:p14="http://schemas.microsoft.com/office/powerpoint/2010/main" val="32966608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4000"/>
            <a:lum/>
          </a:blip>
          <a:srcRect/>
          <a:stretch>
            <a:fillRect l="-8000" r="-8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0" y="3570128"/>
            <a:ext cx="8892480" cy="3287872"/>
          </a:xfrm>
        </p:spPr>
        <p:txBody>
          <a:bodyPr>
            <a:normAutofit/>
          </a:bodyPr>
          <a:lstStyle/>
          <a:p>
            <a:pPr indent="0" algn="just">
              <a:lnSpc>
                <a:spcPct val="115000"/>
              </a:lnSpc>
              <a:spcAft>
                <a:spcPts val="1000"/>
              </a:spcAft>
              <a:buNone/>
            </a:pPr>
            <a:r>
              <a:rPr lang="uk-UA" dirty="0" smtClean="0">
                <a:effectLst/>
                <a:latin typeface="Times New Roman"/>
                <a:ea typeface="Calibri"/>
                <a:cs typeface="Times New Roman"/>
              </a:rPr>
              <a:t>Крім цього, у обох книгах можна відмітити урядовців, які намагаються приховати таємниці та придушити будь-які загрози спрямовані на них. Чи то хоробра дівчина з бідного Дистрикту, чи то люди, які не схожі на інших. </a:t>
            </a:r>
            <a:endParaRPr lang="ru-RU" sz="2400" dirty="0">
              <a:ea typeface="Calibri"/>
              <a:cs typeface="Times New Roman"/>
            </a:endParaRPr>
          </a:p>
          <a:p>
            <a:endParaRPr lang="ru-RU" dirty="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624" y="29096"/>
            <a:ext cx="7344816" cy="3672408"/>
          </a:xfrm>
          <a:prstGeom prst="rect">
            <a:avLst/>
          </a:prstGeom>
        </p:spPr>
      </p:pic>
    </p:spTree>
    <p:extLst>
      <p:ext uri="{BB962C8B-B14F-4D97-AF65-F5344CB8AC3E}">
        <p14:creationId xmlns:p14="http://schemas.microsoft.com/office/powerpoint/2010/main" val="371908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260648"/>
            <a:ext cx="8892480" cy="6480720"/>
          </a:xfrm>
        </p:spPr>
        <p:txBody>
          <a:bodyPr>
            <a:normAutofit/>
          </a:bodyPr>
          <a:lstStyle/>
          <a:p>
            <a:pPr indent="0" algn="just">
              <a:lnSpc>
                <a:spcPct val="115000"/>
              </a:lnSpc>
              <a:spcAft>
                <a:spcPts val="1000"/>
              </a:spcAft>
              <a:buNone/>
            </a:pPr>
            <a:r>
              <a:rPr lang="uk-UA" sz="3600" dirty="0" smtClean="0">
                <a:effectLst/>
                <a:latin typeface="Times New Roman"/>
                <a:ea typeface="Calibri"/>
              </a:rPr>
              <a:t>Зараз важко уявити таке майбутнє, але якщо ви звернете увагу на деякі події, що відбуваються у багатьох країнах, навіть у нашій, ви зможете усвідомити, наскільки воно схоже.</a:t>
            </a:r>
          </a:p>
          <a:p>
            <a:pPr indent="0" algn="just">
              <a:lnSpc>
                <a:spcPct val="115000"/>
              </a:lnSpc>
              <a:spcAft>
                <a:spcPts val="1000"/>
              </a:spcAft>
              <a:buNone/>
            </a:pPr>
            <a:r>
              <a:rPr lang="uk-UA" sz="3600" dirty="0" smtClean="0">
                <a:effectLst/>
                <a:latin typeface="Times New Roman"/>
                <a:ea typeface="Calibri"/>
              </a:rPr>
              <a:t> </a:t>
            </a:r>
            <a:r>
              <a:rPr lang="uk-UA" sz="3600" dirty="0" smtClean="0">
                <a:effectLst/>
                <a:latin typeface="Times New Roman"/>
                <a:ea typeface="Calibri"/>
                <a:cs typeface="Times New Roman"/>
              </a:rPr>
              <a:t>Отже, ми маємо змогу прислухатися до письменників, які попереджають про можливі події, щоб уникнути жахливого майбутнього.</a:t>
            </a:r>
            <a:endParaRPr lang="ru-RU" sz="3600" dirty="0">
              <a:ea typeface="Calibri"/>
              <a:cs typeface="Times New Roman"/>
            </a:endParaRPr>
          </a:p>
          <a:p>
            <a:pPr marL="0" indent="0">
              <a:buNone/>
            </a:pPr>
            <a:endParaRPr lang="ru-RU" dirty="0"/>
          </a:p>
        </p:txBody>
      </p:sp>
    </p:spTree>
    <p:extLst>
      <p:ext uri="{BB962C8B-B14F-4D97-AF65-F5344CB8AC3E}">
        <p14:creationId xmlns:p14="http://schemas.microsoft.com/office/powerpoint/2010/main" val="33111300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4000"/>
            <a:lum/>
          </a:blip>
          <a:srcRect/>
          <a:stretch>
            <a:fillRect l="-8000" r="-8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539552" y="2492896"/>
            <a:ext cx="7355160" cy="1540768"/>
          </a:xfrm>
        </p:spPr>
        <p:txBody>
          <a:bodyPr>
            <a:normAutofit/>
          </a:bodyPr>
          <a:lstStyle/>
          <a:p>
            <a:pPr marL="0" indent="0" algn="ctr">
              <a:buNone/>
            </a:pPr>
            <a:r>
              <a:rPr lang="uk-UA" sz="6600" dirty="0" smtClean="0"/>
              <a:t>Дякую за увагу!</a:t>
            </a:r>
            <a:endParaRPr lang="ru-RU" sz="6600" dirty="0"/>
          </a:p>
        </p:txBody>
      </p:sp>
    </p:spTree>
    <p:extLst>
      <p:ext uri="{BB962C8B-B14F-4D97-AF65-F5344CB8AC3E}">
        <p14:creationId xmlns:p14="http://schemas.microsoft.com/office/powerpoint/2010/main" val="21773616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4000"/>
            <a:lum/>
          </a:blip>
          <a:srcRect/>
          <a:stretch>
            <a:fillRect l="-8000" r="-8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323528" y="548680"/>
            <a:ext cx="8435280" cy="6120680"/>
          </a:xfrm>
        </p:spPr>
        <p:txBody>
          <a:bodyPr>
            <a:normAutofit/>
          </a:bodyPr>
          <a:lstStyle/>
          <a:p>
            <a:pPr marL="0" indent="0" algn="ctr">
              <a:buNone/>
            </a:pPr>
            <a:r>
              <a:rPr lang="ru-RU" sz="4800" dirty="0" err="1" smtClean="0">
                <a:latin typeface="Times New Roman" pitchFamily="18" charset="0"/>
                <a:cs typeface="Times New Roman" pitchFamily="18" charset="0"/>
              </a:rPr>
              <a:t>Усі</a:t>
            </a:r>
            <a:r>
              <a:rPr lang="ru-RU" sz="4800" dirty="0" smtClean="0">
                <a:latin typeface="Times New Roman" pitchFamily="18" charset="0"/>
                <a:cs typeface="Times New Roman" pitchFamily="18" charset="0"/>
              </a:rPr>
              <a:t> ми </a:t>
            </a:r>
            <a:r>
              <a:rPr lang="ru-RU" sz="4800" dirty="0" err="1" smtClean="0">
                <a:latin typeface="Times New Roman" pitchFamily="18" charset="0"/>
                <a:cs typeface="Times New Roman" pitchFamily="18" charset="0"/>
              </a:rPr>
              <a:t>стаємо</a:t>
            </a:r>
            <a:r>
              <a:rPr lang="ru-RU" sz="4800" dirty="0" smtClean="0">
                <a:latin typeface="Times New Roman" pitchFamily="18" charset="0"/>
                <a:cs typeface="Times New Roman" pitchFamily="18" charset="0"/>
              </a:rPr>
              <a:t> </a:t>
            </a:r>
            <a:r>
              <a:rPr lang="ru-RU" sz="4800" dirty="0" err="1" smtClean="0">
                <a:latin typeface="Times New Roman" pitchFamily="18" charset="0"/>
                <a:cs typeface="Times New Roman" pitchFamily="18" charset="0"/>
              </a:rPr>
              <a:t>частиною</a:t>
            </a:r>
            <a:r>
              <a:rPr lang="ru-RU" sz="4800" dirty="0" smtClean="0">
                <a:latin typeface="Times New Roman" pitchFamily="18" charset="0"/>
                <a:cs typeface="Times New Roman" pitchFamily="18" charset="0"/>
              </a:rPr>
              <a:t> </a:t>
            </a:r>
            <a:r>
              <a:rPr lang="ru-RU" sz="4800" dirty="0" err="1" smtClean="0">
                <a:latin typeface="Times New Roman" pitchFamily="18" charset="0"/>
                <a:cs typeface="Times New Roman" pitchFamily="18" charset="0"/>
              </a:rPr>
              <a:t>історії</a:t>
            </a:r>
            <a:r>
              <a:rPr lang="ru-RU" sz="4800" dirty="0" smtClean="0">
                <a:latin typeface="Times New Roman" pitchFamily="18" charset="0"/>
                <a:cs typeface="Times New Roman" pitchFamily="18" charset="0"/>
              </a:rPr>
              <a:t> та </a:t>
            </a:r>
            <a:r>
              <a:rPr lang="ru-RU" sz="4800" dirty="0" err="1" smtClean="0">
                <a:latin typeface="Times New Roman" pitchFamily="18" charset="0"/>
                <a:cs typeface="Times New Roman" pitchFamily="18" charset="0"/>
              </a:rPr>
              <a:t>вирішальних</a:t>
            </a:r>
            <a:r>
              <a:rPr lang="ru-RU" sz="4800" dirty="0" smtClean="0">
                <a:latin typeface="Times New Roman" pitchFamily="18" charset="0"/>
                <a:cs typeface="Times New Roman" pitchFamily="18" charset="0"/>
              </a:rPr>
              <a:t> </a:t>
            </a:r>
            <a:r>
              <a:rPr lang="ru-RU" sz="4800" dirty="0" err="1" smtClean="0">
                <a:latin typeface="Times New Roman" pitchFamily="18" charset="0"/>
                <a:cs typeface="Times New Roman" pitchFamily="18" charset="0"/>
              </a:rPr>
              <a:t>подій</a:t>
            </a:r>
            <a:r>
              <a:rPr lang="ru-RU" sz="4800" dirty="0" smtClean="0">
                <a:latin typeface="Times New Roman" pitchFamily="18" charset="0"/>
                <a:cs typeface="Times New Roman" pitchFamily="18" charset="0"/>
              </a:rPr>
              <a:t>, </a:t>
            </a:r>
            <a:r>
              <a:rPr lang="ru-RU" sz="4800" dirty="0" err="1" smtClean="0">
                <a:latin typeface="Times New Roman" pitchFamily="18" charset="0"/>
                <a:cs typeface="Times New Roman" pitchFamily="18" charset="0"/>
              </a:rPr>
              <a:t>які</a:t>
            </a:r>
            <a:r>
              <a:rPr lang="ru-RU" sz="4800" dirty="0" smtClean="0">
                <a:latin typeface="Times New Roman" pitchFamily="18" charset="0"/>
                <a:cs typeface="Times New Roman" pitchFamily="18" charset="0"/>
              </a:rPr>
              <a:t> </a:t>
            </a:r>
            <a:r>
              <a:rPr lang="ru-RU" sz="4800" dirty="0" err="1" smtClean="0">
                <a:latin typeface="Times New Roman" pitchFamily="18" charset="0"/>
                <a:cs typeface="Times New Roman" pitchFamily="18" charset="0"/>
              </a:rPr>
              <a:t>можуть</a:t>
            </a:r>
            <a:r>
              <a:rPr lang="ru-RU" sz="4800" dirty="0" smtClean="0">
                <a:latin typeface="Times New Roman" pitchFamily="18" charset="0"/>
                <a:cs typeface="Times New Roman" pitchFamily="18" charset="0"/>
              </a:rPr>
              <a:t> </a:t>
            </a:r>
            <a:r>
              <a:rPr lang="ru-RU" sz="4800" dirty="0" err="1" smtClean="0">
                <a:latin typeface="Times New Roman" pitchFamily="18" charset="0"/>
                <a:cs typeface="Times New Roman" pitchFamily="18" charset="0"/>
              </a:rPr>
              <a:t>змінити</a:t>
            </a:r>
            <a:r>
              <a:rPr lang="ru-RU" sz="4800" dirty="0" smtClean="0">
                <a:latin typeface="Times New Roman" pitchFamily="18" charset="0"/>
                <a:cs typeface="Times New Roman" pitchFamily="18" charset="0"/>
              </a:rPr>
              <a:t> наше </a:t>
            </a:r>
            <a:r>
              <a:rPr lang="ru-RU" sz="4800" dirty="0" err="1" smtClean="0">
                <a:latin typeface="Times New Roman" pitchFamily="18" charset="0"/>
                <a:cs typeface="Times New Roman" pitchFamily="18" charset="0"/>
              </a:rPr>
              <a:t>життя</a:t>
            </a:r>
            <a:r>
              <a:rPr lang="ru-RU" sz="4800" dirty="0" smtClean="0">
                <a:latin typeface="Times New Roman" pitchFamily="18" charset="0"/>
                <a:cs typeface="Times New Roman" pitchFamily="18" charset="0"/>
              </a:rPr>
              <a:t>. На жаль, зараз ми </a:t>
            </a:r>
            <a:r>
              <a:rPr lang="ru-RU" sz="4800" dirty="0" err="1" smtClean="0">
                <a:latin typeface="Times New Roman" pitchFamily="18" charset="0"/>
                <a:cs typeface="Times New Roman" pitchFamily="18" charset="0"/>
              </a:rPr>
              <a:t>можемо</a:t>
            </a:r>
            <a:r>
              <a:rPr lang="ru-RU" sz="4800" dirty="0" smtClean="0">
                <a:latin typeface="Times New Roman" pitchFamily="18" charset="0"/>
                <a:cs typeface="Times New Roman" pitchFamily="18" charset="0"/>
              </a:rPr>
              <a:t> </a:t>
            </a:r>
            <a:r>
              <a:rPr lang="ru-RU" sz="4800" dirty="0" err="1" smtClean="0">
                <a:latin typeface="Times New Roman" pitchFamily="18" charset="0"/>
                <a:cs typeface="Times New Roman" pitchFamily="18" charset="0"/>
              </a:rPr>
              <a:t>спостерігати</a:t>
            </a:r>
            <a:r>
              <a:rPr lang="ru-RU" sz="4800" dirty="0" smtClean="0">
                <a:latin typeface="Times New Roman" pitchFamily="18" charset="0"/>
                <a:cs typeface="Times New Roman" pitchFamily="18" charset="0"/>
              </a:rPr>
              <a:t> </a:t>
            </a:r>
            <a:r>
              <a:rPr lang="ru-RU" sz="4800" dirty="0" err="1" smtClean="0">
                <a:latin typeface="Times New Roman" pitchFamily="18" charset="0"/>
                <a:cs typeface="Times New Roman" pitchFamily="18" charset="0"/>
              </a:rPr>
              <a:t>багато</a:t>
            </a:r>
            <a:r>
              <a:rPr lang="ru-RU" sz="4800" dirty="0" smtClean="0">
                <a:latin typeface="Times New Roman" pitchFamily="18" charset="0"/>
                <a:cs typeface="Times New Roman" pitchFamily="18" charset="0"/>
              </a:rPr>
              <a:t> </a:t>
            </a:r>
            <a:r>
              <a:rPr lang="ru-RU" sz="4800" dirty="0" err="1" smtClean="0">
                <a:latin typeface="Times New Roman" pitchFamily="18" charset="0"/>
                <a:cs typeface="Times New Roman" pitchFamily="18" charset="0"/>
              </a:rPr>
              <a:t>трагічних</a:t>
            </a:r>
            <a:r>
              <a:rPr lang="ru-RU" sz="4800" dirty="0" smtClean="0">
                <a:latin typeface="Times New Roman" pitchFamily="18" charset="0"/>
                <a:cs typeface="Times New Roman" pitchFamily="18" charset="0"/>
              </a:rPr>
              <a:t> </a:t>
            </a:r>
            <a:r>
              <a:rPr lang="ru-RU" sz="4800" dirty="0" err="1" smtClean="0">
                <a:latin typeface="Times New Roman" pitchFamily="18" charset="0"/>
                <a:cs typeface="Times New Roman" pitchFamily="18" charset="0"/>
              </a:rPr>
              <a:t>подій</a:t>
            </a:r>
            <a:r>
              <a:rPr lang="ru-RU" sz="4800" dirty="0" smtClean="0">
                <a:latin typeface="Times New Roman" pitchFamily="18" charset="0"/>
                <a:cs typeface="Times New Roman" pitchFamily="18" charset="0"/>
              </a:rPr>
              <a:t> у </a:t>
            </a:r>
            <a:r>
              <a:rPr lang="ru-RU" sz="4800" dirty="0" err="1" smtClean="0">
                <a:latin typeface="Times New Roman" pitchFamily="18" charset="0"/>
                <a:cs typeface="Times New Roman" pitchFamily="18" charset="0"/>
              </a:rPr>
              <a:t>нашій</a:t>
            </a:r>
            <a:r>
              <a:rPr lang="ru-RU" sz="4800" dirty="0" smtClean="0">
                <a:latin typeface="Times New Roman" pitchFamily="18" charset="0"/>
                <a:cs typeface="Times New Roman" pitchFamily="18" charset="0"/>
              </a:rPr>
              <a:t> </a:t>
            </a:r>
            <a:r>
              <a:rPr lang="ru-RU" sz="4800" dirty="0" err="1" smtClean="0">
                <a:latin typeface="Times New Roman" pitchFamily="18" charset="0"/>
                <a:cs typeface="Times New Roman" pitchFamily="18" charset="0"/>
              </a:rPr>
              <a:t>країні</a:t>
            </a:r>
            <a:r>
              <a:rPr lang="ru-RU" sz="4800" dirty="0" smtClean="0">
                <a:latin typeface="Times New Roman" pitchFamily="18" charset="0"/>
                <a:cs typeface="Times New Roman" pitchFamily="18" charset="0"/>
              </a:rPr>
              <a:t>. </a:t>
            </a:r>
            <a:r>
              <a:rPr lang="ru-RU" sz="4800" dirty="0" err="1" smtClean="0">
                <a:latin typeface="Times New Roman" pitchFamily="18" charset="0"/>
                <a:cs typeface="Times New Roman" pitchFamily="18" charset="0"/>
              </a:rPr>
              <a:t>Нікому</a:t>
            </a:r>
            <a:r>
              <a:rPr lang="ru-RU" sz="4800" dirty="0" smtClean="0">
                <a:latin typeface="Times New Roman" pitchFamily="18" charset="0"/>
                <a:cs typeface="Times New Roman" pitchFamily="18" charset="0"/>
              </a:rPr>
              <a:t> не </a:t>
            </a:r>
            <a:r>
              <a:rPr lang="ru-RU" sz="4800" dirty="0" err="1" smtClean="0">
                <a:latin typeface="Times New Roman" pitchFamily="18" charset="0"/>
                <a:cs typeface="Times New Roman" pitchFamily="18" charset="0"/>
              </a:rPr>
              <a:t>відомо</a:t>
            </a:r>
            <a:r>
              <a:rPr lang="ru-RU" sz="4800" dirty="0" smtClean="0">
                <a:latin typeface="Times New Roman" pitchFamily="18" charset="0"/>
                <a:cs typeface="Times New Roman" pitchFamily="18" charset="0"/>
              </a:rPr>
              <a:t>, </a:t>
            </a:r>
            <a:r>
              <a:rPr lang="ru-RU" sz="4800" dirty="0" err="1" smtClean="0">
                <a:latin typeface="Times New Roman" pitchFamily="18" charset="0"/>
                <a:cs typeface="Times New Roman" pitchFamily="18" charset="0"/>
              </a:rPr>
              <a:t>що</a:t>
            </a:r>
            <a:r>
              <a:rPr lang="ru-RU" sz="4800" dirty="0" smtClean="0">
                <a:latin typeface="Times New Roman" pitchFamily="18" charset="0"/>
                <a:cs typeface="Times New Roman" pitchFamily="18" charset="0"/>
              </a:rPr>
              <a:t> </a:t>
            </a:r>
            <a:r>
              <a:rPr lang="ru-RU" sz="4800" dirty="0" err="1" smtClean="0">
                <a:latin typeface="Times New Roman" pitchFamily="18" charset="0"/>
                <a:cs typeface="Times New Roman" pitchFamily="18" charset="0"/>
              </a:rPr>
              <a:t>станеться</a:t>
            </a:r>
            <a:r>
              <a:rPr lang="ru-RU" sz="4800" dirty="0" smtClean="0">
                <a:latin typeface="Times New Roman" pitchFamily="18" charset="0"/>
                <a:cs typeface="Times New Roman" pitchFamily="18" charset="0"/>
              </a:rPr>
              <a:t> завтра. </a:t>
            </a:r>
            <a:endParaRPr lang="ru-RU" sz="4800" dirty="0">
              <a:latin typeface="Times New Roman" pitchFamily="18" charset="0"/>
              <a:cs typeface="Times New Roman" pitchFamily="18" charset="0"/>
            </a:endParaRPr>
          </a:p>
        </p:txBody>
      </p:sp>
    </p:spTree>
    <p:extLst>
      <p:ext uri="{BB962C8B-B14F-4D97-AF65-F5344CB8AC3E}">
        <p14:creationId xmlns:p14="http://schemas.microsoft.com/office/powerpoint/2010/main" val="21570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332656"/>
            <a:ext cx="8280920" cy="6525344"/>
          </a:xfrm>
        </p:spPr>
        <p:txBody>
          <a:bodyPr>
            <a:normAutofit/>
          </a:bodyPr>
          <a:lstStyle/>
          <a:p>
            <a:pPr marL="0" indent="0" algn="ctr">
              <a:buNone/>
            </a:pPr>
            <a:r>
              <a:rPr lang="ru-RU" sz="4000" dirty="0" err="1" smtClean="0">
                <a:latin typeface="Times New Roman" pitchFamily="18" charset="0"/>
                <a:cs typeface="Times New Roman" pitchFamily="18" charset="0"/>
              </a:rPr>
              <a:t>Кожна</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людина</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має</a:t>
            </a:r>
            <a:r>
              <a:rPr lang="ru-RU" sz="4000" dirty="0" smtClean="0">
                <a:latin typeface="Times New Roman" pitchFamily="18" charset="0"/>
                <a:cs typeface="Times New Roman" pitchFamily="18" charset="0"/>
              </a:rPr>
              <a:t> обрати для себе те, </a:t>
            </a:r>
            <a:r>
              <a:rPr lang="ru-RU" sz="4000" dirty="0" err="1" smtClean="0">
                <a:latin typeface="Times New Roman" pitchFamily="18" charset="0"/>
                <a:cs typeface="Times New Roman" pitchFamily="18" charset="0"/>
              </a:rPr>
              <a:t>чого</a:t>
            </a:r>
            <a:r>
              <a:rPr lang="ru-RU" sz="4000" dirty="0" smtClean="0">
                <a:latin typeface="Times New Roman" pitchFamily="18" charset="0"/>
                <a:cs typeface="Times New Roman" pitchFamily="18" charset="0"/>
              </a:rPr>
              <a:t> вона </a:t>
            </a:r>
            <a:r>
              <a:rPr lang="ru-RU" sz="4000" dirty="0" err="1" smtClean="0">
                <a:latin typeface="Times New Roman" pitchFamily="18" charset="0"/>
                <a:cs typeface="Times New Roman" pitchFamily="18" charset="0"/>
              </a:rPr>
              <a:t>бажає</a:t>
            </a:r>
            <a:r>
              <a:rPr lang="ru-RU" sz="4000" dirty="0" smtClean="0">
                <a:latin typeface="Times New Roman" pitchFamily="18" charset="0"/>
                <a:cs typeface="Times New Roman" pitchFamily="18" charset="0"/>
              </a:rPr>
              <a:t>. Але як </a:t>
            </a:r>
            <a:r>
              <a:rPr lang="ru-RU" sz="4000" dirty="0" err="1" smtClean="0">
                <a:latin typeface="Times New Roman" pitchFamily="18" charset="0"/>
                <a:cs typeface="Times New Roman" pitchFamily="18" charset="0"/>
              </a:rPr>
              <a:t>це</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зробити</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Слухаючи</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усіх</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поспіль</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тільки</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ще</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більше</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заплутуєшся</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Серед</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усього</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важко</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знайти</a:t>
            </a:r>
            <a:r>
              <a:rPr lang="ru-RU" sz="4000" dirty="0" smtClean="0">
                <a:latin typeface="Times New Roman" pitchFamily="18" charset="0"/>
                <a:cs typeface="Times New Roman" pitchFamily="18" charset="0"/>
              </a:rPr>
              <a:t> правду, </a:t>
            </a:r>
            <a:r>
              <a:rPr lang="ru-RU" sz="4000" dirty="0" err="1" smtClean="0">
                <a:latin typeface="Times New Roman" pitchFamily="18" charset="0"/>
                <a:cs typeface="Times New Roman" pitchFamily="18" charset="0"/>
              </a:rPr>
              <a:t>адже</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усім</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відомо</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що</a:t>
            </a:r>
            <a:r>
              <a:rPr lang="ru-RU" sz="4000" dirty="0" smtClean="0">
                <a:latin typeface="Times New Roman" pitchFamily="18" charset="0"/>
                <a:cs typeface="Times New Roman" pitchFamily="18" charset="0"/>
              </a:rPr>
              <a:t> так </a:t>
            </a:r>
            <a:r>
              <a:rPr lang="ru-RU" sz="4000" dirty="0" err="1" smtClean="0">
                <a:latin typeface="Times New Roman" pitchFamily="18" charset="0"/>
                <a:cs typeface="Times New Roman" pitchFamily="18" charset="0"/>
              </a:rPr>
              <a:t>було</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завжди</a:t>
            </a:r>
            <a:r>
              <a:rPr lang="ru-RU" sz="4000" dirty="0" smtClean="0">
                <a:latin typeface="Times New Roman" pitchFamily="18" charset="0"/>
                <a:cs typeface="Times New Roman" pitchFamily="18" charset="0"/>
              </a:rPr>
              <a:t>. Через </a:t>
            </a:r>
            <a:r>
              <a:rPr lang="ru-RU" sz="4000" dirty="0" err="1" smtClean="0">
                <a:latin typeface="Times New Roman" pitchFamily="18" charset="0"/>
                <a:cs typeface="Times New Roman" pitchFamily="18" charset="0"/>
              </a:rPr>
              <a:t>це</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багато</a:t>
            </a:r>
            <a:r>
              <a:rPr lang="ru-RU" sz="4000" dirty="0" smtClean="0">
                <a:latin typeface="Times New Roman" pitchFamily="18" charset="0"/>
                <a:cs typeface="Times New Roman" pitchFamily="18" charset="0"/>
              </a:rPr>
              <a:t> людей </a:t>
            </a:r>
            <a:r>
              <a:rPr lang="ru-RU" sz="4000" dirty="0" err="1" smtClean="0">
                <a:latin typeface="Times New Roman" pitchFamily="18" charset="0"/>
                <a:cs typeface="Times New Roman" pitchFamily="18" charset="0"/>
              </a:rPr>
              <a:t>роблять</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неправильний</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вибір</a:t>
            </a:r>
            <a:r>
              <a:rPr lang="ru-RU" sz="4000" dirty="0" smtClean="0">
                <a:latin typeface="Times New Roman" pitchFamily="18" charset="0"/>
                <a:cs typeface="Times New Roman" pitchFamily="18" charset="0"/>
              </a:rPr>
              <a:t>, а </a:t>
            </a:r>
            <a:r>
              <a:rPr lang="ru-RU" sz="4000" dirty="0" err="1" smtClean="0">
                <a:latin typeface="Times New Roman" pitchFamily="18" charset="0"/>
                <a:cs typeface="Times New Roman" pitchFamily="18" charset="0"/>
              </a:rPr>
              <a:t>інші</a:t>
            </a:r>
            <a:r>
              <a:rPr lang="ru-RU" sz="4000" dirty="0" smtClean="0">
                <a:latin typeface="Times New Roman" pitchFamily="18" charset="0"/>
                <a:cs typeface="Times New Roman" pitchFamily="18" charset="0"/>
              </a:rPr>
              <a:t> просто </a:t>
            </a:r>
            <a:r>
              <a:rPr lang="ru-RU" sz="4000" dirty="0" err="1" smtClean="0">
                <a:latin typeface="Times New Roman" pitchFamily="18" charset="0"/>
                <a:cs typeface="Times New Roman" pitchFamily="18" charset="0"/>
              </a:rPr>
              <a:t>вирішують</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залишатися</a:t>
            </a:r>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осторонь</a:t>
            </a:r>
            <a:r>
              <a:rPr lang="ru-RU" sz="4000" dirty="0" smtClean="0">
                <a:latin typeface="Times New Roman" pitchFamily="18" charset="0"/>
                <a:cs typeface="Times New Roman" pitchFamily="18" charset="0"/>
              </a:rPr>
              <a:t>. </a:t>
            </a:r>
            <a:endParaRPr lang="ru-RU" sz="4000" dirty="0">
              <a:latin typeface="Times New Roman" pitchFamily="18" charset="0"/>
              <a:cs typeface="Times New Roman" pitchFamily="18" charset="0"/>
            </a:endParaRPr>
          </a:p>
        </p:txBody>
      </p:sp>
    </p:spTree>
    <p:extLst>
      <p:ext uri="{BB962C8B-B14F-4D97-AF65-F5344CB8AC3E}">
        <p14:creationId xmlns:p14="http://schemas.microsoft.com/office/powerpoint/2010/main" val="2155459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4000"/>
            <a:lum/>
          </a:blip>
          <a:srcRect/>
          <a:stretch>
            <a:fillRect l="-8000" r="-8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302840" y="0"/>
            <a:ext cx="8229600" cy="2260848"/>
          </a:xfrm>
        </p:spPr>
        <p:txBody>
          <a:bodyPr>
            <a:normAutofit/>
          </a:bodyPr>
          <a:lstStyle/>
          <a:p>
            <a:pPr marL="0" indent="0" algn="ctr">
              <a:buNone/>
            </a:pPr>
            <a:r>
              <a:rPr lang="uk-UA" sz="4000" dirty="0" smtClean="0">
                <a:effectLst/>
                <a:latin typeface="Times New Roman"/>
                <a:ea typeface="Calibri"/>
              </a:rPr>
              <a:t>Мабуть, немає чітко визначеного способу виправлення помилок, але можна скористатися одним - книги.</a:t>
            </a:r>
            <a:endParaRPr lang="ru-RU" sz="4000" dirty="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60" y="1905922"/>
            <a:ext cx="7920880" cy="4950550"/>
          </a:xfrm>
          <a:prstGeom prst="rect">
            <a:avLst/>
          </a:prstGeom>
        </p:spPr>
      </p:pic>
    </p:spTree>
    <p:extLst>
      <p:ext uri="{BB962C8B-B14F-4D97-AF65-F5344CB8AC3E}">
        <p14:creationId xmlns:p14="http://schemas.microsoft.com/office/powerpoint/2010/main" val="21650203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260648"/>
            <a:ext cx="8964488" cy="6480720"/>
          </a:xfrm>
        </p:spPr>
        <p:txBody>
          <a:bodyPr/>
          <a:lstStyle/>
          <a:p>
            <a:pPr indent="0" algn="ctr">
              <a:lnSpc>
                <a:spcPct val="115000"/>
              </a:lnSpc>
              <a:spcAft>
                <a:spcPts val="1000"/>
              </a:spcAft>
              <a:buNone/>
            </a:pPr>
            <a:r>
              <a:rPr lang="uk-UA" sz="4000" dirty="0" smtClean="0">
                <a:effectLst/>
                <a:latin typeface="Times New Roman"/>
                <a:ea typeface="Calibri"/>
                <a:cs typeface="Times New Roman"/>
              </a:rPr>
              <a:t>Кожна має свою особливість, частинку душі автора, важливу тему та послання до читачів, яке можна побачити між рядків. Завдяки цьому ми можемо сприймати ці історії та інтерпретувати їх у сучасне життя, саме в цьому і полягає </a:t>
            </a:r>
            <a:r>
              <a:rPr lang="uk-UA" sz="4000" b="1" i="1" dirty="0" smtClean="0">
                <a:effectLst/>
                <a:latin typeface="Times New Roman"/>
                <a:ea typeface="Calibri"/>
                <a:cs typeface="Times New Roman"/>
              </a:rPr>
              <a:t>актуальність</a:t>
            </a:r>
            <a:r>
              <a:rPr lang="uk-UA" sz="4000" dirty="0" smtClean="0">
                <a:effectLst/>
                <a:latin typeface="Times New Roman"/>
                <a:ea typeface="Calibri"/>
                <a:cs typeface="Times New Roman"/>
              </a:rPr>
              <a:t> даного дослідження.</a:t>
            </a:r>
            <a:endParaRPr lang="ru-RU" sz="4000" dirty="0">
              <a:ea typeface="Calibri"/>
              <a:cs typeface="Times New Roman"/>
            </a:endParaRPr>
          </a:p>
          <a:p>
            <a:endParaRPr lang="ru-RU" dirty="0"/>
          </a:p>
        </p:txBody>
      </p:sp>
    </p:spTree>
    <p:extLst>
      <p:ext uri="{BB962C8B-B14F-4D97-AF65-F5344CB8AC3E}">
        <p14:creationId xmlns:p14="http://schemas.microsoft.com/office/powerpoint/2010/main" val="933283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4000"/>
            <a:lum/>
          </a:blip>
          <a:srcRect/>
          <a:stretch>
            <a:fillRect l="-8000" r="-8000"/>
          </a:stretch>
        </a:blipFill>
        <a:effectLst/>
      </p:bgPr>
    </p:bg>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3888" y="590952"/>
            <a:ext cx="5436096" cy="5832648"/>
          </a:xfrm>
          <a:prstGeom prst="rect">
            <a:avLst/>
          </a:prstGeom>
        </p:spPr>
      </p:pic>
      <p:sp>
        <p:nvSpPr>
          <p:cNvPr id="3" name="Объект 2"/>
          <p:cNvSpPr>
            <a:spLocks noGrp="1"/>
          </p:cNvSpPr>
          <p:nvPr>
            <p:ph idx="1"/>
          </p:nvPr>
        </p:nvSpPr>
        <p:spPr>
          <a:xfrm>
            <a:off x="-33744" y="81280"/>
            <a:ext cx="4427984" cy="6858000"/>
          </a:xfrm>
        </p:spPr>
        <p:txBody>
          <a:bodyPr>
            <a:normAutofit fontScale="92500" lnSpcReduction="10000"/>
          </a:bodyPr>
          <a:lstStyle/>
          <a:p>
            <a:r>
              <a:rPr lang="uk-UA" b="1" dirty="0" smtClean="0">
                <a:effectLst/>
                <a:latin typeface="Times New Roman"/>
                <a:ea typeface="MS Mincho"/>
              </a:rPr>
              <a:t>Метою </a:t>
            </a:r>
            <a:r>
              <a:rPr lang="uk-UA" dirty="0" smtClean="0">
                <a:effectLst/>
                <a:latin typeface="Times New Roman"/>
                <a:ea typeface="MS Mincho"/>
              </a:rPr>
              <a:t>дослідження виступає спроба виявити риси тоталітарного суспільства у кращих антиутопіях ХХ</a:t>
            </a:r>
            <a:r>
              <a:rPr lang="ru-RU" dirty="0" smtClean="0">
                <a:solidFill>
                  <a:srgbClr val="000000"/>
                </a:solidFill>
                <a:effectLst/>
                <a:latin typeface="Times New Roman"/>
                <a:ea typeface="Calibri"/>
              </a:rPr>
              <a:t>I</a:t>
            </a:r>
            <a:r>
              <a:rPr lang="uk-UA" dirty="0" smtClean="0">
                <a:effectLst/>
                <a:latin typeface="Times New Roman"/>
                <a:ea typeface="MS Mincho"/>
              </a:rPr>
              <a:t> ст. та оцінка їх можливої появи у сучасному суспільстві</a:t>
            </a:r>
          </a:p>
          <a:p>
            <a:r>
              <a:rPr lang="uk-UA" b="1" dirty="0" smtClean="0">
                <a:effectLst/>
                <a:latin typeface="Times New Roman"/>
                <a:ea typeface="MS Mincho"/>
                <a:cs typeface="Times New Roman"/>
              </a:rPr>
              <a:t>Предметом </a:t>
            </a:r>
            <a:r>
              <a:rPr lang="uk-UA" dirty="0" smtClean="0">
                <a:effectLst/>
                <a:latin typeface="Times New Roman"/>
                <a:ea typeface="MS Mincho"/>
                <a:cs typeface="Times New Roman"/>
              </a:rPr>
              <a:t>дослідження є трилогія Сьюзен </a:t>
            </a:r>
            <a:r>
              <a:rPr lang="uk-UA" dirty="0" err="1" smtClean="0">
                <a:effectLst/>
                <a:latin typeface="Times New Roman"/>
                <a:ea typeface="MS Mincho"/>
                <a:cs typeface="Times New Roman"/>
              </a:rPr>
              <a:t>Коллінз</a:t>
            </a:r>
            <a:r>
              <a:rPr lang="uk-UA" dirty="0" smtClean="0">
                <a:effectLst/>
                <a:latin typeface="Times New Roman"/>
                <a:ea typeface="MS Mincho"/>
                <a:cs typeface="Times New Roman"/>
              </a:rPr>
              <a:t> «Голодні ігри» та Вероніки Рот «Дивергент».</a:t>
            </a:r>
          </a:p>
          <a:p>
            <a:endParaRPr lang="ru-RU" sz="2400" dirty="0">
              <a:ea typeface="Calibri"/>
              <a:cs typeface="Times New Roman"/>
            </a:endParaRPr>
          </a:p>
          <a:p>
            <a:pPr marL="0" indent="0">
              <a:buNone/>
            </a:pPr>
            <a:endParaRPr lang="ru-RU" dirty="0"/>
          </a:p>
        </p:txBody>
      </p:sp>
    </p:spTree>
    <p:extLst>
      <p:ext uri="{BB962C8B-B14F-4D97-AF65-F5344CB8AC3E}">
        <p14:creationId xmlns:p14="http://schemas.microsoft.com/office/powerpoint/2010/main" val="2092237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p:spPr>
        <p:txBody>
          <a:bodyPr>
            <a:normAutofit fontScale="90000"/>
          </a:bodyPr>
          <a:lstStyle/>
          <a:p>
            <a:r>
              <a:rPr lang="uk-UA" b="1" dirty="0" smtClean="0">
                <a:effectLst/>
                <a:latin typeface="Times New Roman"/>
                <a:ea typeface="MS Mincho"/>
                <a:cs typeface="Times New Roman"/>
              </a:rPr>
              <a:t>Завдання</a:t>
            </a:r>
            <a:r>
              <a:rPr lang="uk-UA" dirty="0" smtClean="0">
                <a:effectLst/>
                <a:latin typeface="Times New Roman"/>
                <a:ea typeface="MS Mincho"/>
                <a:cs typeface="Times New Roman"/>
              </a:rPr>
              <a:t> роботи:</a:t>
            </a:r>
            <a:r>
              <a:rPr lang="ru-RU" sz="3600" dirty="0" smtClean="0">
                <a:ea typeface="Calibri"/>
                <a:cs typeface="Times New Roman"/>
              </a:rPr>
              <a:t/>
            </a:r>
            <a:br>
              <a:rPr lang="ru-RU" sz="3600" dirty="0" smtClean="0">
                <a:ea typeface="Calibri"/>
                <a:cs typeface="Times New Roman"/>
              </a:rPr>
            </a:br>
            <a:endParaRPr lang="ru-RU" dirty="0"/>
          </a:p>
        </p:txBody>
      </p:sp>
      <p:sp>
        <p:nvSpPr>
          <p:cNvPr id="3" name="Объект 2"/>
          <p:cNvSpPr>
            <a:spLocks noGrp="1"/>
          </p:cNvSpPr>
          <p:nvPr>
            <p:ph idx="1"/>
          </p:nvPr>
        </p:nvSpPr>
        <p:spPr>
          <a:xfrm>
            <a:off x="0" y="1052736"/>
            <a:ext cx="9144000" cy="5544616"/>
          </a:xfrm>
        </p:spPr>
        <p:txBody>
          <a:bodyPr>
            <a:normAutofit/>
          </a:bodyPr>
          <a:lstStyle/>
          <a:p>
            <a:pPr lvl="0" algn="just">
              <a:lnSpc>
                <a:spcPct val="150000"/>
              </a:lnSpc>
              <a:buFont typeface="Times New Roman"/>
              <a:buChar char="-"/>
            </a:pPr>
            <a:r>
              <a:rPr lang="uk-UA" dirty="0" smtClean="0">
                <a:effectLst/>
                <a:latin typeface="Times New Roman"/>
                <a:ea typeface="MS Mincho"/>
                <a:cs typeface="Times New Roman"/>
              </a:rPr>
              <a:t>детально проаналізувати погляди письменників на можливий розвиток тоталітарного режиму;</a:t>
            </a:r>
            <a:endParaRPr lang="ru-RU" sz="2400" dirty="0">
              <a:ea typeface="MS Mincho"/>
              <a:cs typeface="Times New Roman"/>
            </a:endParaRPr>
          </a:p>
          <a:p>
            <a:pPr lvl="0" algn="just">
              <a:lnSpc>
                <a:spcPct val="150000"/>
              </a:lnSpc>
              <a:buFont typeface="Times New Roman"/>
              <a:buChar char="-"/>
            </a:pPr>
            <a:r>
              <a:rPr lang="uk-UA" dirty="0" smtClean="0">
                <a:effectLst/>
                <a:latin typeface="Times New Roman"/>
                <a:ea typeface="MS Mincho"/>
                <a:cs typeface="Times New Roman"/>
              </a:rPr>
              <a:t>оцінити можливість появи рис тоталітарних систем у сучасному суспільстві;</a:t>
            </a:r>
            <a:endParaRPr lang="ru-RU" sz="2400" dirty="0">
              <a:ea typeface="MS Mincho"/>
              <a:cs typeface="Times New Roman"/>
            </a:endParaRPr>
          </a:p>
          <a:p>
            <a:pPr lvl="0" algn="just">
              <a:lnSpc>
                <a:spcPct val="150000"/>
              </a:lnSpc>
              <a:buFont typeface="Times New Roman"/>
              <a:buChar char="-"/>
            </a:pPr>
            <a:r>
              <a:rPr lang="uk-UA" dirty="0" smtClean="0">
                <a:effectLst/>
                <a:latin typeface="Times New Roman"/>
                <a:ea typeface="MS Mincho"/>
                <a:cs typeface="Times New Roman"/>
              </a:rPr>
              <a:t>порівняти дві кращі антиутопії ХХ</a:t>
            </a:r>
            <a:r>
              <a:rPr lang="ru-RU" dirty="0" smtClean="0">
                <a:solidFill>
                  <a:srgbClr val="000000"/>
                </a:solidFill>
                <a:effectLst/>
                <a:latin typeface="Times New Roman"/>
                <a:ea typeface="MS Mincho"/>
                <a:cs typeface="Times New Roman"/>
              </a:rPr>
              <a:t>I</a:t>
            </a:r>
            <a:r>
              <a:rPr lang="uk-UA" dirty="0" smtClean="0">
                <a:effectLst/>
                <a:latin typeface="Times New Roman"/>
                <a:ea typeface="MS Mincho"/>
                <a:cs typeface="Times New Roman"/>
              </a:rPr>
              <a:t> ст. та виявити, чиї прогнози ближчі до можливої майбутньої реальності.</a:t>
            </a:r>
            <a:endParaRPr lang="ru-RU" sz="2400" dirty="0">
              <a:ea typeface="MS Mincho"/>
              <a:cs typeface="Times New Roman"/>
            </a:endParaRPr>
          </a:p>
          <a:p>
            <a:endParaRPr lang="ru-RU" dirty="0"/>
          </a:p>
        </p:txBody>
      </p:sp>
    </p:spTree>
    <p:extLst>
      <p:ext uri="{BB962C8B-B14F-4D97-AF65-F5344CB8AC3E}">
        <p14:creationId xmlns:p14="http://schemas.microsoft.com/office/powerpoint/2010/main" val="29595563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4000"/>
            <a:lum/>
          </a:blip>
          <a:srcRect/>
          <a:stretch>
            <a:fillRect l="-8000" r="-8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19256" cy="5976664"/>
          </a:xfrm>
        </p:spPr>
        <p:txBody>
          <a:bodyPr>
            <a:normAutofit lnSpcReduction="10000"/>
          </a:bodyPr>
          <a:lstStyle/>
          <a:p>
            <a:pPr indent="449580" algn="ctr">
              <a:lnSpc>
                <a:spcPct val="150000"/>
              </a:lnSpc>
              <a:spcAft>
                <a:spcPts val="0"/>
              </a:spcAft>
            </a:pPr>
            <a:r>
              <a:rPr lang="uk-UA" b="1" dirty="0" smtClean="0">
                <a:effectLst/>
                <a:latin typeface="Times New Roman"/>
                <a:ea typeface="MS Mincho"/>
                <a:cs typeface="Times New Roman"/>
              </a:rPr>
              <a:t>Об’єктом </a:t>
            </a:r>
            <a:r>
              <a:rPr lang="uk-UA" dirty="0" smtClean="0">
                <a:effectLst/>
                <a:latin typeface="Times New Roman"/>
                <a:ea typeface="MS Mincho"/>
                <a:cs typeface="Times New Roman"/>
              </a:rPr>
              <a:t>роботи є порівняння поглядів на можливий розвиток тоталітаризму у творах письменників Сьюзен </a:t>
            </a:r>
            <a:r>
              <a:rPr lang="uk-UA" dirty="0" err="1" smtClean="0">
                <a:effectLst/>
                <a:latin typeface="Times New Roman"/>
                <a:ea typeface="MS Mincho"/>
                <a:cs typeface="Times New Roman"/>
              </a:rPr>
              <a:t>Коллінз</a:t>
            </a:r>
            <a:r>
              <a:rPr lang="uk-UA" dirty="0" smtClean="0">
                <a:effectLst/>
                <a:latin typeface="Times New Roman"/>
                <a:ea typeface="MS Mincho"/>
                <a:cs typeface="Times New Roman"/>
              </a:rPr>
              <a:t> та Вероніки Рот, і встановлення найбільш точних передбачень.</a:t>
            </a:r>
            <a:endParaRPr lang="ru-RU" sz="2400" dirty="0">
              <a:ea typeface="Calibri"/>
              <a:cs typeface="Times New Roman"/>
            </a:endParaRPr>
          </a:p>
          <a:p>
            <a:pPr indent="449580" algn="ctr">
              <a:lnSpc>
                <a:spcPct val="150000"/>
              </a:lnSpc>
              <a:spcAft>
                <a:spcPts val="0"/>
              </a:spcAft>
            </a:pPr>
            <a:r>
              <a:rPr lang="uk-UA" b="1" dirty="0" smtClean="0">
                <a:effectLst/>
                <a:latin typeface="Times New Roman"/>
                <a:ea typeface="MS Mincho"/>
                <a:cs typeface="Times New Roman"/>
              </a:rPr>
              <a:t>Методи, </a:t>
            </a:r>
            <a:r>
              <a:rPr lang="uk-UA" dirty="0" smtClean="0">
                <a:effectLst/>
                <a:latin typeface="Times New Roman"/>
                <a:ea typeface="MS Mincho"/>
                <a:cs typeface="Times New Roman"/>
              </a:rPr>
              <a:t>використані у роботі: пошуковий, порівняльно-аналітичний, описовий, критичний. </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223358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4860032" cy="6858000"/>
          </a:xfrm>
        </p:spPr>
        <p:txBody>
          <a:bodyPr>
            <a:normAutofit fontScale="92500" lnSpcReduction="20000"/>
          </a:bodyPr>
          <a:lstStyle/>
          <a:p>
            <a:pPr indent="0" algn="ctr">
              <a:lnSpc>
                <a:spcPct val="115000"/>
              </a:lnSpc>
              <a:spcAft>
                <a:spcPts val="1000"/>
              </a:spcAft>
              <a:buNone/>
            </a:pPr>
            <a:r>
              <a:rPr lang="uk-UA" sz="3500" dirty="0" smtClean="0">
                <a:effectLst/>
                <a:latin typeface="Times New Roman"/>
                <a:ea typeface="Calibri"/>
              </a:rPr>
              <a:t>Сьюзен </a:t>
            </a:r>
            <a:r>
              <a:rPr lang="uk-UA" sz="3500" dirty="0" err="1" smtClean="0">
                <a:effectLst/>
                <a:latin typeface="Times New Roman"/>
                <a:ea typeface="Calibri"/>
              </a:rPr>
              <a:t>Коллінз</a:t>
            </a:r>
            <a:r>
              <a:rPr lang="uk-UA" sz="3500" dirty="0" smtClean="0">
                <a:effectLst/>
                <a:latin typeface="Times New Roman"/>
                <a:ea typeface="Calibri"/>
              </a:rPr>
              <a:t> - американська письменниця і сценаристка, автор книжкових серій «</a:t>
            </a:r>
            <a:r>
              <a:rPr lang="uk-UA" sz="3500" dirty="0" err="1" smtClean="0">
                <a:effectLst/>
                <a:latin typeface="Times New Roman"/>
                <a:ea typeface="Calibri"/>
              </a:rPr>
              <a:t>Хроніки</a:t>
            </a:r>
            <a:r>
              <a:rPr lang="uk-UA" sz="3500" dirty="0" smtClean="0">
                <a:effectLst/>
                <a:latin typeface="Times New Roman"/>
                <a:ea typeface="Calibri"/>
              </a:rPr>
              <a:t> Підземелля» та «Голодні ігри». Стала відомою завдяки роману «Голодні ігри».</a:t>
            </a:r>
            <a:r>
              <a:rPr lang="uk-UA" sz="3500" dirty="0" smtClean="0">
                <a:effectLst/>
                <a:latin typeface="Times New Roman"/>
                <a:ea typeface="Calibri"/>
                <a:cs typeface="Times New Roman"/>
              </a:rPr>
              <a:t> У 2010 році </a:t>
            </a:r>
            <a:r>
              <a:rPr lang="uk-UA" sz="3500" dirty="0" err="1" smtClean="0">
                <a:effectLst/>
                <a:latin typeface="Times New Roman"/>
                <a:ea typeface="Calibri"/>
                <a:cs typeface="Times New Roman"/>
              </a:rPr>
              <a:t>Сьюзена</a:t>
            </a:r>
            <a:r>
              <a:rPr lang="uk-UA" sz="3500" dirty="0" smtClean="0">
                <a:effectLst/>
                <a:latin typeface="Times New Roman"/>
                <a:ea typeface="Calibri"/>
                <a:cs typeface="Times New Roman"/>
              </a:rPr>
              <a:t> </a:t>
            </a:r>
            <a:r>
              <a:rPr lang="uk-UA" sz="3500" dirty="0" err="1" smtClean="0">
                <a:effectLst/>
                <a:latin typeface="Times New Roman"/>
                <a:ea typeface="Calibri"/>
                <a:cs typeface="Times New Roman"/>
              </a:rPr>
              <a:t>Коллінз</a:t>
            </a:r>
            <a:r>
              <a:rPr lang="uk-UA" sz="3500" dirty="0" smtClean="0">
                <a:effectLst/>
                <a:latin typeface="Times New Roman"/>
                <a:ea typeface="Calibri"/>
                <a:cs typeface="Times New Roman"/>
              </a:rPr>
              <a:t> була названа журналом «</a:t>
            </a:r>
            <a:r>
              <a:rPr lang="uk-UA" dirty="0" err="1">
                <a:solidFill>
                  <a:prstClr val="black"/>
                </a:solidFill>
                <a:latin typeface="Times New Roman"/>
                <a:ea typeface="Calibri"/>
                <a:cs typeface="Times New Roman"/>
              </a:rPr>
              <a:t>Times</a:t>
            </a:r>
            <a:r>
              <a:rPr lang="uk-UA" sz="3500" dirty="0" smtClean="0">
                <a:effectLst/>
                <a:latin typeface="Times New Roman"/>
                <a:ea typeface="Calibri"/>
                <a:cs typeface="Times New Roman"/>
              </a:rPr>
              <a:t>» серед найвпливовіших осіб світу.</a:t>
            </a:r>
            <a:endParaRPr lang="ru-RU" sz="3500" dirty="0">
              <a:ea typeface="Calibri"/>
              <a:cs typeface="Times New Roman"/>
            </a:endParaRPr>
          </a:p>
          <a:p>
            <a:pPr marL="0" indent="0">
              <a:buNone/>
            </a:pP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620688"/>
            <a:ext cx="3857143" cy="5142857"/>
          </a:xfrm>
          <a:prstGeom prst="rect">
            <a:avLst/>
          </a:prstGeom>
        </p:spPr>
      </p:pic>
    </p:spTree>
    <p:extLst>
      <p:ext uri="{BB962C8B-B14F-4D97-AF65-F5344CB8AC3E}">
        <p14:creationId xmlns:p14="http://schemas.microsoft.com/office/powerpoint/2010/main" val="1271669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1250</TotalTime>
  <Words>769</Words>
  <Application>Microsoft Office PowerPoint</Application>
  <PresentationFormat>Экран (4:3)</PresentationFormat>
  <Paragraphs>25</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Світ очима Сьюзен Коллінз та Вероніки Рот </vt:lpstr>
      <vt:lpstr>Презентация PowerPoint</vt:lpstr>
      <vt:lpstr>Презентация PowerPoint</vt:lpstr>
      <vt:lpstr>Презентация PowerPoint</vt:lpstr>
      <vt:lpstr>Презентация PowerPoint</vt:lpstr>
      <vt:lpstr>Презентация PowerPoint</vt:lpstr>
      <vt:lpstr>Завдання роботи: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asus</cp:lastModifiedBy>
  <cp:revision>13</cp:revision>
  <dcterms:created xsi:type="dcterms:W3CDTF">2013-12-16T16:50:27Z</dcterms:created>
  <dcterms:modified xsi:type="dcterms:W3CDTF">2013-12-17T13:40:41Z</dcterms:modified>
</cp:coreProperties>
</file>