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4001"/>
    <a:srgbClr val="CC9900"/>
    <a:srgbClr val="157FFF"/>
    <a:srgbClr val="F7E289"/>
    <a:srgbClr val="FF9E1D"/>
    <a:srgbClr val="D68B1C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>
        <p:scale>
          <a:sx n="107" d="100"/>
          <a:sy n="107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66590" y="4497935"/>
            <a:ext cx="4428445" cy="15270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6940" y="3734410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6F400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374900"/>
            <a:ext cx="656631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443835"/>
            <a:ext cx="6413610" cy="4581150"/>
          </a:xfrm>
        </p:spPr>
        <p:txBody>
          <a:bodyPr/>
          <a:lstStyle>
            <a:lvl1pPr>
              <a:defRPr sz="2800">
                <a:solidFill>
                  <a:srgbClr val="6F4001"/>
                </a:solidFill>
              </a:defRPr>
            </a:lvl1pPr>
            <a:lvl2pPr>
              <a:defRPr>
                <a:solidFill>
                  <a:srgbClr val="6F4001"/>
                </a:solidFill>
              </a:defRPr>
            </a:lvl2pPr>
            <a:lvl3pPr>
              <a:defRPr>
                <a:solidFill>
                  <a:srgbClr val="6F4001"/>
                </a:solidFill>
              </a:defRPr>
            </a:lvl3pPr>
            <a:lvl4pPr>
              <a:defRPr>
                <a:solidFill>
                  <a:srgbClr val="6F4001"/>
                </a:solidFill>
              </a:defRPr>
            </a:lvl4pPr>
            <a:lvl5pPr>
              <a:defRPr>
                <a:solidFill>
                  <a:srgbClr val="6F400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C99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rgbClr val="6F4001"/>
                </a:solidFill>
              </a:defRPr>
            </a:lvl1pPr>
            <a:lvl2pPr>
              <a:defRPr>
                <a:solidFill>
                  <a:srgbClr val="6F4001"/>
                </a:solidFill>
              </a:defRPr>
            </a:lvl2pPr>
            <a:lvl3pPr>
              <a:defRPr>
                <a:solidFill>
                  <a:srgbClr val="6F4001"/>
                </a:solidFill>
              </a:defRPr>
            </a:lvl3pPr>
            <a:lvl4pPr>
              <a:defRPr>
                <a:solidFill>
                  <a:srgbClr val="6F4001"/>
                </a:solidFill>
              </a:defRPr>
            </a:lvl4pPr>
            <a:lvl5pPr>
              <a:defRPr>
                <a:solidFill>
                  <a:srgbClr val="6F400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374900"/>
            <a:ext cx="624443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1425" y="1157467"/>
            <a:ext cx="3054100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CC99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1425" y="1920992"/>
            <a:ext cx="3054100" cy="3035058"/>
          </a:xfrm>
        </p:spPr>
        <p:txBody>
          <a:bodyPr/>
          <a:lstStyle>
            <a:lvl1pPr>
              <a:defRPr sz="2400">
                <a:solidFill>
                  <a:srgbClr val="6F4001"/>
                </a:solidFill>
              </a:defRPr>
            </a:lvl1pPr>
            <a:lvl2pPr>
              <a:defRPr sz="2000">
                <a:solidFill>
                  <a:srgbClr val="6F4001"/>
                </a:solidFill>
              </a:defRPr>
            </a:lvl2pPr>
            <a:lvl3pPr>
              <a:defRPr sz="1800">
                <a:solidFill>
                  <a:srgbClr val="6F4001"/>
                </a:solidFill>
              </a:defRPr>
            </a:lvl3pPr>
            <a:lvl4pPr>
              <a:defRPr sz="1600">
                <a:solidFill>
                  <a:srgbClr val="6F4001"/>
                </a:solidFill>
              </a:defRPr>
            </a:lvl4pPr>
            <a:lvl5pPr>
              <a:defRPr sz="1600">
                <a:solidFill>
                  <a:srgbClr val="6F400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93640" y="1157467"/>
            <a:ext cx="3054100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C99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93640" y="1920992"/>
            <a:ext cx="3054100" cy="3035058"/>
          </a:xfrm>
        </p:spPr>
        <p:txBody>
          <a:bodyPr/>
          <a:lstStyle>
            <a:lvl1pPr>
              <a:defRPr sz="2400">
                <a:solidFill>
                  <a:srgbClr val="6F4001"/>
                </a:solidFill>
              </a:defRPr>
            </a:lvl1pPr>
            <a:lvl2pPr>
              <a:defRPr sz="2000">
                <a:solidFill>
                  <a:srgbClr val="6F4001"/>
                </a:solidFill>
              </a:defRPr>
            </a:lvl2pPr>
            <a:lvl3pPr>
              <a:defRPr sz="1800">
                <a:solidFill>
                  <a:srgbClr val="6F4001"/>
                </a:solidFill>
              </a:defRPr>
            </a:lvl3pPr>
            <a:lvl4pPr>
              <a:defRPr sz="1600">
                <a:solidFill>
                  <a:srgbClr val="6F4001"/>
                </a:solidFill>
              </a:defRPr>
            </a:lvl4pPr>
            <a:lvl5pPr>
              <a:defRPr sz="1600">
                <a:solidFill>
                  <a:srgbClr val="6F400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7410" y="4497935"/>
            <a:ext cx="4877410" cy="1527050"/>
          </a:xfrm>
        </p:spPr>
        <p:txBody>
          <a:bodyPr>
            <a:noAutofit/>
          </a:bodyPr>
          <a:lstStyle/>
          <a:p>
            <a:r>
              <a:rPr lang="uk-UA" dirty="0">
                <a:latin typeface="Gabriola" panose="04040605051002020D02" pitchFamily="82" charset="0"/>
              </a:rPr>
              <a:t>Неповнолітній як суб’єкт права в історії Української держави : досвід і цінності</a:t>
            </a:r>
            <a:endParaRPr lang="en-US" dirty="0">
              <a:latin typeface="Gabriola" panose="04040605051002020D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Gabriola" panose="04040605051002020D02" pitchFamily="82" charset="0"/>
              </a:rPr>
              <a:t>ЗОШ№2</a:t>
            </a:r>
            <a:endParaRPr lang="en-US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Gabriola" panose="04040605051002020D02" pitchFamily="82" charset="0"/>
              </a:rPr>
              <a:t>Словничок</a:t>
            </a:r>
            <a:endParaRPr lang="en-US" dirty="0">
              <a:latin typeface="Gabriola" panose="04040605051002020D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413610" cy="4581150"/>
          </a:xfrm>
        </p:spPr>
        <p:txBody>
          <a:bodyPr>
            <a:normAutofit lnSpcReduction="10000"/>
          </a:bodyPr>
          <a:lstStyle/>
          <a:p>
            <a:r>
              <a:rPr lang="uk-UA" sz="3600" dirty="0" smtClean="0">
                <a:latin typeface="Gabriola" panose="04040605051002020D02" pitchFamily="82" charset="0"/>
              </a:rPr>
              <a:t>Неповнолітній</a:t>
            </a:r>
            <a:r>
              <a:rPr lang="ru-RU" sz="3600" dirty="0" smtClean="0">
                <a:latin typeface="Gabriola" panose="04040605051002020D02" pitchFamily="82" charset="0"/>
              </a:rPr>
              <a:t> </a:t>
            </a:r>
            <a:r>
              <a:rPr lang="ru-RU" sz="3600" dirty="0">
                <a:latin typeface="Gabriola" panose="04040605051002020D02" pitchFamily="82" charset="0"/>
              </a:rPr>
              <a:t>– </a:t>
            </a:r>
            <a:r>
              <a:rPr lang="ru-RU" sz="3600" dirty="0" err="1">
                <a:latin typeface="Gabriola" panose="04040605051002020D02" pitchFamily="82" charset="0"/>
              </a:rPr>
              <a:t>це</a:t>
            </a:r>
            <a:r>
              <a:rPr lang="ru-RU" sz="3600" dirty="0">
                <a:latin typeface="Gabriola" panose="04040605051002020D02" pitchFamily="82" charset="0"/>
              </a:rPr>
              <a:t> особа </a:t>
            </a:r>
            <a:r>
              <a:rPr lang="ru-RU" sz="3600" dirty="0" err="1">
                <a:latin typeface="Gabriola" panose="04040605051002020D02" pitchFamily="82" charset="0"/>
              </a:rPr>
              <a:t>віком</a:t>
            </a:r>
            <a:r>
              <a:rPr lang="ru-RU" sz="3600" dirty="0">
                <a:latin typeface="Gabriola" panose="04040605051002020D02" pitchFamily="82" charset="0"/>
              </a:rPr>
              <a:t> </a:t>
            </a:r>
            <a:r>
              <a:rPr lang="ru-RU" sz="3600" dirty="0" err="1">
                <a:latin typeface="Gabriola" panose="04040605051002020D02" pitchFamily="82" charset="0"/>
              </a:rPr>
              <a:t>від</a:t>
            </a:r>
            <a:r>
              <a:rPr lang="ru-RU" sz="3600" dirty="0">
                <a:latin typeface="Gabriola" panose="04040605051002020D02" pitchFamily="82" charset="0"/>
              </a:rPr>
              <a:t> 14 до 18 </a:t>
            </a:r>
            <a:r>
              <a:rPr lang="ru-RU" sz="3600" dirty="0" err="1">
                <a:latin typeface="Gabriola" panose="04040605051002020D02" pitchFamily="82" charset="0"/>
              </a:rPr>
              <a:t>років</a:t>
            </a:r>
            <a:r>
              <a:rPr lang="ru-RU" sz="3600" dirty="0" smtClean="0">
                <a:latin typeface="Gabriola" panose="04040605051002020D02" pitchFamily="82" charset="0"/>
              </a:rPr>
              <a:t>.</a:t>
            </a:r>
          </a:p>
          <a:p>
            <a:endParaRPr lang="en-US" sz="3600" dirty="0" smtClean="0">
              <a:latin typeface="Gabriola" panose="04040605051002020D02" pitchFamily="82" charset="0"/>
            </a:endParaRPr>
          </a:p>
          <a:p>
            <a:r>
              <a:rPr lang="uk-UA" sz="3600" dirty="0" smtClean="0">
                <a:latin typeface="Gabriola" panose="04040605051002020D02" pitchFamily="82" charset="0"/>
              </a:rPr>
              <a:t>Суб’єкт</a:t>
            </a:r>
            <a:r>
              <a:rPr lang="ru-RU" sz="3600" dirty="0" smtClean="0">
                <a:latin typeface="Gabriola" panose="04040605051002020D02" pitchFamily="82" charset="0"/>
              </a:rPr>
              <a:t> права – </a:t>
            </a:r>
            <a:r>
              <a:rPr lang="uk-UA" sz="3600" dirty="0" smtClean="0">
                <a:latin typeface="Gabriola" panose="04040605051002020D02" pitchFamily="82" charset="0"/>
              </a:rPr>
              <a:t>це особа, організація </a:t>
            </a:r>
            <a:r>
              <a:rPr lang="ru-RU" sz="3600" dirty="0" smtClean="0">
                <a:latin typeface="Gabriola" panose="04040605051002020D02" pitchFamily="82" charset="0"/>
              </a:rPr>
              <a:t>чи </a:t>
            </a:r>
            <a:r>
              <a:rPr lang="uk-UA" sz="3600" dirty="0" smtClean="0">
                <a:latin typeface="Gabriola" panose="04040605051002020D02" pitchFamily="82" charset="0"/>
              </a:rPr>
              <a:t>специфічні соціальні утворення за якими право визнає здатність бути носіями суб’єктивних прав та юридичних обов’язків.</a:t>
            </a:r>
            <a:endParaRPr lang="uk-UA" sz="36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291130"/>
            <a:ext cx="7016195" cy="427574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Gabriola" panose="04040605051002020D02" pitchFamily="82" charset="0"/>
              </a:rPr>
              <a:t>20 листопада 1989 року </a:t>
            </a:r>
            <a:r>
              <a:rPr lang="ru-RU" sz="3200" dirty="0" err="1">
                <a:latin typeface="Gabriola" panose="04040605051002020D02" pitchFamily="82" charset="0"/>
              </a:rPr>
              <a:t>Генеральна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Асамблея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smtClean="0">
                <a:latin typeface="Gabriola" panose="04040605051002020D02" pitchFamily="82" charset="0"/>
              </a:rPr>
              <a:t>ООН </a:t>
            </a:r>
            <a:r>
              <a:rPr lang="ru-RU" sz="3200" dirty="0" err="1" smtClean="0">
                <a:latin typeface="Gabriola" panose="04040605051002020D02" pitchFamily="82" charset="0"/>
              </a:rPr>
              <a:t>прийняла</a:t>
            </a:r>
            <a:r>
              <a:rPr lang="ru-RU" sz="3200" dirty="0" smtClean="0">
                <a:latin typeface="Gabriola" panose="04040605051002020D02" pitchFamily="82" charset="0"/>
              </a:rPr>
              <a:t> Конвенцию </a:t>
            </a:r>
            <a:r>
              <a:rPr lang="ru-RU" sz="3200" dirty="0">
                <a:latin typeface="Gabriola" panose="04040605051002020D02" pitchFamily="82" charset="0"/>
              </a:rPr>
              <a:t>про права </a:t>
            </a:r>
            <a:r>
              <a:rPr lang="ru-RU" sz="3200" dirty="0" err="1" smtClean="0">
                <a:latin typeface="Gabriola" panose="04040605051002020D02" pitchFamily="82" charset="0"/>
              </a:rPr>
              <a:t>дитини</a:t>
            </a:r>
            <a:r>
              <a:rPr lang="ru-RU" sz="3200" dirty="0" smtClean="0">
                <a:latin typeface="Gabriola" panose="04040605051002020D02" pitchFamily="82" charset="0"/>
              </a:rPr>
              <a:t>.</a:t>
            </a:r>
          </a:p>
          <a:p>
            <a:endParaRPr lang="ru-RU" sz="3200" dirty="0" smtClean="0">
              <a:latin typeface="Gabriola" panose="04040605051002020D02" pitchFamily="82" charset="0"/>
            </a:endParaRPr>
          </a:p>
          <a:p>
            <a:r>
              <a:rPr lang="ru-RU" sz="3200" dirty="0">
                <a:latin typeface="Gabriola" panose="04040605051002020D02" pitchFamily="82" charset="0"/>
              </a:rPr>
              <a:t>27 лютого 1991 року </a:t>
            </a:r>
            <a:r>
              <a:rPr lang="ru-RU" sz="3200" dirty="0" smtClean="0">
                <a:latin typeface="Gabriola" panose="04040605051002020D02" pitchFamily="82" charset="0"/>
              </a:rPr>
              <a:t>                                 Конвенцию </a:t>
            </a:r>
            <a:r>
              <a:rPr lang="ru-RU" sz="3200" dirty="0">
                <a:latin typeface="Gabriola" panose="04040605051002020D02" pitchFamily="82" charset="0"/>
              </a:rPr>
              <a:t>про права </a:t>
            </a:r>
            <a:r>
              <a:rPr lang="ru-RU" sz="3200" dirty="0" smtClean="0">
                <a:latin typeface="Gabriola" panose="04040605051002020D02" pitchFamily="82" charset="0"/>
              </a:rPr>
              <a:t>                                       </a:t>
            </a:r>
            <a:r>
              <a:rPr lang="ru-RU" sz="3200" dirty="0" err="1" smtClean="0">
                <a:latin typeface="Gabriola" panose="04040605051002020D02" pitchFamily="82" charset="0"/>
              </a:rPr>
              <a:t>дитини</a:t>
            </a:r>
            <a:r>
              <a:rPr lang="ru-RU" sz="3200" dirty="0" smtClean="0">
                <a:latin typeface="Gabriola" panose="04040605051002020D02" pitchFamily="82" charset="0"/>
              </a:rPr>
              <a:t> </a:t>
            </a:r>
            <a:r>
              <a:rPr lang="ru-RU" sz="3200" dirty="0" err="1">
                <a:latin typeface="Gabriola" panose="04040605051002020D02" pitchFamily="82" charset="0"/>
              </a:rPr>
              <a:t>була</a:t>
            </a:r>
            <a:r>
              <a:rPr lang="ru-RU" sz="3200" dirty="0">
                <a:latin typeface="Gabriola" panose="04040605051002020D02" pitchFamily="82" charset="0"/>
              </a:rPr>
              <a:t> </a:t>
            </a:r>
            <a:r>
              <a:rPr lang="ru-RU" sz="3200" dirty="0" err="1" smtClean="0">
                <a:latin typeface="Gabriola" panose="04040605051002020D02" pitchFamily="82" charset="0"/>
              </a:rPr>
              <a:t>ратифікована</a:t>
            </a:r>
            <a:r>
              <a:rPr lang="ru-RU" sz="3200" dirty="0" smtClean="0">
                <a:latin typeface="Gabriola" panose="04040605051002020D02" pitchFamily="82" charset="0"/>
              </a:rPr>
              <a:t>                              </a:t>
            </a:r>
            <a:r>
              <a:rPr lang="ru-RU" sz="3200" dirty="0" err="1" smtClean="0">
                <a:latin typeface="Gabriola" panose="04040605051002020D02" pitchFamily="82" charset="0"/>
              </a:rPr>
              <a:t>нашою</a:t>
            </a:r>
            <a:r>
              <a:rPr lang="ru-RU" sz="3200" dirty="0" smtClean="0">
                <a:latin typeface="Gabriola" panose="04040605051002020D02" pitchFamily="82" charset="0"/>
              </a:rPr>
              <a:t> державою.</a:t>
            </a:r>
            <a:endParaRPr lang="en-US" sz="3200" dirty="0" smtClean="0">
              <a:latin typeface="Gabriola" panose="04040605051002020D02" pitchFamily="82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678" y="2512770"/>
            <a:ext cx="2895600" cy="292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130" y="222195"/>
            <a:ext cx="6566315" cy="610820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Gabriola" panose="04040605051002020D02" pitchFamily="82" charset="0"/>
              </a:rPr>
              <a:t>Закон </a:t>
            </a:r>
            <a:r>
              <a:rPr lang="ru-RU" dirty="0" err="1">
                <a:latin typeface="Gabriola" panose="04040605051002020D02" pitchFamily="82" charset="0"/>
              </a:rPr>
              <a:t>України</a:t>
            </a:r>
            <a:r>
              <a:rPr lang="ru-RU" dirty="0">
                <a:latin typeface="Gabriola" panose="04040605051002020D02" pitchFamily="82" charset="0"/>
              </a:rPr>
              <a:t> «Про </a:t>
            </a:r>
            <a:r>
              <a:rPr lang="ru-RU" dirty="0" err="1">
                <a:latin typeface="Gabriola" panose="04040605051002020D02" pitchFamily="82" charset="0"/>
              </a:rPr>
              <a:t>охорону</a:t>
            </a:r>
            <a:r>
              <a:rPr lang="ru-RU" dirty="0">
                <a:latin typeface="Gabriola" panose="04040605051002020D02" pitchFamily="82" charset="0"/>
              </a:rPr>
              <a:t> </a:t>
            </a:r>
            <a:r>
              <a:rPr lang="ru-RU" dirty="0" err="1" smtClean="0">
                <a:latin typeface="Gabriola" panose="04040605051002020D02" pitchFamily="82" charset="0"/>
              </a:rPr>
              <a:t>дитинства</a:t>
            </a:r>
            <a:r>
              <a:rPr lang="ru-RU" dirty="0" smtClean="0">
                <a:latin typeface="Gabriola" panose="04040605051002020D02" pitchFamily="82" charset="0"/>
              </a:rPr>
              <a:t>»</a:t>
            </a:r>
            <a:endParaRPr lang="en-US" dirty="0">
              <a:latin typeface="Gabriola" panose="04040605051002020D02" pitchFamily="82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17900" y="1749245"/>
            <a:ext cx="6413610" cy="4581150"/>
          </a:xfrm>
        </p:spPr>
        <p:txBody>
          <a:bodyPr>
            <a:normAutofit/>
          </a:bodyPr>
          <a:lstStyle/>
          <a:p>
            <a:r>
              <a:rPr lang="uk-UA" sz="3200" dirty="0">
                <a:latin typeface="Gabriola" panose="04040605051002020D02" pitchFamily="82" charset="0"/>
              </a:rPr>
              <a:t>Цей Закон   визначає   охорону   дитинства   в   Україні   як </a:t>
            </a:r>
            <a:r>
              <a:rPr lang="uk-UA" sz="3200" dirty="0" smtClean="0">
                <a:latin typeface="Gabriola" panose="04040605051002020D02" pitchFamily="82" charset="0"/>
              </a:rPr>
              <a:t>стратегічний </a:t>
            </a:r>
            <a:r>
              <a:rPr lang="uk-UA" sz="3200" dirty="0">
                <a:latin typeface="Gabriola" panose="04040605051002020D02" pitchFamily="82" charset="0"/>
              </a:rPr>
              <a:t>загальнонаціональний пріоритет і з метою забезпечення </a:t>
            </a:r>
            <a:r>
              <a:rPr lang="uk-UA" sz="3200" dirty="0" smtClean="0">
                <a:latin typeface="Gabriola" panose="04040605051002020D02" pitchFamily="82" charset="0"/>
              </a:rPr>
              <a:t>реалізації   </a:t>
            </a:r>
            <a:r>
              <a:rPr lang="uk-UA" sz="3200" dirty="0">
                <a:latin typeface="Gabriola" panose="04040605051002020D02" pitchFamily="82" charset="0"/>
              </a:rPr>
              <a:t>прав  дитини  на  життя,  охорону  здоров'я,  освіту, </a:t>
            </a:r>
            <a:r>
              <a:rPr lang="uk-UA" sz="3200" dirty="0" smtClean="0">
                <a:latin typeface="Gabriola" panose="04040605051002020D02" pitchFamily="82" charset="0"/>
              </a:rPr>
              <a:t>соціальний </a:t>
            </a:r>
            <a:r>
              <a:rPr lang="uk-UA" sz="3200" dirty="0">
                <a:latin typeface="Gabriola" panose="04040605051002020D02" pitchFamily="82" charset="0"/>
              </a:rPr>
              <a:t>захист та всебічний розвиток встановлює основні  засади </a:t>
            </a:r>
            <a:r>
              <a:rPr lang="uk-UA" sz="3200" dirty="0" smtClean="0">
                <a:latin typeface="Gabriola" panose="04040605051002020D02" pitchFamily="82" charset="0"/>
              </a:rPr>
              <a:t>державної </a:t>
            </a:r>
            <a:r>
              <a:rPr lang="uk-UA" sz="3200" dirty="0">
                <a:latin typeface="Gabriola" panose="04040605051002020D02" pitchFamily="82" charset="0"/>
              </a:rPr>
              <a:t>політики у цій сфері.</a:t>
            </a:r>
            <a:endParaRPr lang="en-US" sz="32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152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124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Неповнолітній як суб’єкт права в історії Української держави : досвід і цінності</vt:lpstr>
      <vt:lpstr>Словничок</vt:lpstr>
      <vt:lpstr>Презентация PowerPoint</vt:lpstr>
      <vt:lpstr>Закон України «Про охорону дитинства»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Лізет</cp:lastModifiedBy>
  <cp:revision>36</cp:revision>
  <dcterms:created xsi:type="dcterms:W3CDTF">2013-08-21T19:17:07Z</dcterms:created>
  <dcterms:modified xsi:type="dcterms:W3CDTF">2014-09-14T22:16:42Z</dcterms:modified>
</cp:coreProperties>
</file>