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9F5E"/>
    <a:srgbClr val="FFFFFF"/>
    <a:srgbClr val="FFCC00"/>
    <a:srgbClr val="0066FF"/>
    <a:srgbClr val="660066"/>
    <a:srgbClr val="FF6600"/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446" autoAdjust="0"/>
    <p:restoredTop sz="90929"/>
  </p:normalViewPr>
  <p:slideViewPr>
    <p:cSldViewPr>
      <p:cViewPr varScale="1">
        <p:scale>
          <a:sx n="98" d="100"/>
          <a:sy n="98" d="100"/>
        </p:scale>
        <p:origin x="-2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3276600"/>
          </a:xfrm>
        </p:spPr>
        <p:txBody>
          <a:bodyPr/>
          <a:lstStyle>
            <a:lvl1pPr>
              <a:defRPr sz="7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715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pic>
        <p:nvPicPr>
          <p:cNvPr id="3085" name="Picture 13" descr="E:\IMAGES.WMF\ARTS_ENT\ARTS\A_EAR204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3760788" cy="2517775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38950-BFF6-468F-B50A-831F0130EC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048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533400"/>
            <a:ext cx="211455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619125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4642B-BD58-460D-8637-2AA633E7C7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940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039C7-AF75-4861-A9D7-422A59D498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63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0A6D4-1402-435D-BB56-489137EE64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195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78553-8280-49C1-8457-3AB829A269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205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758CA-A639-4AD8-A0E3-5AE5A157C5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536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C66B1-AB7B-40E4-8051-B89ED8B551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389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C6BEB-BF1B-4061-B22B-0E9F2860F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016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259D3-17F1-4BFC-9970-BBE01EEB24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028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36A68-F50D-4A16-BFEF-7C5F39D7F2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13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100000">
              <a:srgbClr val="0066FF">
                <a:gamma/>
                <a:shade val="0"/>
                <a:invGamma/>
              </a:srgb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69342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05000"/>
            <a:ext cx="8458200" cy="411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fld id="{E1206AB5-155F-4F41-96DE-14125BE0BE3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E:\IMAGES.WMF\ARTS_ENT\ARTS\A_EAR228.WM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0"/>
            <a:ext cx="2095500" cy="1778000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hlink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hlink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hlink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1%D0%B0%D1%80%D0%BE%D0%BA%D0%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641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uk.wikipedia.org/wiki/%D0%A5%D0%BE%D1%81%D0%B5_%D0%B4%D0%B5_%D0%A0%D1%96%D0%B1%D0%B5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uk.wikipedia.org/wiki/%D0%93%D0%B0%D0%BB%D0%B5%D1%80%D0%B5%D1%8F_%D0%A3%D1%84%D1%84%D1%96%D1%86%D1%96" TargetMode="External"/><Relationship Id="rId4" Type="http://schemas.openxmlformats.org/officeDocument/2006/relationships/hyperlink" Target="http://uk.wikipedia.org/wiki/%D0%9D%D0%B0%D1%86%D1%96%D0%BE%D0%BD%D0%B0%D0%BB%D1%8C%D0%BD%D0%B8%D0%B9_%D0%BC%D1%83%D0%B7%D0%B5%D0%B9_%D0%9F%D1%80%D0%B0%D0%B4%D0%B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91%D0%B8%D1%82%D0%B2%D0%B0_%D0%BF%D1%96%D0%B4_%D0%92%D1%96%D0%B4%D0%BD%D0%B5%D0%BC_(%D0%90%D0%BB%D1%8C%D1%82%D0%BE%D0%BC%D0%BE%D0%BD%D1%82%D0%B5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k.wikipedia.org/wiki/%D0%93%D0%BE%D0%B1%D0%B5%D0%BB%D0%B5%D0%BD_%D0%A1%D1%96%D0%BC_%D0%B2%D1%96%D0%BB%D1%8C%D0%BD%D0%B8%D1%85_%D0%BC%D0%B8%D1%81%D1%82%D0%B5%D1%86%D1%82%D0%B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0%D0%BB%D0%B0%D1%86%D1%86%D0%BE_%D0%9B%D0%B0%D0%B1%D1%96%D0%B0" TargetMode="External"/><Relationship Id="rId2" Type="http://schemas.openxmlformats.org/officeDocument/2006/relationships/hyperlink" Target="http://uk.wikipedia.org/wiki/%D0%94%D0%B6%D0%BE%D0%B2%D0%B0%D0%BD%D0%BD%D1%96_%D0%91%D0%B0%D1%82%D1%82%D1%96%D1%81%D1%82%D0%B0_%D0%A2%D1%8C%D1%94%D0%BF%D0%BE%D0%BB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uk.wikipedia.org/wiki/%D0%A1%D1%82%D0%B0%D1%80%D0%B5%D0%BD%D1%8C%D0%BA%D0%B0_%D0%B7%D0%B0_%D1%88%D0%B8%D1%82%D0%B2%D0%BE%D0%BC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85786" y="2071678"/>
            <a:ext cx="7772400" cy="1928826"/>
          </a:xfrm>
        </p:spPr>
        <p:txBody>
          <a:bodyPr/>
          <a:lstStyle/>
          <a:p>
            <a:r>
              <a:rPr lang="uk-UA" sz="3200" dirty="0" smtClean="0"/>
              <a:t>Особливості доби відродження у живопису </a:t>
            </a:r>
            <a:endParaRPr lang="en-US" sz="32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14810" y="4929198"/>
            <a:ext cx="4929190" cy="1928802"/>
          </a:xfrm>
        </p:spPr>
        <p:txBody>
          <a:bodyPr/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8-А класу</a:t>
            </a:r>
          </a:p>
          <a:p>
            <a:r>
              <a:rPr lang="uk-UA" dirty="0" smtClean="0"/>
              <a:t>Павленко Світлана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6934200" cy="928670"/>
          </a:xfrm>
        </p:spPr>
        <p:txBody>
          <a:bodyPr/>
          <a:lstStyle/>
          <a:p>
            <a:r>
              <a:rPr lang="ru-RU" b="1" dirty="0" smtClean="0"/>
              <a:t>Живопис </a:t>
            </a:r>
            <a:r>
              <a:rPr lang="ru-RU" b="1" dirty="0" err="1" smtClean="0"/>
              <a:t>бароко</a:t>
            </a:r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71612"/>
            <a:ext cx="8458200" cy="4448188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     Живопис </a:t>
            </a:r>
            <a:r>
              <a:rPr lang="ru-RU" sz="2000" b="1" dirty="0" err="1" smtClean="0"/>
              <a:t>бароко</a:t>
            </a:r>
            <a:r>
              <a:rPr lang="ru-RU" sz="2000" dirty="0" smtClean="0"/>
              <a:t> — </a:t>
            </a:r>
            <a:r>
              <a:rPr lang="ru-RU" sz="2000" dirty="0" err="1" smtClean="0"/>
              <a:t>живопис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кінця</a:t>
            </a:r>
            <a:r>
              <a:rPr lang="ru-RU" sz="2000" dirty="0" smtClean="0"/>
              <a:t> 16 — 1-ї </a:t>
            </a:r>
            <a:r>
              <a:rPr lang="ru-RU" sz="2000" dirty="0" err="1" smtClean="0"/>
              <a:t>половини</a:t>
            </a:r>
            <a:r>
              <a:rPr lang="ru-RU" sz="2000" dirty="0" smtClean="0"/>
              <a:t> 18 </a:t>
            </a:r>
            <a:r>
              <a:rPr lang="ru-RU" sz="2000" dirty="0" err="1" smtClean="0"/>
              <a:t>століть</a:t>
            </a:r>
            <a:r>
              <a:rPr lang="ru-RU" sz="2000" dirty="0" smtClean="0"/>
              <a:t> (</a:t>
            </a:r>
            <a:r>
              <a:rPr lang="ru-RU" sz="2000" dirty="0" err="1" smtClean="0"/>
              <a:t>доби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2" tooltip="Бароко"/>
              </a:rPr>
              <a:t>бароко</a:t>
            </a:r>
            <a:r>
              <a:rPr lang="ru-RU" sz="2000" dirty="0" smtClean="0"/>
              <a:t>),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в </a:t>
            </a:r>
            <a:r>
              <a:rPr lang="ru-RU" sz="2000" dirty="0" err="1" smtClean="0"/>
              <a:t>західноєвропейських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країнах</a:t>
            </a:r>
            <a:r>
              <a:rPr lang="ru-RU" sz="2000" dirty="0" smtClean="0"/>
              <a:t>. Епоха </a:t>
            </a:r>
            <a:r>
              <a:rPr lang="ru-RU" sz="2000" dirty="0" err="1" smtClean="0"/>
              <a:t>бароко</a:t>
            </a:r>
            <a:r>
              <a:rPr lang="ru-RU" sz="2000" dirty="0" smtClean="0"/>
              <a:t> </a:t>
            </a:r>
            <a:r>
              <a:rPr lang="ru-RU" sz="2000" dirty="0" err="1" smtClean="0"/>
              <a:t>цікава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своєю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контрастністю</a:t>
            </a:r>
            <a:r>
              <a:rPr lang="ru-RU" sz="2000" dirty="0" smtClean="0"/>
              <a:t>, </a:t>
            </a:r>
            <a:r>
              <a:rPr lang="ru-RU" sz="2000" dirty="0" err="1" smtClean="0"/>
              <a:t>динамікою</a:t>
            </a:r>
            <a:r>
              <a:rPr lang="ru-RU" sz="2000" dirty="0" smtClean="0"/>
              <a:t> , драматизмом і в той же час – </a:t>
            </a:r>
            <a:r>
              <a:rPr lang="ru-RU" sz="2000" dirty="0" err="1" smtClean="0"/>
              <a:t>новими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уявленнями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гармонію</a:t>
            </a:r>
            <a:r>
              <a:rPr lang="ru-RU" sz="2000" dirty="0" smtClean="0"/>
              <a:t>, </a:t>
            </a:r>
            <a:r>
              <a:rPr lang="ru-RU" sz="2000" dirty="0" err="1" smtClean="0"/>
              <a:t>єдності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розмаїтті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світу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     Це слово з </a:t>
            </a:r>
            <a:r>
              <a:rPr lang="ru-RU" sz="2000" dirty="0" err="1" smtClean="0"/>
              <a:t>португальської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перекладається</a:t>
            </a:r>
            <a:r>
              <a:rPr lang="ru-RU" sz="2000" dirty="0" smtClean="0"/>
              <a:t> як “</a:t>
            </a:r>
            <a:r>
              <a:rPr lang="ru-RU" sz="2000" dirty="0" err="1" smtClean="0"/>
              <a:t>потворна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перлина</a:t>
            </a:r>
            <a:r>
              <a:rPr lang="ru-RU" sz="2000" dirty="0" smtClean="0"/>
              <a:t>”. У </a:t>
            </a:r>
            <a:r>
              <a:rPr lang="ru-RU" sz="2000" dirty="0" err="1" smtClean="0"/>
              <a:t>перекладі</a:t>
            </a:r>
            <a:r>
              <a:rPr lang="ru-RU" sz="2000" dirty="0" smtClean="0"/>
              <a:t> з </a:t>
            </a:r>
            <a:r>
              <a:rPr lang="ru-RU" sz="2000" dirty="0" err="1" smtClean="0"/>
              <a:t>італійського</a:t>
            </a:r>
            <a:r>
              <a:rPr lang="ru-RU" sz="2000" dirty="0" smtClean="0"/>
              <a:t> “</a:t>
            </a:r>
            <a:r>
              <a:rPr lang="ru-RU" sz="2000" dirty="0" err="1" smtClean="0"/>
              <a:t>бароко</a:t>
            </a:r>
            <a:r>
              <a:rPr lang="ru-RU" sz="2000" dirty="0" smtClean="0"/>
              <a:t>” </a:t>
            </a:r>
            <a:r>
              <a:rPr lang="ru-RU" sz="2000" dirty="0" err="1" smtClean="0"/>
              <a:t>позначає</a:t>
            </a:r>
            <a:r>
              <a:rPr lang="ru-RU" sz="2000" dirty="0" smtClean="0"/>
              <a:t> “</a:t>
            </a:r>
            <a:r>
              <a:rPr lang="ru-RU" sz="2000" dirty="0" err="1" smtClean="0"/>
              <a:t>химерний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дивний</a:t>
            </a:r>
            <a:r>
              <a:rPr lang="ru-RU" sz="2000" dirty="0" smtClean="0"/>
              <a:t>”.</a:t>
            </a:r>
          </a:p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термін</a:t>
            </a:r>
            <a:r>
              <a:rPr lang="ru-RU" sz="2000" dirty="0" smtClean="0"/>
              <a:t> “</a:t>
            </a:r>
            <a:r>
              <a:rPr lang="ru-RU" sz="2000" dirty="0" err="1" smtClean="0"/>
              <a:t>бароко</a:t>
            </a:r>
            <a:r>
              <a:rPr lang="ru-RU" sz="2000" dirty="0" smtClean="0"/>
              <a:t>” – це один з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схоластичного </a:t>
            </a:r>
            <a:r>
              <a:rPr lang="ru-RU" sz="2000" dirty="0" err="1" smtClean="0"/>
              <a:t>міркування</a:t>
            </a:r>
            <a:r>
              <a:rPr lang="ru-RU" sz="2000" dirty="0" smtClean="0"/>
              <a:t>. Тому </a:t>
            </a:r>
            <a:r>
              <a:rPr lang="ru-RU" sz="2000" dirty="0" err="1" smtClean="0"/>
              <a:t>цей</a:t>
            </a:r>
            <a:r>
              <a:rPr lang="ru-RU" sz="2000" dirty="0" smtClean="0"/>
              <a:t> стиль </a:t>
            </a:r>
            <a:r>
              <a:rPr lang="ru-RU" sz="2000" dirty="0" err="1" smtClean="0"/>
              <a:t>вважався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абсурдним</a:t>
            </a:r>
            <a:r>
              <a:rPr lang="ru-RU" sz="2000" dirty="0" smtClean="0"/>
              <a:t> і </a:t>
            </a:r>
            <a:r>
              <a:rPr lang="ru-RU" sz="2000" dirty="0" err="1" smtClean="0"/>
              <a:t>потворним</a:t>
            </a:r>
            <a:r>
              <a:rPr lang="ru-RU" sz="2000" dirty="0" smtClean="0"/>
              <a:t>, а все,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зображував</a:t>
            </a:r>
            <a:r>
              <a:rPr lang="ru-RU" sz="2000" dirty="0" smtClean="0"/>
              <a:t>, – </a:t>
            </a:r>
            <a:r>
              <a:rPr lang="ru-RU" sz="2000" dirty="0" err="1" smtClean="0"/>
              <a:t>перебільшеним</a:t>
            </a:r>
            <a:r>
              <a:rPr lang="ru-RU" sz="2000" dirty="0" smtClean="0"/>
              <a:t> і </a:t>
            </a:r>
            <a:r>
              <a:rPr lang="ru-RU" sz="2000" dirty="0" err="1" smtClean="0"/>
              <a:t>неприродним</a:t>
            </a:r>
            <a:r>
              <a:rPr lang="ru-RU" sz="2000" dirty="0" smtClean="0"/>
              <a:t>. Родоначальником його </a:t>
            </a:r>
            <a:r>
              <a:rPr lang="ru-RU" sz="2000" dirty="0" err="1" smtClean="0"/>
              <a:t>вважається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Італія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857752" y="5657671"/>
            <a:ext cx="4286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hlinkClick r:id="rId2" tooltip="Хосе де Рібера"/>
              </a:rPr>
              <a:t>Хосе де </a:t>
            </a:r>
            <a:r>
              <a:rPr lang="ru-RU" dirty="0" err="1" smtClean="0">
                <a:solidFill>
                  <a:schemeClr val="bg1"/>
                </a:solidFill>
                <a:hlinkClick r:id="rId2" tooltip="Хосе де Рібера"/>
              </a:rPr>
              <a:t>Рібера</a:t>
            </a:r>
            <a:r>
              <a:rPr lang="ru-RU" dirty="0" smtClean="0">
                <a:solidFill>
                  <a:schemeClr val="bg1"/>
                </a:solidFill>
              </a:rPr>
              <a:t>. «</a:t>
            </a:r>
            <a:r>
              <a:rPr lang="ru-RU" dirty="0" err="1" smtClean="0">
                <a:solidFill>
                  <a:schemeClr val="bg1"/>
                </a:solidFill>
              </a:rPr>
              <a:t>Каяття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Марії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Магдалини</a:t>
            </a:r>
            <a:r>
              <a:rPr lang="ru-RU" dirty="0" smtClean="0">
                <a:solidFill>
                  <a:schemeClr val="bg1"/>
                </a:solidFill>
              </a:rPr>
              <a:t>», </a:t>
            </a:r>
            <a:r>
              <a:rPr lang="ru-RU" dirty="0" smtClean="0">
                <a:solidFill>
                  <a:schemeClr val="bg1"/>
                </a:solidFill>
                <a:hlinkClick r:id="rId3" tooltip="1641"/>
              </a:rPr>
              <a:t>1641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р.,</a:t>
            </a:r>
            <a:r>
              <a:rPr lang="ru-RU" dirty="0" err="1" smtClean="0">
                <a:solidFill>
                  <a:schemeClr val="bg1"/>
                </a:solidFill>
                <a:hlinkClick r:id="rId4" tooltip="Національний музей Прадо"/>
              </a:rPr>
              <a:t>Національний</a:t>
            </a:r>
            <a:r>
              <a:rPr lang="ru-RU" dirty="0" smtClean="0">
                <a:solidFill>
                  <a:schemeClr val="bg1"/>
                </a:solidFill>
                <a:hlinkClick r:id="rId4" tooltip="Національний музей Прадо"/>
              </a:rPr>
              <a:t> музей Прадо</a:t>
            </a:r>
            <a:r>
              <a:rPr lang="ru-RU" dirty="0" smtClean="0">
                <a:solidFill>
                  <a:schemeClr val="bg1"/>
                </a:solidFill>
              </a:rPr>
              <a:t>, Мадрид.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0" y="5572140"/>
            <a:ext cx="4929190" cy="107157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err="1" smtClean="0"/>
              <a:t>Паоло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Безенці</a:t>
            </a:r>
            <a:r>
              <a:rPr lang="ru-RU" sz="2400" dirty="0" smtClean="0"/>
              <a:t>. Апостол </a:t>
            </a:r>
            <a:r>
              <a:rPr lang="ru-RU" sz="2400" dirty="0" err="1" smtClean="0"/>
              <a:t>Петро.</a:t>
            </a:r>
            <a:r>
              <a:rPr lang="ru-RU" sz="2400" u="sng" dirty="0" err="1" smtClean="0">
                <a:hlinkClick r:id="rId5" tooltip="Галерея Уффіці"/>
              </a:rPr>
              <a:t>Галерея</a:t>
            </a:r>
            <a:r>
              <a:rPr lang="ru-RU" sz="2400" u="sng" dirty="0" smtClean="0">
                <a:hlinkClick r:id="rId5" tooltip="Галерея Уффіці"/>
              </a:rPr>
              <a:t> </a:t>
            </a:r>
            <a:r>
              <a:rPr lang="ru-RU" sz="2400" u="sng" dirty="0" err="1" smtClean="0">
                <a:hlinkClick r:id="rId5" tooltip="Галерея Уффіці"/>
              </a:rPr>
              <a:t>Уффіці</a:t>
            </a:r>
            <a:endParaRPr lang="ru-RU" sz="2400" dirty="0"/>
          </a:p>
        </p:txBody>
      </p:sp>
      <p:pic>
        <p:nvPicPr>
          <p:cNvPr id="10" name="Рисунок 9" descr="220px-St_0.tm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844" y="214290"/>
            <a:ext cx="4455978" cy="5286412"/>
          </a:xfrm>
          <a:prstGeom prst="rect">
            <a:avLst/>
          </a:prstGeom>
        </p:spPr>
      </p:pic>
      <p:pic>
        <p:nvPicPr>
          <p:cNvPr id="11" name="Рисунок 10" descr="200px-Jo_0.tm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89992" y="0"/>
            <a:ext cx="4454008" cy="55007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857892"/>
            <a:ext cx="9144000" cy="100010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hlinkClick r:id="rId2" tooltip="Битва під Віднем (Альтомонте)"/>
              </a:rPr>
              <a:t> «Битва </a:t>
            </a:r>
            <a:r>
              <a:rPr lang="ru-RU" sz="2400" dirty="0" err="1" smtClean="0">
                <a:hlinkClick r:id="rId2" tooltip="Битва під Віднем (Альтомонте)"/>
              </a:rPr>
              <a:t>під</a:t>
            </a:r>
            <a:r>
              <a:rPr lang="ru-RU" sz="2400" dirty="0" smtClean="0">
                <a:hlinkClick r:id="rId2" tooltip="Битва під Віднем (Альтомонте)"/>
              </a:rPr>
              <a:t> </a:t>
            </a:r>
            <a:r>
              <a:rPr lang="ru-RU" sz="2400" dirty="0" err="1" smtClean="0">
                <a:hlinkClick r:id="rId2" tooltip="Битва під Віднем (Альтомонте)"/>
              </a:rPr>
              <a:t>Віднем</a:t>
            </a:r>
            <a:r>
              <a:rPr lang="ru-RU" sz="2400" dirty="0" smtClean="0">
                <a:hlinkClick r:id="rId2" tooltip="Битва під Віднем (Альтомонте)"/>
              </a:rPr>
              <a:t> (</a:t>
            </a:r>
            <a:r>
              <a:rPr lang="ru-RU" sz="2400" dirty="0" err="1" smtClean="0">
                <a:hlinkClick r:id="rId2" tooltip="Битва під Віднем (Альтомонте)"/>
              </a:rPr>
              <a:t>Альтомонте</a:t>
            </a:r>
            <a:r>
              <a:rPr lang="ru-RU" sz="2400" dirty="0" smtClean="0">
                <a:hlinkClick r:id="rId2" tooltip="Битва під Віднем (Альтомонте)"/>
              </a:rPr>
              <a:t>)»</a:t>
            </a:r>
            <a:r>
              <a:rPr lang="ru-RU" sz="2400" dirty="0" smtClean="0"/>
              <a:t>, 1688 </a:t>
            </a:r>
            <a:r>
              <a:rPr lang="ru-RU" sz="2400" dirty="0" err="1" smtClean="0"/>
              <a:t>рік</a:t>
            </a:r>
            <a:r>
              <a:rPr lang="ru-RU" sz="2400" dirty="0" smtClean="0"/>
              <a:t>. (</a:t>
            </a:r>
            <a:r>
              <a:rPr lang="ru-RU" sz="2400" dirty="0" err="1" smtClean="0"/>
              <a:t>перемога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турецьким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військом</a:t>
            </a:r>
            <a:r>
              <a:rPr lang="ru-RU" sz="2400" dirty="0" smtClean="0"/>
              <a:t> 12 </a:t>
            </a:r>
            <a:r>
              <a:rPr lang="ru-RU" sz="2400" dirty="0" err="1" smtClean="0"/>
              <a:t>вересня</a:t>
            </a:r>
            <a:r>
              <a:rPr lang="ru-RU" sz="2400" dirty="0" smtClean="0"/>
              <a:t> 1683 року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Віднем</a:t>
            </a:r>
            <a:r>
              <a:rPr lang="ru-RU" sz="2400" dirty="0" smtClean="0"/>
              <a:t>.)</a:t>
            </a:r>
            <a:endParaRPr lang="ru-RU" sz="2400" dirty="0"/>
          </a:p>
        </p:txBody>
      </p:sp>
      <p:pic>
        <p:nvPicPr>
          <p:cNvPr id="6" name="Рисунок 5" descr="400px-Al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6" y="0"/>
            <a:ext cx="9086634" cy="54292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29264"/>
            <a:ext cx="6905644" cy="1428736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  <a:hlinkClick r:id="rId2" tooltip="Гобелен Сім вільних мистецтв"/>
              </a:rPr>
              <a:t> </a:t>
            </a: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  <a:hlinkClick r:id="rId2" tooltip="Гобелен Сім вільних мистецтв"/>
              </a:rPr>
              <a:t>Гобелен </a:t>
            </a:r>
            <a:r>
              <a:rPr lang="ru-RU" sz="2400" dirty="0" err="1" smtClean="0">
                <a:solidFill>
                  <a:schemeClr val="bg1"/>
                </a:solidFill>
                <a:hlinkClick r:id="rId2" tooltip="Гобелен Сім вільних мистецтв"/>
              </a:rPr>
              <a:t>Сім</a:t>
            </a:r>
            <a:r>
              <a:rPr lang="ru-RU" sz="2400" dirty="0" smtClean="0">
                <a:solidFill>
                  <a:schemeClr val="bg1"/>
                </a:solidFill>
                <a:hlinkClick r:id="rId2" tooltip="Гобелен Сім вільних мистецтв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hlinkClick r:id="rId2" tooltip="Гобелен Сім вільних мистецтв"/>
              </a:rPr>
              <a:t>вільних</a:t>
            </a:r>
            <a:r>
              <a:rPr lang="ru-RU" sz="2400" dirty="0" smtClean="0">
                <a:solidFill>
                  <a:schemeClr val="bg1"/>
                </a:solidFill>
                <a:hlinkClick r:id="rId2" tooltip="Гобелен Сім вільних мистецтв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hlinkClick r:id="rId2" tooltip="Гобелен Сім вільних мистецтв"/>
              </a:rPr>
              <a:t>мистецтв</a:t>
            </a:r>
            <a:r>
              <a:rPr lang="ru-RU" sz="2400" dirty="0" smtClean="0">
                <a:solidFill>
                  <a:schemeClr val="bg1"/>
                </a:solidFill>
              </a:rPr>
              <a:t> за картоном </a:t>
            </a:r>
            <a:r>
              <a:rPr lang="ru-RU" sz="2400" dirty="0" err="1" smtClean="0">
                <a:solidFill>
                  <a:schemeClr val="bg1"/>
                </a:solidFill>
              </a:rPr>
              <a:t>Корнеліса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Схюта</a:t>
            </a:r>
            <a:r>
              <a:rPr lang="ru-RU" sz="2400" dirty="0" smtClean="0">
                <a:solidFill>
                  <a:schemeClr val="bg1"/>
                </a:solidFill>
              </a:rPr>
              <a:t>. Брюгге, </a:t>
            </a:r>
            <a:r>
              <a:rPr lang="ru-RU" sz="2400" dirty="0" err="1" smtClean="0">
                <a:solidFill>
                  <a:schemeClr val="bg1"/>
                </a:solidFill>
              </a:rPr>
              <a:t>варіант</a:t>
            </a:r>
            <a:r>
              <a:rPr lang="ru-RU" sz="2400" dirty="0" smtClean="0">
                <a:solidFill>
                  <a:schemeClr val="bg1"/>
                </a:solidFill>
              </a:rPr>
              <a:t> в </a:t>
            </a:r>
            <a:r>
              <a:rPr lang="ru-RU" sz="2400" dirty="0" err="1" smtClean="0">
                <a:solidFill>
                  <a:schemeClr val="bg1"/>
                </a:solidFill>
              </a:rPr>
              <a:t>Ермітажі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550px-Co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14289"/>
            <a:ext cx="7215238" cy="52999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72074"/>
            <a:ext cx="4429124" cy="1785926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>
                <a:solidFill>
                  <a:schemeClr val="bg1"/>
                </a:solidFill>
                <a:hlinkClick r:id="rId2" tooltip="Джованні Баттіста Тьєполо"/>
              </a:rPr>
              <a:t>Джованні</a:t>
            </a:r>
            <a:r>
              <a:rPr lang="ru-RU" sz="2400" dirty="0" smtClean="0">
                <a:solidFill>
                  <a:schemeClr val="bg1"/>
                </a:solidFill>
                <a:hlinkClick r:id="rId2" tooltip="Джованні Баттіста Тьєполо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hlinkClick r:id="rId2" tooltip="Джованні Баттіста Тьєполо"/>
              </a:rPr>
              <a:t>Баттіста</a:t>
            </a:r>
            <a:r>
              <a:rPr lang="ru-RU" sz="2400" dirty="0" smtClean="0">
                <a:solidFill>
                  <a:schemeClr val="bg1"/>
                </a:solidFill>
                <a:hlinkClick r:id="rId2" tooltip="Джованні Баттіста Тьєполо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hlinkClick r:id="rId2" tooltip="Джованні Баттіста Тьєполо"/>
              </a:rPr>
              <a:t>Тьєполо</a:t>
            </a:r>
            <a:r>
              <a:rPr lang="ru-RU" sz="2400" dirty="0" smtClean="0">
                <a:solidFill>
                  <a:schemeClr val="bg1"/>
                </a:solidFill>
              </a:rPr>
              <a:t>. «</a:t>
            </a:r>
            <a:r>
              <a:rPr lang="ru-RU" sz="2400" dirty="0" err="1" smtClean="0">
                <a:solidFill>
                  <a:schemeClr val="bg1"/>
                </a:solidFill>
              </a:rPr>
              <a:t>Бенкет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цариці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Клеопатри</a:t>
            </a:r>
            <a:r>
              <a:rPr lang="ru-RU" sz="2400" dirty="0" smtClean="0">
                <a:solidFill>
                  <a:schemeClr val="bg1"/>
                </a:solidFill>
              </a:rPr>
              <a:t>». Фрески, </a:t>
            </a:r>
            <a:r>
              <a:rPr lang="ru-RU" sz="2400" dirty="0" smtClean="0">
                <a:solidFill>
                  <a:schemeClr val="bg1"/>
                </a:solidFill>
                <a:hlinkClick r:id="rId3" tooltip="Палаццо Лабіа"/>
              </a:rPr>
              <a:t>Палаццо </a:t>
            </a:r>
            <a:r>
              <a:rPr lang="ru-RU" sz="2400" dirty="0" err="1" smtClean="0">
                <a:solidFill>
                  <a:schemeClr val="bg1"/>
                </a:solidFill>
                <a:hlinkClick r:id="rId3" tooltip="Палаццо Лабіа"/>
              </a:rPr>
              <a:t>Лабіа</a:t>
            </a:r>
            <a:r>
              <a:rPr lang="ru-RU" sz="2400" dirty="0" smtClean="0">
                <a:solidFill>
                  <a:schemeClr val="bg1"/>
                </a:solidFill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</a:rPr>
              <a:t>Венеція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Tiepolo,_0.t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214290"/>
            <a:ext cx="3286116" cy="464985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00562" y="5857892"/>
            <a:ext cx="46434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Худ. </a:t>
            </a:r>
            <a:r>
              <a:rPr lang="ru-RU" dirty="0" err="1" smtClean="0">
                <a:solidFill>
                  <a:schemeClr val="bg1"/>
                </a:solidFill>
              </a:rPr>
              <a:t>Ебергар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Кейль.</a:t>
            </a:r>
            <a:r>
              <a:rPr lang="ru-RU" dirty="0" err="1" smtClean="0">
                <a:solidFill>
                  <a:schemeClr val="bg1"/>
                </a:solidFill>
                <a:hlinkClick r:id="rId5" tooltip="Старенька за шитвом"/>
              </a:rPr>
              <a:t>Старенька</a:t>
            </a:r>
            <a:r>
              <a:rPr lang="ru-RU" dirty="0" smtClean="0">
                <a:solidFill>
                  <a:schemeClr val="bg1"/>
                </a:solidFill>
                <a:hlinkClick r:id="rId5" tooltip="Старенька за шитвом"/>
              </a:rPr>
              <a:t> за шитвом</a:t>
            </a:r>
            <a:r>
              <a:rPr lang="ru-RU" dirty="0" smtClean="0">
                <a:solidFill>
                  <a:schemeClr val="bg1"/>
                </a:solidFill>
              </a:rPr>
              <a:t>, Серпухов, </a:t>
            </a:r>
            <a:r>
              <a:rPr lang="ru-RU" dirty="0" err="1" smtClean="0">
                <a:solidFill>
                  <a:schemeClr val="bg1"/>
                </a:solidFill>
              </a:rPr>
              <a:t>Росія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8" name="Рисунок 7" descr="200px-Ol_0.tm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42555" y="214290"/>
            <a:ext cx="3901411" cy="52864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4929198"/>
            <a:ext cx="4929190" cy="1928802"/>
          </a:xfrm>
        </p:spPr>
        <p:txBody>
          <a:bodyPr/>
          <a:lstStyle/>
          <a:p>
            <a:r>
              <a:rPr lang="ru-RU" sz="2400" dirty="0" err="1" smtClean="0"/>
              <a:t>П'єтро</a:t>
            </a:r>
            <a:r>
              <a:rPr lang="ru-RU" sz="2400" dirty="0" smtClean="0"/>
              <a:t> да </a:t>
            </a:r>
            <a:r>
              <a:rPr lang="ru-RU" sz="2400" dirty="0" err="1" smtClean="0"/>
              <a:t>Кортона.Плафон</a:t>
            </a:r>
            <a:r>
              <a:rPr lang="ru-RU" sz="2400" dirty="0" smtClean="0"/>
              <a:t> палаццо </a:t>
            </a:r>
            <a:r>
              <a:rPr lang="ru-RU" sz="2400" dirty="0" err="1" smtClean="0"/>
              <a:t>Барберіні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53018"/>
            <a:ext cx="4267200" cy="1804982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П'єтро</a:t>
            </a:r>
            <a:r>
              <a:rPr lang="ru-RU" sz="2400" dirty="0" smtClean="0"/>
              <a:t> да </a:t>
            </a:r>
            <a:r>
              <a:rPr lang="ru-RU" sz="2400" dirty="0" err="1" smtClean="0"/>
              <a:t>Кортона</a:t>
            </a:r>
            <a:r>
              <a:rPr lang="ru-RU" sz="2400" dirty="0" smtClean="0"/>
              <a:t>. </a:t>
            </a:r>
            <a:r>
              <a:rPr lang="ru-RU" sz="2400" dirty="0" err="1" smtClean="0"/>
              <a:t>Срібне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століття</a:t>
            </a:r>
            <a:r>
              <a:rPr lang="ru-RU" sz="2400" dirty="0" smtClean="0"/>
              <a:t>, Сан </a:t>
            </a:r>
            <a:r>
              <a:rPr lang="ru-RU" sz="2400" dirty="0" err="1" smtClean="0"/>
              <a:t>Паулу</a:t>
            </a:r>
            <a:r>
              <a:rPr lang="ru-RU" sz="2400" dirty="0" smtClean="0"/>
              <a:t>, </a:t>
            </a:r>
            <a:r>
              <a:rPr lang="ru-RU" sz="2400" dirty="0" err="1" smtClean="0"/>
              <a:t>Бразилія</a:t>
            </a:r>
            <a:endParaRPr lang="ru-RU" sz="2400" dirty="0"/>
          </a:p>
        </p:txBody>
      </p:sp>
      <p:pic>
        <p:nvPicPr>
          <p:cNvPr id="6" name="Рисунок 5" descr="89px-Pie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500430" cy="4719682"/>
          </a:xfrm>
          <a:prstGeom prst="rect">
            <a:avLst/>
          </a:prstGeom>
        </p:spPr>
      </p:pic>
      <p:pic>
        <p:nvPicPr>
          <p:cNvPr id="7" name="Рисунок 6" descr="87px-Cor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9014" y="0"/>
            <a:ext cx="3794986" cy="47148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rama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Drama</Template>
  <TotalTime>52</TotalTime>
  <Words>97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Drama</vt:lpstr>
      <vt:lpstr>Особливості доби відродження у живопису </vt:lpstr>
      <vt:lpstr>Живопис бароко</vt:lpstr>
      <vt:lpstr>Слайд 3</vt:lpstr>
      <vt:lpstr>Слайд 4</vt:lpstr>
      <vt:lpstr>Слайд 5</vt:lpstr>
      <vt:lpstr>Слайд 6</vt:lpstr>
      <vt:lpstr>П'єтро да Кортона.Плафон палаццо Барберіні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Sveta</cp:lastModifiedBy>
  <cp:revision>8</cp:revision>
  <dcterms:created xsi:type="dcterms:W3CDTF">2011-09-03T15:54:16Z</dcterms:created>
  <dcterms:modified xsi:type="dcterms:W3CDTF">2015-02-22T16:36:00Z</dcterms:modified>
</cp:coreProperties>
</file>