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D7F161A-55A9-429C-8A12-14A62ECE949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0C0C0"/>
    <a:srgbClr val="B2B2B2"/>
    <a:srgbClr val="CAC8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8A20-028A-489D-900E-DC917C01028C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4E6A42C-F618-4CD7-85E6-CEB3B6BF5C2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8A20-028A-489D-900E-DC917C01028C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A42C-F618-4CD7-85E6-CEB3B6BF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8A20-028A-489D-900E-DC917C01028C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A42C-F618-4CD7-85E6-CEB3B6BF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8A20-028A-489D-900E-DC917C01028C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A42C-F618-4CD7-85E6-CEB3B6BF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8A20-028A-489D-900E-DC917C01028C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A42C-F618-4CD7-85E6-CEB3B6BF5C2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8A20-028A-489D-900E-DC917C01028C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A42C-F618-4CD7-85E6-CEB3B6BF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8A20-028A-489D-900E-DC917C01028C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A42C-F618-4CD7-85E6-CEB3B6BF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8A20-028A-489D-900E-DC917C01028C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A42C-F618-4CD7-85E6-CEB3B6BF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8A20-028A-489D-900E-DC917C01028C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A42C-F618-4CD7-85E6-CEB3B6BF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8A20-028A-489D-900E-DC917C01028C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A42C-F618-4CD7-85E6-CEB3B6BF5C2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8A20-028A-489D-900E-DC917C01028C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A42C-F618-4CD7-85E6-CEB3B6BF5C2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54F8A20-028A-489D-900E-DC917C01028C}" type="datetimeFigureOut">
              <a:rPr lang="ru-RU" smtClean="0"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E6A42C-F618-4CD7-85E6-CEB3B6BF5C2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581128"/>
            <a:ext cx="6768752" cy="648072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Держава – це суверенне політичне утворення з визначеною територією, господарством і політичною владою.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924944"/>
            <a:ext cx="7056784" cy="1584175"/>
          </a:xfrm>
        </p:spPr>
        <p:txBody>
          <a:bodyPr/>
          <a:lstStyle/>
          <a:p>
            <a:r>
              <a:rPr lang="uk-UA" dirty="0" smtClean="0"/>
              <a:t>ІСТОРИЧНИЙ АСПЕКТ ВИНИКНЕННЯ ДЕРЖАВИ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756" y="116632"/>
            <a:ext cx="4392488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61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Історико-матеріалістична</a:t>
            </a:r>
            <a:r>
              <a:rPr lang="ru-RU" b="1" dirty="0"/>
              <a:t> </a:t>
            </a:r>
            <a:r>
              <a:rPr lang="ru-RU" b="1" dirty="0" err="1" smtClean="0"/>
              <a:t>теорія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держава </a:t>
            </a:r>
            <a:r>
              <a:rPr lang="ru-RU" dirty="0" err="1"/>
              <a:t>виникає</a:t>
            </a:r>
            <a:r>
              <a:rPr lang="ru-RU" dirty="0"/>
              <a:t> як результат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занепаду</a:t>
            </a:r>
            <a:r>
              <a:rPr lang="ru-RU" dirty="0"/>
              <a:t> </a:t>
            </a:r>
            <a:r>
              <a:rPr lang="ru-RU" dirty="0" err="1"/>
              <a:t>первісного</a:t>
            </a:r>
            <a:r>
              <a:rPr lang="ru-RU" dirty="0"/>
              <a:t> ладу, </a:t>
            </a:r>
            <a:r>
              <a:rPr lang="ru-RU" dirty="0" err="1"/>
              <a:t>розвитку</a:t>
            </a:r>
            <a:r>
              <a:rPr lang="ru-RU" dirty="0"/>
              <a:t> способу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і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в себе два </a:t>
            </a:r>
            <a:r>
              <a:rPr lang="ru-RU" dirty="0" err="1"/>
              <a:t>підходи</a:t>
            </a:r>
            <a:r>
              <a:rPr lang="ru-RU" dirty="0"/>
              <a:t>:</a:t>
            </a:r>
          </a:p>
          <a:p>
            <a:pPr algn="ctr"/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радянської</a:t>
            </a:r>
            <a:r>
              <a:rPr lang="ru-RU" dirty="0"/>
              <a:t> науки</a:t>
            </a:r>
            <a:r>
              <a:rPr lang="ru-RU" dirty="0" smtClean="0"/>
              <a:t>,;</a:t>
            </a:r>
            <a:endParaRPr lang="ru-RU" dirty="0"/>
          </a:p>
          <a:p>
            <a:pPr algn="ctr"/>
            <a:r>
              <a:rPr lang="ru-RU" dirty="0" err="1"/>
              <a:t>підхід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пов'язаний</a:t>
            </a:r>
            <a:r>
              <a:rPr lang="ru-RU" dirty="0"/>
              <a:t> з </a:t>
            </a:r>
            <a:r>
              <a:rPr lang="ru-RU" dirty="0" err="1"/>
              <a:t>ускладненням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і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виникнення</a:t>
            </a:r>
            <a:r>
              <a:rPr lang="ru-RU" dirty="0"/>
              <a:t> «</a:t>
            </a:r>
            <a:r>
              <a:rPr lang="ru-RU" dirty="0" err="1"/>
              <a:t>загальних</a:t>
            </a:r>
            <a:r>
              <a:rPr lang="ru-RU" dirty="0"/>
              <a:t> справ» і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суспільством</a:t>
            </a:r>
            <a:r>
              <a:rPr lang="ru-RU" dirty="0"/>
              <a:t> 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24564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Передумови</a:t>
            </a:r>
            <a:r>
              <a:rPr lang="ru-RU" b="1" dirty="0"/>
              <a:t> </a:t>
            </a:r>
            <a:r>
              <a:rPr lang="ru-RU" b="1" dirty="0" err="1"/>
              <a:t>виникнення</a:t>
            </a:r>
            <a:r>
              <a:rPr lang="ru-RU" b="1" dirty="0"/>
              <a:t> </a:t>
            </a:r>
            <a:r>
              <a:rPr lang="ru-RU" b="1" dirty="0" err="1" smtClean="0"/>
              <a:t>держави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41" y="1632244"/>
            <a:ext cx="7654118" cy="5109123"/>
          </a:xfrm>
        </p:spPr>
      </p:pic>
    </p:spTree>
    <p:extLst>
      <p:ext uri="{BB962C8B-B14F-4D97-AF65-F5344CB8AC3E}">
        <p14:creationId xmlns:p14="http://schemas.microsoft.com/office/powerpoint/2010/main" val="2964981269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640960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 anchor="b">
            <a:normAutofit/>
          </a:bodyPr>
          <a:lstStyle/>
          <a:p>
            <a:pPr marL="114300" indent="0" algn="ctr">
              <a:buNone/>
            </a:pPr>
            <a:r>
              <a:rPr lang="ru-RU" dirty="0" smtClean="0"/>
              <a:t>До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призводять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економічні</a:t>
            </a:r>
            <a:r>
              <a:rPr lang="ru-RU" dirty="0"/>
              <a:t>, </a:t>
            </a:r>
            <a:r>
              <a:rPr lang="ru-RU" dirty="0" err="1"/>
              <a:t>природно</a:t>
            </a:r>
            <a:r>
              <a:rPr lang="ru-RU" dirty="0"/>
              <a:t> - </a:t>
            </a:r>
            <a:r>
              <a:rPr lang="ru-RU" dirty="0" err="1"/>
              <a:t>кліматичні</a:t>
            </a:r>
            <a:r>
              <a:rPr lang="ru-RU" dirty="0"/>
              <a:t>, </a:t>
            </a:r>
            <a:r>
              <a:rPr lang="ru-RU" dirty="0" err="1"/>
              <a:t>соціальні</a:t>
            </a:r>
            <a:r>
              <a:rPr lang="ru-RU" dirty="0"/>
              <a:t>, </a:t>
            </a:r>
            <a:r>
              <a:rPr lang="ru-RU" dirty="0" err="1"/>
              <a:t>гуманітарні</a:t>
            </a:r>
            <a:r>
              <a:rPr lang="ru-RU" dirty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.</a:t>
            </a:r>
          </a:p>
          <a:p>
            <a:pPr marL="114300" indent="0" algn="ctr">
              <a:buNone/>
            </a:pPr>
            <a:r>
              <a:rPr lang="ru-RU" dirty="0" smtClean="0"/>
              <a:t>Три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розподіли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:</a:t>
            </a:r>
          </a:p>
          <a:p>
            <a:pPr algn="ctr"/>
            <a:r>
              <a:rPr lang="ru-RU" dirty="0" err="1"/>
              <a:t>відокремлення</a:t>
            </a:r>
            <a:r>
              <a:rPr lang="ru-RU" dirty="0"/>
              <a:t> </a:t>
            </a:r>
            <a:r>
              <a:rPr lang="ru-RU" dirty="0" err="1"/>
              <a:t>скотарства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землеробства</a:t>
            </a:r>
            <a:r>
              <a:rPr lang="ru-RU" dirty="0"/>
              <a:t>;</a:t>
            </a:r>
          </a:p>
          <a:p>
            <a:pPr algn="ctr"/>
            <a:r>
              <a:rPr lang="ru-RU" dirty="0" err="1"/>
              <a:t>відокремлення</a:t>
            </a:r>
            <a:r>
              <a:rPr lang="ru-RU" dirty="0"/>
              <a:t> ремесла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землеробства</a:t>
            </a:r>
            <a:r>
              <a:rPr lang="ru-RU" dirty="0"/>
              <a:t>;</a:t>
            </a:r>
          </a:p>
          <a:p>
            <a:pPr algn="ctr"/>
            <a:r>
              <a:rPr lang="ru-RU" dirty="0" err="1"/>
              <a:t>відокремлення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454" y="116631"/>
            <a:ext cx="6031093" cy="37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289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723" y="3501008"/>
            <a:ext cx="5077341" cy="31733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Теорії походження держави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uk-UA" dirty="0" smtClean="0"/>
              <a:t>Теологічна</a:t>
            </a:r>
          </a:p>
          <a:p>
            <a:pPr marL="571500" indent="-457200">
              <a:buAutoNum type="arabicPeriod"/>
            </a:pPr>
            <a:r>
              <a:rPr lang="uk-UA" dirty="0" smtClean="0"/>
              <a:t>Патріархальна</a:t>
            </a:r>
          </a:p>
          <a:p>
            <a:pPr marL="571500" indent="-457200">
              <a:buAutoNum type="arabicPeriod"/>
            </a:pPr>
            <a:r>
              <a:rPr lang="uk-UA" dirty="0" smtClean="0"/>
              <a:t>Договірна</a:t>
            </a:r>
          </a:p>
          <a:p>
            <a:pPr marL="571500" indent="-457200">
              <a:buAutoNum type="arabicPeriod"/>
            </a:pPr>
            <a:r>
              <a:rPr lang="uk-UA" dirty="0" smtClean="0"/>
              <a:t>Психологічна</a:t>
            </a:r>
          </a:p>
          <a:p>
            <a:pPr marL="571500" indent="-457200">
              <a:buAutoNum type="arabicPeriod"/>
            </a:pPr>
            <a:r>
              <a:rPr lang="uk-UA" dirty="0" smtClean="0"/>
              <a:t>Теорія насильства</a:t>
            </a:r>
          </a:p>
          <a:p>
            <a:pPr marL="571500" indent="-457200">
              <a:buAutoNum type="arabicPeriod"/>
            </a:pPr>
            <a:r>
              <a:rPr lang="uk-UA" dirty="0" smtClean="0"/>
              <a:t>Органічна </a:t>
            </a:r>
          </a:p>
          <a:p>
            <a:pPr marL="571500" indent="-457200">
              <a:buAutoNum type="arabicPeriod"/>
            </a:pPr>
            <a:r>
              <a:rPr lang="uk-UA" dirty="0" smtClean="0"/>
              <a:t>Теорія технократизму</a:t>
            </a:r>
          </a:p>
          <a:p>
            <a:pPr marL="571500" indent="-457200">
              <a:buAutoNum type="arabicPeriod"/>
            </a:pPr>
            <a:r>
              <a:rPr lang="uk-UA" dirty="0" smtClean="0"/>
              <a:t>Історико-матеріалістична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9706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Теологічна</a:t>
            </a:r>
            <a:r>
              <a:rPr lang="ru-RU" b="1" dirty="0"/>
              <a:t> </a:t>
            </a:r>
            <a:r>
              <a:rPr lang="ru-RU" b="1" dirty="0" err="1" smtClean="0"/>
              <a:t>теорія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ru-RU" dirty="0"/>
              <a:t>Одним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smtClean="0"/>
              <a:t>Тома </a:t>
            </a:r>
            <a:r>
              <a:rPr lang="ru-RU" dirty="0" err="1" smtClean="0"/>
              <a:t>Аквінський</a:t>
            </a:r>
            <a:r>
              <a:rPr lang="ru-RU" dirty="0" smtClean="0"/>
              <a:t>(1225–1274</a:t>
            </a:r>
            <a:r>
              <a:rPr lang="ru-RU" dirty="0"/>
              <a:t>).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вчення</a:t>
            </a:r>
            <a:r>
              <a:rPr lang="ru-RU" dirty="0"/>
              <a:t> </a:t>
            </a:r>
            <a:r>
              <a:rPr lang="ru-RU" dirty="0" err="1"/>
              <a:t>побудовано</a:t>
            </a:r>
            <a:r>
              <a:rPr lang="ru-RU" dirty="0"/>
              <a:t> на </a:t>
            </a:r>
            <a:r>
              <a:rPr lang="ru-RU" dirty="0" err="1"/>
              <a:t>ієрархії</a:t>
            </a:r>
            <a:r>
              <a:rPr lang="ru-RU" dirty="0"/>
              <a:t> форм —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smtClean="0"/>
              <a:t>Бога</a:t>
            </a:r>
            <a:r>
              <a:rPr lang="ru-RU" dirty="0"/>
              <a:t> — чистого </a:t>
            </a:r>
            <a:r>
              <a:rPr lang="ru-RU" dirty="0" err="1"/>
              <a:t>розуму</a:t>
            </a:r>
            <a:r>
              <a:rPr lang="ru-RU" dirty="0"/>
              <a:t> — до духовного і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r>
              <a:rPr lang="ru-RU" dirty="0" err="1"/>
              <a:t>Проголошення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Бога </a:t>
            </a:r>
            <a:r>
              <a:rPr lang="ru-RU" dirty="0" err="1"/>
              <a:t>обґрунтовує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вічність</a:t>
            </a:r>
            <a:r>
              <a:rPr lang="ru-RU" dirty="0"/>
              <a:t> і </a:t>
            </a:r>
            <a:r>
              <a:rPr lang="ru-RU" dirty="0" err="1"/>
              <a:t>непорушність</a:t>
            </a:r>
            <a:r>
              <a:rPr lang="ru-RU" dirty="0"/>
              <a:t>, </a:t>
            </a:r>
            <a:r>
              <a:rPr lang="ru-RU" dirty="0" err="1"/>
              <a:t>виправдовує</a:t>
            </a:r>
            <a:r>
              <a:rPr lang="ru-RU" dirty="0"/>
              <a:t> </a:t>
            </a:r>
            <a:r>
              <a:rPr lang="ru-RU" dirty="0" err="1"/>
              <a:t>найреакційніші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підкреслює</a:t>
            </a:r>
            <a:r>
              <a:rPr lang="ru-RU" dirty="0"/>
              <a:t> думку про те, </a:t>
            </a:r>
            <a:r>
              <a:rPr lang="ru-RU" dirty="0" err="1"/>
              <a:t>що</a:t>
            </a:r>
            <a:r>
              <a:rPr lang="ru-RU" dirty="0"/>
              <a:t> будь-яке </a:t>
            </a:r>
            <a:r>
              <a:rPr lang="ru-RU" dirty="0" err="1"/>
              <a:t>посягання</a:t>
            </a:r>
            <a:r>
              <a:rPr lang="ru-RU" dirty="0"/>
              <a:t> на державу </a:t>
            </a:r>
            <a:r>
              <a:rPr lang="ru-RU" dirty="0" err="1"/>
              <a:t>приречене</a:t>
            </a:r>
            <a:r>
              <a:rPr lang="ru-RU" dirty="0"/>
              <a:t> на </a:t>
            </a:r>
            <a:r>
              <a:rPr lang="ru-RU" dirty="0" err="1"/>
              <a:t>невдачу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 </a:t>
            </a:r>
            <a:r>
              <a:rPr lang="ru-RU" dirty="0" err="1"/>
              <a:t>вкладена</a:t>
            </a:r>
            <a:r>
              <a:rPr lang="ru-RU" dirty="0"/>
              <a:t> в руки правителя Богом і покликана </a:t>
            </a:r>
            <a:r>
              <a:rPr lang="ru-RU" dirty="0" err="1"/>
              <a:t>захищати</a:t>
            </a:r>
            <a:r>
              <a:rPr lang="ru-RU" dirty="0"/>
              <a:t> благо </a:t>
            </a:r>
            <a:r>
              <a:rPr lang="ru-RU" dirty="0" err="1"/>
              <a:t>всіх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95911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Патріархальна</a:t>
            </a:r>
            <a:r>
              <a:rPr lang="ru-RU" b="1" dirty="0"/>
              <a:t> </a:t>
            </a:r>
            <a:r>
              <a:rPr lang="ru-RU" b="1" dirty="0" err="1" smtClean="0"/>
              <a:t>теорія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твердженні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держава походить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і є результатом </a:t>
            </a:r>
            <a:r>
              <a:rPr lang="ru-RU" dirty="0" err="1"/>
              <a:t>історичного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розростання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, а </a:t>
            </a:r>
            <a:r>
              <a:rPr lang="ru-RU" dirty="0" err="1"/>
              <a:t>отже</a:t>
            </a:r>
            <a:r>
              <a:rPr lang="ru-RU" dirty="0"/>
              <a:t> абсолютна </a:t>
            </a:r>
            <a:r>
              <a:rPr lang="ru-RU" dirty="0" err="1"/>
              <a:t>влада</a:t>
            </a:r>
            <a:r>
              <a:rPr lang="ru-RU" dirty="0"/>
              <a:t> монарха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продовження</a:t>
            </a:r>
            <a:r>
              <a:rPr lang="ru-RU" dirty="0"/>
              <a:t> </a:t>
            </a:r>
            <a:r>
              <a:rPr lang="ru-RU" dirty="0" err="1"/>
              <a:t>батьківської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 </a:t>
            </a:r>
            <a:r>
              <a:rPr lang="ru-RU" dirty="0" smtClean="0"/>
              <a:t>З </a:t>
            </a:r>
            <a:r>
              <a:rPr lang="ru-RU" dirty="0" err="1"/>
              <a:t>позиції</a:t>
            </a:r>
            <a:r>
              <a:rPr lang="ru-RU" dirty="0"/>
              <a:t> </a:t>
            </a:r>
            <a:r>
              <a:rPr lang="ru-RU" dirty="0" err="1"/>
              <a:t>Арістотеля</a:t>
            </a:r>
            <a:r>
              <a:rPr lang="ru-RU" dirty="0"/>
              <a:t>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</a:t>
            </a:r>
            <a:r>
              <a:rPr lang="ru-RU" dirty="0" err="1"/>
              <a:t>політичне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. З </a:t>
            </a:r>
            <a:r>
              <a:rPr lang="ru-RU" dirty="0" err="1"/>
              <a:t>розростання</a:t>
            </a:r>
            <a:r>
              <a:rPr lang="ru-RU" dirty="0"/>
              <a:t> </a:t>
            </a:r>
            <a:r>
              <a:rPr lang="ru-RU" dirty="0" err="1"/>
              <a:t>патріархальної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адміністративно-територіальні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(села, селища, </a:t>
            </a:r>
            <a:r>
              <a:rPr lang="ru-RU" dirty="0" err="1"/>
              <a:t>міста</a:t>
            </a:r>
            <a:r>
              <a:rPr lang="ru-RU" dirty="0"/>
              <a:t>),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, </a:t>
            </a:r>
            <a:r>
              <a:rPr lang="ru-RU" dirty="0" err="1"/>
              <a:t>спілкуючись</a:t>
            </a:r>
            <a:r>
              <a:rPr lang="ru-RU" dirty="0"/>
              <a:t>,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політичну</a:t>
            </a:r>
            <a:r>
              <a:rPr lang="ru-RU" dirty="0"/>
              <a:t>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як держава.</a:t>
            </a:r>
          </a:p>
        </p:txBody>
      </p:sp>
    </p:spTree>
    <p:extLst>
      <p:ext uri="{BB962C8B-B14F-4D97-AF65-F5344CB8AC3E}">
        <p14:creationId xmlns:p14="http://schemas.microsoft.com/office/powerpoint/2010/main" val="23592318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Договірна</a:t>
            </a:r>
            <a:r>
              <a:rPr lang="ru-RU" b="1" dirty="0"/>
              <a:t> </a:t>
            </a:r>
            <a:r>
              <a:rPr lang="ru-RU" b="1" dirty="0" err="1" smtClean="0"/>
              <a:t>теорія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теорія</a:t>
            </a:r>
            <a:r>
              <a:rPr lang="ru-RU" dirty="0" smtClean="0"/>
              <a:t>, за </a:t>
            </a:r>
            <a:r>
              <a:rPr lang="ru-RU" dirty="0" err="1" smtClean="0"/>
              <a:t>якою</a:t>
            </a:r>
            <a:r>
              <a:rPr lang="ru-RU" dirty="0" smtClean="0"/>
              <a:t> люди </a:t>
            </a:r>
            <a:r>
              <a:rPr lang="ru-RU" dirty="0" err="1"/>
              <a:t>домовилися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над собою </a:t>
            </a:r>
            <a:r>
              <a:rPr lang="ru-RU" dirty="0" err="1"/>
              <a:t>інституцію</a:t>
            </a:r>
            <a:r>
              <a:rPr lang="ru-RU" dirty="0"/>
              <a:t> — державу, яка </a:t>
            </a:r>
            <a:r>
              <a:rPr lang="ru-RU" dirty="0" err="1"/>
              <a:t>відповідала</a:t>
            </a:r>
            <a:r>
              <a:rPr lang="ru-RU" dirty="0"/>
              <a:t> б за </a:t>
            </a:r>
            <a:r>
              <a:rPr lang="ru-RU" dirty="0" err="1"/>
              <a:t>додержання</a:t>
            </a:r>
            <a:r>
              <a:rPr lang="ru-RU" dirty="0"/>
              <a:t> порядку, </a:t>
            </a:r>
            <a:r>
              <a:rPr lang="ru-RU" dirty="0" err="1"/>
              <a:t>всезагальним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та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вони б </a:t>
            </a:r>
            <a:r>
              <a:rPr lang="ru-RU" dirty="0" err="1"/>
              <a:t>підкорялися</a:t>
            </a:r>
            <a:r>
              <a:rPr lang="ru-RU" dirty="0"/>
              <a:t>. Держава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укладення</a:t>
            </a:r>
            <a:r>
              <a:rPr lang="ru-RU" dirty="0"/>
              <a:t> людьми угоди </a:t>
            </a:r>
            <a:r>
              <a:rPr lang="ru-RU" dirty="0" err="1"/>
              <a:t>між</a:t>
            </a:r>
            <a:r>
              <a:rPr lang="ru-RU" dirty="0"/>
              <a:t> собою про </a:t>
            </a:r>
            <a:r>
              <a:rPr lang="ru-RU" dirty="0" err="1"/>
              <a:t>свідоме</a:t>
            </a:r>
            <a:r>
              <a:rPr lang="ru-RU" dirty="0"/>
              <a:t> </a:t>
            </a:r>
            <a:r>
              <a:rPr lang="ru-RU" dirty="0" err="1"/>
              <a:t>самообмеження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,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співіснування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28842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Психологічна</a:t>
            </a:r>
            <a:r>
              <a:rPr lang="ru-RU" b="1" dirty="0"/>
              <a:t> </a:t>
            </a:r>
            <a:r>
              <a:rPr lang="ru-RU" b="1" dirty="0" err="1" smtClean="0"/>
              <a:t>теорія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ru-RU" dirty="0"/>
              <a:t>За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теорією</a:t>
            </a:r>
            <a:r>
              <a:rPr lang="ru-RU" dirty="0"/>
              <a:t> держава </a:t>
            </a:r>
            <a:r>
              <a:rPr lang="ru-RU" dirty="0" err="1"/>
              <a:t>виникла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особливим</a:t>
            </a:r>
            <a:r>
              <a:rPr lang="ru-RU" dirty="0"/>
              <a:t> </a:t>
            </a:r>
            <a:r>
              <a:rPr lang="ru-RU" dirty="0" err="1"/>
              <a:t>властивостям</a:t>
            </a:r>
            <a:r>
              <a:rPr lang="ru-RU" dirty="0"/>
              <a:t> </a:t>
            </a:r>
            <a:r>
              <a:rPr lang="ru-RU" dirty="0" err="1"/>
              <a:t>психіки</a:t>
            </a:r>
            <a:r>
              <a:rPr lang="ru-RU" dirty="0"/>
              <a:t> людей. </a:t>
            </a:r>
            <a:r>
              <a:rPr lang="ru-RU" dirty="0" err="1"/>
              <a:t>Начебто</a:t>
            </a:r>
            <a:r>
              <a:rPr lang="ru-RU" dirty="0"/>
              <a:t> </a:t>
            </a:r>
            <a:r>
              <a:rPr lang="ru-RU" dirty="0" err="1"/>
              <a:t>людській</a:t>
            </a:r>
            <a:r>
              <a:rPr lang="ru-RU" dirty="0"/>
              <a:t> </a:t>
            </a:r>
            <a:r>
              <a:rPr lang="ru-RU" dirty="0" err="1"/>
              <a:t>психіці</a:t>
            </a:r>
            <a:r>
              <a:rPr lang="ru-RU" dirty="0"/>
              <a:t> </a:t>
            </a:r>
            <a:r>
              <a:rPr lang="ru-RU" dirty="0" err="1"/>
              <a:t>притаманна</a:t>
            </a:r>
            <a:r>
              <a:rPr lang="ru-RU" dirty="0"/>
              <a:t> потреба покори, </a:t>
            </a:r>
            <a:r>
              <a:rPr lang="ru-RU" dirty="0" err="1"/>
              <a:t>наслідування</a:t>
            </a:r>
            <a:r>
              <a:rPr lang="ru-RU" dirty="0"/>
              <a:t>, </a:t>
            </a: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видатної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. Народ є </a:t>
            </a:r>
            <a:r>
              <a:rPr lang="ru-RU" dirty="0" err="1"/>
              <a:t>інертною</a:t>
            </a:r>
            <a:r>
              <a:rPr lang="ru-RU" dirty="0"/>
              <a:t> </a:t>
            </a:r>
            <a:r>
              <a:rPr lang="ru-RU" dirty="0" err="1"/>
              <a:t>масою</a:t>
            </a:r>
            <a:r>
              <a:rPr lang="ru-RU" dirty="0"/>
              <a:t> і не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а тому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. </a:t>
            </a:r>
            <a:r>
              <a:rPr lang="ru-RU" dirty="0" err="1"/>
              <a:t>Представником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Л. </a:t>
            </a:r>
            <a:r>
              <a:rPr lang="ru-RU" dirty="0" err="1"/>
              <a:t>Петражицький</a:t>
            </a:r>
            <a:r>
              <a:rPr lang="ru-RU" dirty="0"/>
              <a:t> (1867–1931).</a:t>
            </a:r>
          </a:p>
        </p:txBody>
      </p:sp>
    </p:spTree>
    <p:extLst>
      <p:ext uri="{BB962C8B-B14F-4D97-AF65-F5344CB8AC3E}">
        <p14:creationId xmlns:p14="http://schemas.microsoft.com/office/powerpoint/2010/main" val="21476968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Теорія</a:t>
            </a:r>
            <a:r>
              <a:rPr lang="ru-RU" b="1" dirty="0"/>
              <a:t> </a:t>
            </a:r>
            <a:r>
              <a:rPr lang="ru-RU" b="1" dirty="0" err="1" smtClean="0"/>
              <a:t>насильства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ru-RU" dirty="0"/>
              <a:t>За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теорією</a:t>
            </a:r>
            <a:r>
              <a:rPr lang="ru-RU" dirty="0"/>
              <a:t> держава </a:t>
            </a:r>
            <a:r>
              <a:rPr lang="ru-RU" dirty="0" err="1"/>
              <a:t>виникла</a:t>
            </a:r>
            <a:r>
              <a:rPr lang="ru-RU" dirty="0"/>
              <a:t> як результат </a:t>
            </a:r>
            <a:r>
              <a:rPr lang="ru-RU" dirty="0" err="1"/>
              <a:t>завоювання</a:t>
            </a:r>
            <a:r>
              <a:rPr lang="ru-RU" dirty="0"/>
              <a:t> одних племен </a:t>
            </a:r>
            <a:r>
              <a:rPr lang="ru-RU" dirty="0" err="1"/>
              <a:t>іншими</a:t>
            </a:r>
            <a:r>
              <a:rPr lang="ru-RU" dirty="0"/>
              <a:t>, </a:t>
            </a:r>
            <a:r>
              <a:rPr lang="ru-RU" dirty="0" err="1"/>
              <a:t>поневолення</a:t>
            </a:r>
            <a:r>
              <a:rPr lang="ru-RU" dirty="0"/>
              <a:t> одного народу </a:t>
            </a:r>
            <a:r>
              <a:rPr lang="ru-RU" dirty="0" err="1"/>
              <a:t>іншим</a:t>
            </a:r>
            <a:r>
              <a:rPr lang="ru-RU" dirty="0"/>
              <a:t>. На думку </a:t>
            </a:r>
            <a:r>
              <a:rPr lang="ru-RU" dirty="0" err="1"/>
              <a:t>прихильників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, держава є </a:t>
            </a:r>
            <a:r>
              <a:rPr lang="ru-RU" dirty="0" err="1"/>
              <a:t>тією</a:t>
            </a:r>
            <a:r>
              <a:rPr lang="ru-RU" dirty="0"/>
              <a:t> силою, яку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загарбники</a:t>
            </a:r>
            <a:r>
              <a:rPr lang="ru-RU" dirty="0"/>
              <a:t> для </a:t>
            </a:r>
            <a:r>
              <a:rPr lang="ru-RU" dirty="0" err="1"/>
              <a:t>утримання</a:t>
            </a:r>
            <a:r>
              <a:rPr lang="ru-RU" dirty="0"/>
              <a:t> в </a:t>
            </a:r>
            <a:r>
              <a:rPr lang="ru-RU" dirty="0" err="1"/>
              <a:t>покорі</a:t>
            </a:r>
            <a:r>
              <a:rPr lang="ru-RU" dirty="0"/>
              <a:t> </a:t>
            </a:r>
            <a:r>
              <a:rPr lang="ru-RU" dirty="0" err="1"/>
              <a:t>завойованих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 і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переможців</a:t>
            </a:r>
            <a:r>
              <a:rPr lang="ru-RU" dirty="0"/>
              <a:t>.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Гумплович</a:t>
            </a:r>
            <a:r>
              <a:rPr lang="ru-RU" dirty="0"/>
              <a:t>, К. </a:t>
            </a:r>
            <a:r>
              <a:rPr lang="ru-RU" dirty="0" err="1"/>
              <a:t>Каутський</a:t>
            </a:r>
            <a:r>
              <a:rPr lang="ru-RU" dirty="0"/>
              <a:t>, </a:t>
            </a:r>
            <a:r>
              <a:rPr lang="ru-RU" dirty="0" err="1"/>
              <a:t>Дюрінг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72397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Органічна</a:t>
            </a:r>
            <a:r>
              <a:rPr lang="ru-RU" b="1" dirty="0"/>
              <a:t> </a:t>
            </a:r>
            <a:r>
              <a:rPr lang="ru-RU" b="1" dirty="0" err="1" smtClean="0"/>
              <a:t>теорія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обґрунтовував</a:t>
            </a:r>
            <a:r>
              <a:rPr lang="ru-RU" dirty="0"/>
              <a:t> </a:t>
            </a:r>
            <a:r>
              <a:rPr lang="ru-RU" dirty="0" err="1"/>
              <a:t>англійський</a:t>
            </a:r>
            <a:r>
              <a:rPr lang="ru-RU" dirty="0"/>
              <a:t> </a:t>
            </a:r>
            <a:r>
              <a:rPr lang="ru-RU" dirty="0" err="1"/>
              <a:t>філософ</a:t>
            </a:r>
            <a:r>
              <a:rPr lang="ru-RU" dirty="0"/>
              <a:t> Г. Спенсер (1820–1903). </a:t>
            </a:r>
            <a:r>
              <a:rPr lang="ru-RU" dirty="0" err="1"/>
              <a:t>Він</a:t>
            </a:r>
            <a:r>
              <a:rPr lang="ru-RU" dirty="0"/>
              <a:t> проводив </a:t>
            </a:r>
            <a:r>
              <a:rPr lang="ru-RU" dirty="0" err="1"/>
              <a:t>аналогію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державою і </a:t>
            </a:r>
            <a:r>
              <a:rPr lang="ru-RU" dirty="0" err="1"/>
              <a:t>біологічним</a:t>
            </a:r>
            <a:r>
              <a:rPr lang="ru-RU" dirty="0"/>
              <a:t> </a:t>
            </a:r>
            <a:r>
              <a:rPr lang="ru-RU" dirty="0" err="1"/>
              <a:t>організмом</a:t>
            </a:r>
            <a:r>
              <a:rPr lang="ru-RU" dirty="0"/>
              <a:t>. На думку Спенсера, держава, </a:t>
            </a:r>
            <a:r>
              <a:rPr lang="ru-RU" dirty="0" err="1"/>
              <a:t>подібно</a:t>
            </a:r>
            <a:r>
              <a:rPr lang="ru-RU" dirty="0"/>
              <a:t> </a:t>
            </a:r>
            <a:r>
              <a:rPr lang="ru-RU" dirty="0" err="1"/>
              <a:t>біологічному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народжується</a:t>
            </a:r>
            <a:r>
              <a:rPr lang="ru-RU" dirty="0"/>
              <a:t>, росте, </a:t>
            </a:r>
            <a:r>
              <a:rPr lang="ru-RU" dirty="0" err="1"/>
              <a:t>мужніє</a:t>
            </a:r>
            <a:r>
              <a:rPr lang="ru-RU" dirty="0"/>
              <a:t>, </a:t>
            </a:r>
            <a:r>
              <a:rPr lang="ru-RU" dirty="0" err="1"/>
              <a:t>старіє</a:t>
            </a:r>
            <a:r>
              <a:rPr lang="ru-RU" dirty="0"/>
              <a:t> і </a:t>
            </a:r>
            <a:r>
              <a:rPr lang="ru-RU" dirty="0" err="1"/>
              <a:t>гине</a:t>
            </a:r>
            <a:r>
              <a:rPr lang="ru-RU" dirty="0"/>
              <a:t>. Як і </a:t>
            </a:r>
            <a:r>
              <a:rPr lang="ru-RU" dirty="0" err="1"/>
              <a:t>біологічний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держава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політичне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: руки, ноги, голову,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9428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Теорія</a:t>
            </a:r>
            <a:r>
              <a:rPr lang="ru-RU" b="1" dirty="0"/>
              <a:t> </a:t>
            </a:r>
            <a:r>
              <a:rPr lang="ru-RU" b="1" dirty="0" err="1" smtClean="0"/>
              <a:t>технократизму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ru-RU" dirty="0"/>
              <a:t>Держава </a:t>
            </a:r>
            <a:r>
              <a:rPr lang="ru-RU" dirty="0" err="1"/>
              <a:t>виникає</a:t>
            </a:r>
            <a:r>
              <a:rPr lang="ru-RU" dirty="0"/>
              <a:t> як </a:t>
            </a:r>
            <a:r>
              <a:rPr lang="ru-RU" dirty="0" err="1"/>
              <a:t>необхідний</a:t>
            </a:r>
            <a:r>
              <a:rPr lang="ru-RU" dirty="0"/>
              <a:t> результат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з </a:t>
            </a:r>
            <a:r>
              <a:rPr lang="ru-RU" dirty="0" err="1"/>
              <a:t>технікою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488" y="2564904"/>
            <a:ext cx="7375025" cy="414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9380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21</TotalTime>
  <Words>379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Аптека</vt:lpstr>
      <vt:lpstr>ІСТОРИЧНИЙ АСПЕКТ ВИНИКНЕННЯ ДЕРЖАВИ</vt:lpstr>
      <vt:lpstr>Теорії походження держави</vt:lpstr>
      <vt:lpstr>Теологічна теорія</vt:lpstr>
      <vt:lpstr>Патріархальна теорія</vt:lpstr>
      <vt:lpstr>Договірна теорія</vt:lpstr>
      <vt:lpstr>Психологічна теорія</vt:lpstr>
      <vt:lpstr>Теорія насильства</vt:lpstr>
      <vt:lpstr>Органічна теорія</vt:lpstr>
      <vt:lpstr>Теорія технократизму</vt:lpstr>
      <vt:lpstr>Історико-матеріалістична теорія</vt:lpstr>
      <vt:lpstr>Передумови виникнення держави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ІСТОРИЧНИЙ АСПЕКТ ВИНИКНЕННЯ ДЕРЖАВИ</dc:title>
  <dc:creator>Sasha</dc:creator>
  <cp:lastModifiedBy>Sasha</cp:lastModifiedBy>
  <cp:revision>5</cp:revision>
  <dcterms:created xsi:type="dcterms:W3CDTF">2014-05-24T10:38:19Z</dcterms:created>
  <dcterms:modified xsi:type="dcterms:W3CDTF">2014-06-08T21:32:07Z</dcterms:modified>
</cp:coreProperties>
</file>