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5" r:id="rId2"/>
    <p:sldId id="263" r:id="rId3"/>
    <p:sldId id="274" r:id="rId4"/>
    <p:sldId id="264" r:id="rId5"/>
    <p:sldId id="265" r:id="rId6"/>
    <p:sldId id="266" r:id="rId7"/>
    <p:sldId id="267" r:id="rId8"/>
    <p:sldId id="268" r:id="rId9"/>
    <p:sldId id="270" r:id="rId10"/>
    <p:sldId id="271" r:id="rId11"/>
    <p:sldId id="272" r:id="rId12"/>
    <p:sldId id="273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30" autoAdjust="0"/>
    <p:restoredTop sz="94660"/>
  </p:normalViewPr>
  <p:slideViewPr>
    <p:cSldViewPr>
      <p:cViewPr varScale="1">
        <p:scale>
          <a:sx n="87" d="100"/>
          <a:sy n="87" d="100"/>
        </p:scale>
        <p:origin x="-105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17DFF-D18C-4DBF-A778-3261756C66B8}" type="datetimeFigureOut">
              <a:rPr lang="ru-RU" smtClean="0"/>
              <a:pPr/>
              <a:t>26.04.2015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5C1D2D95-3C95-4385-92BF-59611C6DBAF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17DFF-D18C-4DBF-A778-3261756C66B8}" type="datetimeFigureOut">
              <a:rPr lang="ru-RU" smtClean="0"/>
              <a:pPr/>
              <a:t>26.04.2015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D2D95-3C95-4385-92BF-59611C6DBAF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17DFF-D18C-4DBF-A778-3261756C66B8}" type="datetimeFigureOut">
              <a:rPr lang="ru-RU" smtClean="0"/>
              <a:pPr/>
              <a:t>26.04.2015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D2D95-3C95-4385-92BF-59611C6DBAF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17DFF-D18C-4DBF-A778-3261756C66B8}" type="datetimeFigureOut">
              <a:rPr lang="ru-RU" smtClean="0"/>
              <a:pPr/>
              <a:t>26.04.2015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5C1D2D95-3C95-4385-92BF-59611C6DBAF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17DFF-D18C-4DBF-A778-3261756C66B8}" type="datetimeFigureOut">
              <a:rPr lang="ru-RU" smtClean="0"/>
              <a:pPr/>
              <a:t>26.04.2015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D2D95-3C95-4385-92BF-59611C6DBAF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17DFF-D18C-4DBF-A778-3261756C66B8}" type="datetimeFigureOut">
              <a:rPr lang="ru-RU" smtClean="0"/>
              <a:pPr/>
              <a:t>26.04.2015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D2D95-3C95-4385-92BF-59611C6DBAF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17DFF-D18C-4DBF-A778-3261756C66B8}" type="datetimeFigureOut">
              <a:rPr lang="ru-RU" smtClean="0"/>
              <a:pPr/>
              <a:t>26.04.2015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5C1D2D95-3C95-4385-92BF-59611C6DBAF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17DFF-D18C-4DBF-A778-3261756C66B8}" type="datetimeFigureOut">
              <a:rPr lang="ru-RU" smtClean="0"/>
              <a:pPr/>
              <a:t>26.04.2015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D2D95-3C95-4385-92BF-59611C6DBAF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17DFF-D18C-4DBF-A778-3261756C66B8}" type="datetimeFigureOut">
              <a:rPr lang="ru-RU" smtClean="0"/>
              <a:pPr/>
              <a:t>26.04.2015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D2D95-3C95-4385-92BF-59611C6DBAF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17DFF-D18C-4DBF-A778-3261756C66B8}" type="datetimeFigureOut">
              <a:rPr lang="ru-RU" smtClean="0"/>
              <a:pPr/>
              <a:t>26.04.2015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D2D95-3C95-4385-92BF-59611C6DBAF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17DFF-D18C-4DBF-A778-3261756C66B8}" type="datetimeFigureOut">
              <a:rPr lang="ru-RU" smtClean="0"/>
              <a:pPr/>
              <a:t>26.04.2015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D2D95-3C95-4385-92BF-59611C6DBAF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D7C17DFF-D18C-4DBF-A778-3261756C66B8}" type="datetimeFigureOut">
              <a:rPr lang="ru-RU" smtClean="0"/>
              <a:pPr/>
              <a:t>26.04.2015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C1D2D95-3C95-4385-92BF-59611C6DBAF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" Target="slide7.xml"/><Relationship Id="rId3" Type="http://schemas.openxmlformats.org/officeDocument/2006/relationships/slide" Target="slide12.xml"/><Relationship Id="rId7" Type="http://schemas.openxmlformats.org/officeDocument/2006/relationships/slide" Target="slide8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slide" Target="slide9.xml"/><Relationship Id="rId5" Type="http://schemas.openxmlformats.org/officeDocument/2006/relationships/slide" Target="slide10.xml"/><Relationship Id="rId10" Type="http://schemas.openxmlformats.org/officeDocument/2006/relationships/slide" Target="slide5.xml"/><Relationship Id="rId4" Type="http://schemas.openxmlformats.org/officeDocument/2006/relationships/slide" Target="slide11.xml"/><Relationship Id="rId9" Type="http://schemas.openxmlformats.org/officeDocument/2006/relationships/slide" Target="slide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331640" y="2000240"/>
            <a:ext cx="664373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Презентация на тему</a:t>
            </a:r>
          </a:p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«Здоровый образ жизни».</a:t>
            </a:r>
          </a:p>
          <a:p>
            <a:pPr algn="ctr"/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428604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i="1" dirty="0" smtClean="0">
                <a:solidFill>
                  <a:srgbClr val="C00000"/>
                </a:solidFill>
                <a:latin typeface="Georgia" pitchFamily="18" charset="0"/>
              </a:rPr>
              <a:t>Сексуальное воспитание</a:t>
            </a:r>
            <a:endParaRPr lang="ru-RU" sz="4800" b="1" i="1" dirty="0">
              <a:solidFill>
                <a:srgbClr val="C00000"/>
              </a:solidFill>
              <a:latin typeface="Georgia" pitchFamily="18" charset="0"/>
            </a:endParaRPr>
          </a:p>
        </p:txBody>
      </p:sp>
      <p:sp>
        <p:nvSpPr>
          <p:cNvPr id="3" name="Управляющая кнопка: далее 2">
            <a:hlinkClick r:id="rId2" action="ppaction://hlinksldjump" highlightClick="1">
              <a:snd r:embed="rId3" name="chimes.wav"/>
            </a:hlinkClick>
          </p:cNvPr>
          <p:cNvSpPr/>
          <p:nvPr/>
        </p:nvSpPr>
        <p:spPr>
          <a:xfrm>
            <a:off x="216000" y="6143644"/>
            <a:ext cx="857256" cy="500066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214282" y="1357298"/>
            <a:ext cx="8786874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i="1" spc="-300" dirty="0" smtClean="0">
                <a:latin typeface="Georgia" pitchFamily="18" charset="0"/>
              </a:rPr>
              <a:t>Комплекс правил, направленных на формирование личности, индифицирующей себя соответственно мужчиной или женщиной, уважительного отношения к противоположному полу, бережного отношения к своему здоровью.</a:t>
            </a:r>
            <a:endParaRPr lang="ru-RU" sz="2800" spc="-3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282" y="428604"/>
            <a:ext cx="850112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i="1" dirty="0" smtClean="0">
                <a:solidFill>
                  <a:srgbClr val="C00000"/>
                </a:solidFill>
                <a:latin typeface="Georgia" pitchFamily="18" charset="0"/>
              </a:rPr>
              <a:t>Отказ от вредных привычек</a:t>
            </a:r>
            <a:endParaRPr lang="ru-RU" sz="4800" b="1" i="1" dirty="0">
              <a:solidFill>
                <a:srgbClr val="C00000"/>
              </a:solidFill>
              <a:latin typeface="Georgia" pitchFamily="18" charset="0"/>
            </a:endParaRPr>
          </a:p>
        </p:txBody>
      </p:sp>
      <p:sp>
        <p:nvSpPr>
          <p:cNvPr id="3" name="Управляющая кнопка: далее 2">
            <a:hlinkClick r:id="rId2" action="ppaction://hlinksldjump" highlightClick="1">
              <a:snd r:embed="rId3" name="chimes.wav"/>
            </a:hlinkClick>
          </p:cNvPr>
          <p:cNvSpPr/>
          <p:nvPr/>
        </p:nvSpPr>
        <p:spPr>
          <a:xfrm>
            <a:off x="216000" y="6143644"/>
            <a:ext cx="857256" cy="500066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214282" y="2214554"/>
            <a:ext cx="8715436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i="1" spc="-300" dirty="0" smtClean="0">
                <a:latin typeface="Georgia" pitchFamily="18" charset="0"/>
              </a:rPr>
              <a:t>Формирование у детей однозначного негативного отношения к курению, алкоголизму, токсикомании, наркомании. Отторжение в личности способа поведения, агрессивного по отношению к самой личности и обществу.</a:t>
            </a:r>
            <a:endParaRPr lang="ru-RU" sz="2800" spc="-3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14348" y="428604"/>
            <a:ext cx="80010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i="1" dirty="0" smtClean="0">
                <a:solidFill>
                  <a:srgbClr val="C00000"/>
                </a:solidFill>
                <a:latin typeface="Georgia" pitchFamily="18" charset="0"/>
              </a:rPr>
              <a:t>Безопасное поведение</a:t>
            </a:r>
            <a:endParaRPr lang="ru-RU" sz="4800" b="1" i="1" dirty="0">
              <a:solidFill>
                <a:srgbClr val="C00000"/>
              </a:solidFill>
              <a:latin typeface="Georgia" pitchFamily="18" charset="0"/>
            </a:endParaRPr>
          </a:p>
        </p:txBody>
      </p:sp>
      <p:sp>
        <p:nvSpPr>
          <p:cNvPr id="3" name="Управляющая кнопка: далее 2">
            <a:hlinkClick r:id="rId2" action="ppaction://hlinksldjump" highlightClick="1">
              <a:snd r:embed="rId3" name="chimes.wav"/>
            </a:hlinkClick>
          </p:cNvPr>
          <p:cNvSpPr/>
          <p:nvPr/>
        </p:nvSpPr>
        <p:spPr>
          <a:xfrm>
            <a:off x="216000" y="6143644"/>
            <a:ext cx="857256" cy="500066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214282" y="1357298"/>
            <a:ext cx="8786874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i="1" spc="-300" dirty="0" smtClean="0">
                <a:latin typeface="Georgia" pitchFamily="18" charset="0"/>
              </a:rPr>
              <a:t>Соблюдение правил охраны труда, техники безопасности, общих бытовых правил безопасности, обеспечивающих предупреждение травматизма, отравлений, криминальных ситуаций для себя и окружающих. </a:t>
            </a:r>
            <a:endParaRPr lang="ru-RU" sz="2800" spc="-3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785786" y="357166"/>
            <a:ext cx="6072230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i="1" dirty="0" smtClean="0">
                <a:solidFill>
                  <a:srgbClr val="C00000"/>
                </a:solidFill>
                <a:latin typeface="Georgia" pitchFamily="18" charset="0"/>
              </a:rPr>
              <a:t>Составляющие ЗОЖ</a:t>
            </a:r>
          </a:p>
          <a:p>
            <a:pPr>
              <a:buFont typeface="Wingdings" pitchFamily="2" charset="2"/>
              <a:buChar char="ü"/>
            </a:pPr>
            <a:r>
              <a:rPr lang="ru-RU" sz="2800" b="1" i="1" dirty="0" smtClean="0">
                <a:solidFill>
                  <a:srgbClr val="C00000"/>
                </a:solidFill>
                <a:latin typeface="Georgia" pitchFamily="18" charset="0"/>
              </a:rPr>
              <a:t>Рациональное питание</a:t>
            </a:r>
          </a:p>
          <a:p>
            <a:pPr>
              <a:buFont typeface="Wingdings" pitchFamily="2" charset="2"/>
              <a:buChar char="ü"/>
            </a:pPr>
            <a:r>
              <a:rPr lang="ru-RU" sz="2800" b="1" i="1" dirty="0" smtClean="0">
                <a:solidFill>
                  <a:srgbClr val="C00000"/>
                </a:solidFill>
                <a:latin typeface="Georgia" pitchFamily="18" charset="0"/>
              </a:rPr>
              <a:t>Режим дня</a:t>
            </a:r>
          </a:p>
          <a:p>
            <a:pPr>
              <a:buFont typeface="Wingdings" pitchFamily="2" charset="2"/>
              <a:buChar char="ü"/>
            </a:pPr>
            <a:r>
              <a:rPr lang="ru-RU" sz="2800" b="1" i="1" dirty="0" smtClean="0">
                <a:solidFill>
                  <a:srgbClr val="C00000"/>
                </a:solidFill>
                <a:latin typeface="Georgia" pitchFamily="18" charset="0"/>
              </a:rPr>
              <a:t>Двигательная активность</a:t>
            </a:r>
          </a:p>
          <a:p>
            <a:pPr>
              <a:buFont typeface="Wingdings" pitchFamily="2" charset="2"/>
              <a:buChar char="ü"/>
            </a:pPr>
            <a:r>
              <a:rPr lang="ru-RU" sz="2800" b="1" i="1" dirty="0" smtClean="0">
                <a:solidFill>
                  <a:srgbClr val="C00000"/>
                </a:solidFill>
                <a:latin typeface="Georgia" pitchFamily="18" charset="0"/>
              </a:rPr>
              <a:t>Закаливание</a:t>
            </a:r>
          </a:p>
          <a:p>
            <a:pPr>
              <a:buFont typeface="Wingdings" pitchFamily="2" charset="2"/>
              <a:buChar char="ü"/>
            </a:pPr>
            <a:r>
              <a:rPr lang="ru-RU" sz="2800" b="1" i="1" dirty="0" smtClean="0">
                <a:solidFill>
                  <a:srgbClr val="C00000"/>
                </a:solidFill>
                <a:latin typeface="Georgia" pitchFamily="18" charset="0"/>
              </a:rPr>
              <a:t>Личная гигиена</a:t>
            </a:r>
          </a:p>
          <a:p>
            <a:pPr>
              <a:buFont typeface="Wingdings" pitchFamily="2" charset="2"/>
              <a:buChar char="ü"/>
            </a:pPr>
            <a:r>
              <a:rPr lang="ru-RU" sz="2800" b="1" i="1" dirty="0" smtClean="0">
                <a:solidFill>
                  <a:srgbClr val="C00000"/>
                </a:solidFill>
                <a:latin typeface="Georgia" pitchFamily="18" charset="0"/>
              </a:rPr>
              <a:t>Психогигиена</a:t>
            </a:r>
          </a:p>
          <a:p>
            <a:pPr>
              <a:buFont typeface="Wingdings" pitchFamily="2" charset="2"/>
              <a:buChar char="ü"/>
            </a:pPr>
            <a:r>
              <a:rPr lang="ru-RU" sz="2800" b="1" i="1" dirty="0" smtClean="0">
                <a:solidFill>
                  <a:srgbClr val="C00000"/>
                </a:solidFill>
                <a:latin typeface="Georgia" pitchFamily="18" charset="0"/>
              </a:rPr>
              <a:t>Сексуальное воспитание</a:t>
            </a:r>
          </a:p>
          <a:p>
            <a:pPr>
              <a:buFont typeface="Wingdings" pitchFamily="2" charset="2"/>
              <a:buChar char="ü"/>
            </a:pPr>
            <a:r>
              <a:rPr lang="ru-RU" sz="2800" b="1" i="1" dirty="0" smtClean="0">
                <a:solidFill>
                  <a:srgbClr val="C00000"/>
                </a:solidFill>
                <a:latin typeface="Georgia" pitchFamily="18" charset="0"/>
              </a:rPr>
              <a:t>Отказ от вредных привычек</a:t>
            </a:r>
          </a:p>
          <a:p>
            <a:pPr>
              <a:buFont typeface="Wingdings" pitchFamily="2" charset="2"/>
              <a:buChar char="ü"/>
            </a:pPr>
            <a:r>
              <a:rPr lang="ru-RU" sz="2800" b="1" i="1" dirty="0" smtClean="0">
                <a:solidFill>
                  <a:srgbClr val="C00000"/>
                </a:solidFill>
                <a:latin typeface="Georgia" pitchFamily="18" charset="0"/>
              </a:rPr>
              <a:t>Безопасное  поведение</a:t>
            </a:r>
          </a:p>
          <a:p>
            <a:endParaRPr lang="ru-RU" sz="2800" b="1" i="1" dirty="0"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00166" y="930736"/>
            <a:ext cx="7286676" cy="50295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500"/>
              </a:lnSpc>
              <a:buFont typeface="Wingdings" pitchFamily="2" charset="2"/>
              <a:buChar char="ü"/>
            </a:pPr>
            <a:r>
              <a:rPr lang="ru-RU" sz="3600" b="1" i="1" dirty="0" smtClean="0">
                <a:solidFill>
                  <a:srgbClr val="C00000"/>
                </a:solidFill>
                <a:latin typeface="Georgia" pitchFamily="18" charset="0"/>
              </a:rPr>
              <a:t>Рациональное питание</a:t>
            </a:r>
          </a:p>
          <a:p>
            <a:pPr>
              <a:lnSpc>
                <a:spcPts val="3500"/>
              </a:lnSpc>
              <a:buFont typeface="Wingdings" pitchFamily="2" charset="2"/>
              <a:buChar char="ü"/>
            </a:pPr>
            <a:r>
              <a:rPr lang="ru-RU" sz="3600" b="1" i="1" dirty="0" smtClean="0">
                <a:solidFill>
                  <a:srgbClr val="C00000"/>
                </a:solidFill>
                <a:latin typeface="Georgia" pitchFamily="18" charset="0"/>
              </a:rPr>
              <a:t>Режим дня</a:t>
            </a:r>
          </a:p>
          <a:p>
            <a:pPr>
              <a:lnSpc>
                <a:spcPts val="3500"/>
              </a:lnSpc>
              <a:buFont typeface="Wingdings" pitchFamily="2" charset="2"/>
              <a:buChar char="ü"/>
            </a:pPr>
            <a:r>
              <a:rPr lang="ru-RU" sz="3600" b="1" i="1" dirty="0" smtClean="0">
                <a:solidFill>
                  <a:srgbClr val="C00000"/>
                </a:solidFill>
                <a:latin typeface="Georgia" pitchFamily="18" charset="0"/>
              </a:rPr>
              <a:t>Двигательная</a:t>
            </a:r>
            <a:r>
              <a:rPr lang="en-US" sz="3600" b="1" i="1" dirty="0" smtClean="0">
                <a:solidFill>
                  <a:srgbClr val="C00000"/>
                </a:solidFill>
                <a:latin typeface="Georgia" pitchFamily="18" charset="0"/>
              </a:rPr>
              <a:t>                       </a:t>
            </a:r>
          </a:p>
          <a:p>
            <a:pPr>
              <a:lnSpc>
                <a:spcPts val="3500"/>
              </a:lnSpc>
            </a:pPr>
            <a:r>
              <a:rPr lang="ru-RU" sz="3600" b="1" i="1" dirty="0" smtClean="0">
                <a:solidFill>
                  <a:srgbClr val="C00000"/>
                </a:solidFill>
                <a:latin typeface="Georgia" pitchFamily="18" charset="0"/>
              </a:rPr>
              <a:t>активность</a:t>
            </a:r>
          </a:p>
          <a:p>
            <a:pPr>
              <a:lnSpc>
                <a:spcPts val="3500"/>
              </a:lnSpc>
              <a:buFont typeface="Wingdings" pitchFamily="2" charset="2"/>
              <a:buChar char="ü"/>
            </a:pPr>
            <a:r>
              <a:rPr lang="ru-RU" sz="3600" b="1" i="1" dirty="0" smtClean="0">
                <a:solidFill>
                  <a:srgbClr val="C00000"/>
                </a:solidFill>
                <a:latin typeface="Georgia" pitchFamily="18" charset="0"/>
              </a:rPr>
              <a:t>Закаливание</a:t>
            </a:r>
          </a:p>
          <a:p>
            <a:pPr>
              <a:lnSpc>
                <a:spcPts val="3500"/>
              </a:lnSpc>
              <a:buFont typeface="Wingdings" pitchFamily="2" charset="2"/>
              <a:buChar char="ü"/>
            </a:pPr>
            <a:r>
              <a:rPr lang="ru-RU" sz="3600" b="1" i="1" dirty="0" smtClean="0">
                <a:solidFill>
                  <a:srgbClr val="C00000"/>
                </a:solidFill>
                <a:latin typeface="Georgia" pitchFamily="18" charset="0"/>
              </a:rPr>
              <a:t>Личная гигиена</a:t>
            </a:r>
          </a:p>
          <a:p>
            <a:pPr>
              <a:lnSpc>
                <a:spcPts val="3500"/>
              </a:lnSpc>
              <a:buFont typeface="Wingdings" pitchFamily="2" charset="2"/>
              <a:buChar char="ü"/>
            </a:pPr>
            <a:r>
              <a:rPr lang="ru-RU" sz="3600" b="1" i="1" dirty="0" smtClean="0">
                <a:solidFill>
                  <a:srgbClr val="C00000"/>
                </a:solidFill>
                <a:latin typeface="Georgia" pitchFamily="18" charset="0"/>
              </a:rPr>
              <a:t>Психогигиена</a:t>
            </a:r>
          </a:p>
          <a:p>
            <a:pPr>
              <a:lnSpc>
                <a:spcPts val="3500"/>
              </a:lnSpc>
              <a:buFont typeface="Wingdings" pitchFamily="2" charset="2"/>
              <a:buChar char="ü"/>
            </a:pPr>
            <a:r>
              <a:rPr lang="ru-RU" sz="3600" b="1" i="1" dirty="0" smtClean="0">
                <a:solidFill>
                  <a:srgbClr val="C00000"/>
                </a:solidFill>
                <a:latin typeface="Georgia" pitchFamily="18" charset="0"/>
              </a:rPr>
              <a:t>Сексуальное воспитание</a:t>
            </a:r>
          </a:p>
          <a:p>
            <a:pPr>
              <a:lnSpc>
                <a:spcPts val="3500"/>
              </a:lnSpc>
              <a:buFont typeface="Wingdings" pitchFamily="2" charset="2"/>
              <a:buChar char="ü"/>
            </a:pPr>
            <a:r>
              <a:rPr lang="ru-RU" sz="3600" b="1" i="1" dirty="0" smtClean="0">
                <a:solidFill>
                  <a:srgbClr val="C00000"/>
                </a:solidFill>
                <a:latin typeface="Georgia" pitchFamily="18" charset="0"/>
              </a:rPr>
              <a:t>Отказ от вредных привычек</a:t>
            </a:r>
          </a:p>
          <a:p>
            <a:pPr>
              <a:lnSpc>
                <a:spcPts val="3500"/>
              </a:lnSpc>
              <a:buFont typeface="Wingdings" pitchFamily="2" charset="2"/>
              <a:buChar char="ü"/>
            </a:pPr>
            <a:r>
              <a:rPr lang="ru-RU" sz="3600" b="1" i="1" dirty="0" smtClean="0">
                <a:solidFill>
                  <a:srgbClr val="C00000"/>
                </a:solidFill>
                <a:latin typeface="Georgia" pitchFamily="18" charset="0"/>
              </a:rPr>
              <a:t>Безопасное  поведение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428728" y="142853"/>
            <a:ext cx="72866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i="1" dirty="0" smtClean="0">
                <a:solidFill>
                  <a:srgbClr val="0000CC"/>
                </a:solidFill>
                <a:latin typeface="Georgia" pitchFamily="18" charset="0"/>
              </a:rPr>
              <a:t>Составляющие ЗОЖ</a:t>
            </a:r>
            <a:endParaRPr lang="ru-RU" sz="4800" b="1" i="1" dirty="0">
              <a:solidFill>
                <a:srgbClr val="0000CC"/>
              </a:solidFill>
              <a:latin typeface="Georgia" pitchFamily="18" charset="0"/>
            </a:endParaRPr>
          </a:p>
        </p:txBody>
      </p:sp>
      <p:sp>
        <p:nvSpPr>
          <p:cNvPr id="5" name="Управляющая кнопка: далее 4">
            <a:hlinkClick r:id="" action="ppaction://hlinkshowjump?jump=nextslide" highlightClick="1">
              <a:snd r:embed="rId2" name="chimes.wav"/>
            </a:hlinkClick>
          </p:cNvPr>
          <p:cNvSpPr>
            <a:spLocks noChangeAspect="1"/>
          </p:cNvSpPr>
          <p:nvPr/>
        </p:nvSpPr>
        <p:spPr>
          <a:xfrm>
            <a:off x="1142976" y="1000108"/>
            <a:ext cx="243000" cy="216000"/>
          </a:xfrm>
          <a:prstGeom prst="actionButtonForwardNext">
            <a:avLst/>
          </a:prstGeom>
          <a:solidFill>
            <a:srgbClr val="0000CC"/>
          </a:solidFill>
          <a:ln cmpd="sng">
            <a:solidFill>
              <a:srgbClr val="0000FF"/>
            </a:solidFill>
          </a:ln>
          <a:effectLst>
            <a:outerShdw blurRad="50800" dist="50800" dir="5400000" algn="ctr" rotWithShape="0">
              <a:srgbClr val="0000CC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Управляющая кнопка: далее 7">
            <a:hlinkClick r:id="rId3" action="ppaction://hlinksldjump" highlightClick="1">
              <a:snd r:embed="rId2" name="chimes.wav"/>
            </a:hlinkClick>
          </p:cNvPr>
          <p:cNvSpPr>
            <a:spLocks noChangeAspect="1"/>
          </p:cNvSpPr>
          <p:nvPr/>
        </p:nvSpPr>
        <p:spPr>
          <a:xfrm>
            <a:off x="1214414" y="5500702"/>
            <a:ext cx="243000" cy="216000"/>
          </a:xfrm>
          <a:prstGeom prst="actionButtonForwardNext">
            <a:avLst/>
          </a:prstGeom>
          <a:solidFill>
            <a:srgbClr val="0000CC"/>
          </a:solidFill>
          <a:ln cmpd="sng">
            <a:solidFill>
              <a:srgbClr val="0000FF"/>
            </a:solidFill>
          </a:ln>
          <a:effectLst>
            <a:outerShdw blurRad="50800" dist="50800" dir="5400000" algn="ctr" rotWithShape="0">
              <a:srgbClr val="0000CC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Управляющая кнопка: далее 8">
            <a:hlinkClick r:id="rId4" action="ppaction://hlinksldjump" highlightClick="1">
              <a:snd r:embed="rId2" name="chimes.wav"/>
            </a:hlinkClick>
          </p:cNvPr>
          <p:cNvSpPr>
            <a:spLocks noChangeAspect="1"/>
          </p:cNvSpPr>
          <p:nvPr/>
        </p:nvSpPr>
        <p:spPr>
          <a:xfrm>
            <a:off x="1142976" y="4572008"/>
            <a:ext cx="243000" cy="216000"/>
          </a:xfrm>
          <a:prstGeom prst="actionButtonForwardNext">
            <a:avLst/>
          </a:prstGeom>
          <a:solidFill>
            <a:srgbClr val="0000CC"/>
          </a:solidFill>
          <a:ln cmpd="sng">
            <a:solidFill>
              <a:srgbClr val="0000FF"/>
            </a:solidFill>
          </a:ln>
          <a:effectLst>
            <a:outerShdw blurRad="50800" dist="50800" dir="5400000" algn="ctr" rotWithShape="0">
              <a:srgbClr val="0000CC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Управляющая кнопка: далее 9">
            <a:hlinkClick r:id="rId5" action="ppaction://hlinksldjump" highlightClick="1">
              <a:snd r:embed="rId2" name="chimes.wav"/>
            </a:hlinkClick>
          </p:cNvPr>
          <p:cNvSpPr>
            <a:spLocks noChangeAspect="1"/>
          </p:cNvSpPr>
          <p:nvPr/>
        </p:nvSpPr>
        <p:spPr>
          <a:xfrm>
            <a:off x="1142976" y="4143380"/>
            <a:ext cx="243000" cy="216000"/>
          </a:xfrm>
          <a:prstGeom prst="actionButtonForwardNext">
            <a:avLst/>
          </a:prstGeom>
          <a:solidFill>
            <a:srgbClr val="0000CC"/>
          </a:solidFill>
          <a:ln cmpd="sng">
            <a:solidFill>
              <a:srgbClr val="0000FF"/>
            </a:solidFill>
          </a:ln>
          <a:effectLst>
            <a:outerShdw blurRad="50800" dist="50800" dir="5400000" algn="ctr" rotWithShape="0">
              <a:srgbClr val="0000CC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Управляющая кнопка: далее 10">
            <a:hlinkClick r:id="rId6" action="ppaction://hlinksldjump" highlightClick="1">
              <a:snd r:embed="rId2" name="chimes.wav"/>
            </a:hlinkClick>
          </p:cNvPr>
          <p:cNvSpPr>
            <a:spLocks noChangeAspect="1"/>
          </p:cNvSpPr>
          <p:nvPr/>
        </p:nvSpPr>
        <p:spPr>
          <a:xfrm>
            <a:off x="1142976" y="3714752"/>
            <a:ext cx="243000" cy="216000"/>
          </a:xfrm>
          <a:prstGeom prst="actionButtonForwardNext">
            <a:avLst/>
          </a:prstGeom>
          <a:solidFill>
            <a:srgbClr val="0000CC"/>
          </a:solidFill>
          <a:ln cmpd="sng">
            <a:solidFill>
              <a:srgbClr val="0000FF"/>
            </a:solidFill>
          </a:ln>
          <a:effectLst>
            <a:outerShdw blurRad="50800" dist="50800" dir="5400000" algn="ctr" rotWithShape="0">
              <a:srgbClr val="0000CC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Управляющая кнопка: далее 12">
            <a:hlinkClick r:id="rId7" action="ppaction://hlinksldjump" highlightClick="1">
              <a:snd r:embed="rId2" name="chimes.wav"/>
            </a:hlinkClick>
          </p:cNvPr>
          <p:cNvSpPr>
            <a:spLocks noChangeAspect="1"/>
          </p:cNvSpPr>
          <p:nvPr/>
        </p:nvSpPr>
        <p:spPr>
          <a:xfrm>
            <a:off x="1142976" y="3286124"/>
            <a:ext cx="243000" cy="216000"/>
          </a:xfrm>
          <a:prstGeom prst="actionButtonForwardNext">
            <a:avLst/>
          </a:prstGeom>
          <a:solidFill>
            <a:srgbClr val="0000CC"/>
          </a:solidFill>
          <a:ln cmpd="sng">
            <a:solidFill>
              <a:srgbClr val="0000FF"/>
            </a:solidFill>
          </a:ln>
          <a:effectLst>
            <a:outerShdw blurRad="50800" dist="50800" dir="5400000" algn="ctr" rotWithShape="0">
              <a:srgbClr val="0000CC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Управляющая кнопка: далее 13">
            <a:hlinkClick r:id="rId8" action="ppaction://hlinksldjump" highlightClick="1">
              <a:snd r:embed="rId2" name="chimes.wav"/>
            </a:hlinkClick>
          </p:cNvPr>
          <p:cNvSpPr>
            <a:spLocks noChangeAspect="1"/>
          </p:cNvSpPr>
          <p:nvPr/>
        </p:nvSpPr>
        <p:spPr>
          <a:xfrm>
            <a:off x="1142976" y="2857496"/>
            <a:ext cx="243000" cy="216000"/>
          </a:xfrm>
          <a:prstGeom prst="actionButtonForwardNext">
            <a:avLst/>
          </a:prstGeom>
          <a:solidFill>
            <a:srgbClr val="0000CC"/>
          </a:solidFill>
          <a:ln cmpd="sng">
            <a:solidFill>
              <a:srgbClr val="0000FF"/>
            </a:solidFill>
          </a:ln>
          <a:effectLst>
            <a:outerShdw blurRad="50800" dist="50800" dir="5400000" algn="ctr" rotWithShape="0">
              <a:srgbClr val="0000CC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Управляющая кнопка: далее 14">
            <a:hlinkClick r:id="rId9" action="ppaction://hlinksldjump" highlightClick="1">
              <a:snd r:embed="rId2" name="chimes.wav"/>
            </a:hlinkClick>
          </p:cNvPr>
          <p:cNvSpPr>
            <a:spLocks noChangeAspect="1"/>
          </p:cNvSpPr>
          <p:nvPr/>
        </p:nvSpPr>
        <p:spPr>
          <a:xfrm>
            <a:off x="1142976" y="1928802"/>
            <a:ext cx="243000" cy="216000"/>
          </a:xfrm>
          <a:prstGeom prst="actionButtonForwardNext">
            <a:avLst/>
          </a:prstGeom>
          <a:solidFill>
            <a:srgbClr val="0000CC"/>
          </a:solidFill>
          <a:ln cmpd="sng">
            <a:solidFill>
              <a:srgbClr val="0000FF"/>
            </a:solidFill>
          </a:ln>
          <a:effectLst>
            <a:outerShdw blurRad="50800" dist="50800" dir="5400000" algn="ctr" rotWithShape="0">
              <a:srgbClr val="0000CC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Управляющая кнопка: далее 15">
            <a:hlinkClick r:id="rId10" action="ppaction://hlinksldjump" highlightClick="1">
              <a:snd r:embed="rId2" name="chimes.wav"/>
            </a:hlinkClick>
          </p:cNvPr>
          <p:cNvSpPr>
            <a:spLocks noChangeAspect="1"/>
          </p:cNvSpPr>
          <p:nvPr/>
        </p:nvSpPr>
        <p:spPr>
          <a:xfrm>
            <a:off x="1142976" y="1500174"/>
            <a:ext cx="243000" cy="216000"/>
          </a:xfrm>
          <a:prstGeom prst="actionButtonForwardNext">
            <a:avLst/>
          </a:prstGeom>
          <a:solidFill>
            <a:srgbClr val="0000CC"/>
          </a:solidFill>
          <a:ln cmpd="sng">
            <a:solidFill>
              <a:srgbClr val="0000FF"/>
            </a:solidFill>
          </a:ln>
          <a:effectLst>
            <a:outerShdw blurRad="50800" dist="50800" dir="5400000" algn="ctr" rotWithShape="0">
              <a:srgbClr val="0000CC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282" y="428605"/>
            <a:ext cx="878687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i="1" dirty="0" smtClean="0">
                <a:solidFill>
                  <a:srgbClr val="C00000"/>
                </a:solidFill>
                <a:latin typeface="Georgia" pitchFamily="18" charset="0"/>
              </a:rPr>
              <a:t>Рациональное питание</a:t>
            </a:r>
            <a:endParaRPr lang="ru-RU" sz="4800" b="1" i="1" dirty="0">
              <a:solidFill>
                <a:srgbClr val="C00000"/>
              </a:solidFill>
              <a:latin typeface="Georgia" pitchFamily="18" charset="0"/>
            </a:endParaRPr>
          </a:p>
        </p:txBody>
      </p:sp>
      <p:sp>
        <p:nvSpPr>
          <p:cNvPr id="9" name="Управляющая кнопка: далее 8">
            <a:hlinkClick r:id="" action="ppaction://hlinkshowjump?jump=previousslide" highlightClick="1">
              <a:snd r:embed="rId2" name="chimes.wav"/>
            </a:hlinkClick>
          </p:cNvPr>
          <p:cNvSpPr/>
          <p:nvPr/>
        </p:nvSpPr>
        <p:spPr>
          <a:xfrm>
            <a:off x="216000" y="6215082"/>
            <a:ext cx="857256" cy="42862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428596" y="1500174"/>
            <a:ext cx="8429684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3200" b="1" i="1" dirty="0" smtClean="0">
              <a:latin typeface="Georgia" pitchFamily="18" charset="0"/>
            </a:endParaRPr>
          </a:p>
          <a:p>
            <a:r>
              <a:rPr lang="ru-RU" sz="3200" b="1" i="1" dirty="0" smtClean="0">
                <a:latin typeface="Georgia" pitchFamily="18" charset="0"/>
              </a:rPr>
              <a:t>Основные принципы:</a:t>
            </a:r>
          </a:p>
          <a:p>
            <a:endParaRPr lang="ru-RU" sz="3200" b="1" i="1" dirty="0" smtClean="0">
              <a:latin typeface="Georgia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ru-RU" sz="3200" b="1" i="1" dirty="0" smtClean="0">
                <a:latin typeface="Georgia" pitchFamily="18" charset="0"/>
              </a:rPr>
              <a:t>Умеренность</a:t>
            </a:r>
          </a:p>
          <a:p>
            <a:pPr>
              <a:buFont typeface="Wingdings" pitchFamily="2" charset="2"/>
              <a:buChar char="ü"/>
            </a:pPr>
            <a:r>
              <a:rPr lang="ru-RU" sz="3200" b="1" i="1" dirty="0" smtClean="0">
                <a:latin typeface="Georgia" pitchFamily="18" charset="0"/>
              </a:rPr>
              <a:t>Сбалансированность</a:t>
            </a:r>
          </a:p>
          <a:p>
            <a:pPr>
              <a:buFont typeface="Wingdings" pitchFamily="2" charset="2"/>
              <a:buChar char="ü"/>
            </a:pPr>
            <a:r>
              <a:rPr lang="ru-RU" sz="3200" b="1" i="1" dirty="0" smtClean="0">
                <a:latin typeface="Georgia" pitchFamily="18" charset="0"/>
              </a:rPr>
              <a:t>Четырёхразовый приём пищи</a:t>
            </a:r>
          </a:p>
          <a:p>
            <a:pPr>
              <a:buFont typeface="Wingdings" pitchFamily="2" charset="2"/>
              <a:buChar char="ü"/>
            </a:pPr>
            <a:r>
              <a:rPr lang="ru-RU" sz="3200" b="1" i="1" dirty="0" smtClean="0">
                <a:latin typeface="Georgia" pitchFamily="18" charset="0"/>
              </a:rPr>
              <a:t>Разнообразие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1472" y="428604"/>
            <a:ext cx="80010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i="1" dirty="0" smtClean="0">
                <a:solidFill>
                  <a:srgbClr val="C00000"/>
                </a:solidFill>
                <a:latin typeface="Georgia" pitchFamily="18" charset="0"/>
              </a:rPr>
              <a:t>Режим дня</a:t>
            </a:r>
            <a:endParaRPr lang="ru-RU" sz="4800" b="1" i="1" dirty="0">
              <a:solidFill>
                <a:srgbClr val="C00000"/>
              </a:solidFill>
              <a:latin typeface="Georgia" pitchFamily="18" charset="0"/>
            </a:endParaRPr>
          </a:p>
        </p:txBody>
      </p:sp>
      <p:sp>
        <p:nvSpPr>
          <p:cNvPr id="4" name="Управляющая кнопка: далее 3">
            <a:hlinkClick r:id="rId2" action="ppaction://hlinksldjump" highlightClick="1">
              <a:snd r:embed="rId3" name="chimes.wav"/>
            </a:hlinkClick>
          </p:cNvPr>
          <p:cNvSpPr/>
          <p:nvPr/>
        </p:nvSpPr>
        <p:spPr>
          <a:xfrm>
            <a:off x="216000" y="6143644"/>
            <a:ext cx="857256" cy="500066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1" y="1857364"/>
            <a:ext cx="91440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i="1" dirty="0" smtClean="0">
                <a:latin typeface="Georgia" pitchFamily="18" charset="0"/>
              </a:rPr>
              <a:t>Установленный распорядок жизни человека, который включает в себя труд, питание, отдых, сон, чередование умственного и физического труда, занятие физкультурой и спортом. Организуется индивидуально на основании личных данных.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428604"/>
            <a:ext cx="9144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i="1" dirty="0" smtClean="0">
                <a:solidFill>
                  <a:srgbClr val="C00000"/>
                </a:solidFill>
                <a:latin typeface="Georgia" pitchFamily="18" charset="0"/>
              </a:rPr>
              <a:t>Двигательная активность</a:t>
            </a:r>
            <a:endParaRPr lang="ru-RU" sz="4400" b="1" i="1" dirty="0">
              <a:solidFill>
                <a:srgbClr val="C00000"/>
              </a:solidFill>
              <a:latin typeface="Georgia" pitchFamily="18" charset="0"/>
            </a:endParaRPr>
          </a:p>
        </p:txBody>
      </p:sp>
      <p:sp>
        <p:nvSpPr>
          <p:cNvPr id="3" name="Управляющая кнопка: далее 2">
            <a:hlinkClick r:id="rId2" action="ppaction://hlinksldjump" highlightClick="1">
              <a:snd r:embed="rId3" name="chimes.wav"/>
            </a:hlinkClick>
          </p:cNvPr>
          <p:cNvSpPr/>
          <p:nvPr/>
        </p:nvSpPr>
        <p:spPr>
          <a:xfrm>
            <a:off x="216000" y="6143644"/>
            <a:ext cx="857256" cy="500066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0" y="1500175"/>
            <a:ext cx="91440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i="1" spc="-300" dirty="0" smtClean="0">
                <a:latin typeface="Georgia" pitchFamily="18" charset="0"/>
              </a:rPr>
              <a:t>Необходимое условие для развития и поддержания здоровья. Включает в себя утреннею гимнастику, вводную гимнастику, уроки физической культуры, динамические паузы, занятия </a:t>
            </a:r>
            <a:r>
              <a:rPr lang="ru-RU" sz="2800" b="1" i="1" spc="-300" dirty="0" err="1" smtClean="0">
                <a:latin typeface="Georgia" pitchFamily="18" charset="0"/>
              </a:rPr>
              <a:t>спортом,посильный</a:t>
            </a:r>
            <a:r>
              <a:rPr lang="ru-RU" sz="2800" b="1" i="1" spc="-300" dirty="0" smtClean="0">
                <a:latin typeface="Georgia" pitchFamily="18" charset="0"/>
              </a:rPr>
              <a:t> физический труд.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85786" y="428604"/>
            <a:ext cx="80010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i="1" dirty="0" smtClean="0">
                <a:solidFill>
                  <a:srgbClr val="C00000"/>
                </a:solidFill>
                <a:latin typeface="Georgia" pitchFamily="18" charset="0"/>
              </a:rPr>
              <a:t>Закаливание</a:t>
            </a:r>
            <a:endParaRPr lang="ru-RU" sz="4800" b="1" i="1" dirty="0">
              <a:solidFill>
                <a:srgbClr val="C00000"/>
              </a:solidFill>
              <a:latin typeface="Georgia" pitchFamily="18" charset="0"/>
            </a:endParaRPr>
          </a:p>
        </p:txBody>
      </p:sp>
      <p:sp>
        <p:nvSpPr>
          <p:cNvPr id="3" name="Управляющая кнопка: далее 2">
            <a:hlinkClick r:id="rId2" action="ppaction://hlinksldjump" highlightClick="1">
              <a:snd r:embed="rId3" name="chimes.wav"/>
            </a:hlinkClick>
          </p:cNvPr>
          <p:cNvSpPr/>
          <p:nvPr/>
        </p:nvSpPr>
        <p:spPr>
          <a:xfrm>
            <a:off x="216000" y="6143644"/>
            <a:ext cx="857256" cy="500066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0" y="1428736"/>
            <a:ext cx="91440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i="1" dirty="0" smtClean="0">
                <a:latin typeface="Georgia" pitchFamily="18" charset="0"/>
              </a:rPr>
              <a:t>Повышение устойчивости организма к неблагоприятным факторам окружающей среды (холоду, теплу, солнечной радиации, перепаду температур).</a:t>
            </a:r>
          </a:p>
          <a:p>
            <a:pPr algn="just"/>
            <a:r>
              <a:rPr lang="ru-RU" sz="2800" b="1" i="1" dirty="0" smtClean="0">
                <a:latin typeface="Georgia" pitchFamily="18" charset="0"/>
              </a:rPr>
              <a:t> Принципы закаливания:</a:t>
            </a:r>
          </a:p>
          <a:p>
            <a:pPr algn="just">
              <a:buFont typeface="Arial" pitchFamily="34" charset="0"/>
              <a:buChar char="•"/>
            </a:pPr>
            <a:r>
              <a:rPr lang="ru-RU" sz="2800" b="1" i="1" dirty="0" smtClean="0">
                <a:latin typeface="Georgia" pitchFamily="18" charset="0"/>
              </a:rPr>
              <a:t>постепенность</a:t>
            </a:r>
          </a:p>
          <a:p>
            <a:pPr algn="just">
              <a:buFont typeface="Arial" pitchFamily="34" charset="0"/>
              <a:buChar char="•"/>
            </a:pPr>
            <a:r>
              <a:rPr lang="ru-RU" sz="2800" b="1" i="1" dirty="0" smtClean="0">
                <a:latin typeface="Georgia" pitchFamily="18" charset="0"/>
              </a:rPr>
              <a:t>научность</a:t>
            </a:r>
          </a:p>
          <a:p>
            <a:pPr algn="just">
              <a:buFont typeface="Arial" pitchFamily="34" charset="0"/>
              <a:buChar char="•"/>
            </a:pPr>
            <a:r>
              <a:rPr lang="ru-RU" sz="2800" b="1" i="1" dirty="0" smtClean="0">
                <a:latin typeface="Georgia" pitchFamily="18" charset="0"/>
              </a:rPr>
              <a:t>систематичность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42910" y="428604"/>
            <a:ext cx="80010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i="1" dirty="0" smtClean="0">
                <a:solidFill>
                  <a:srgbClr val="C00000"/>
                </a:solidFill>
                <a:latin typeface="Georgia" pitchFamily="18" charset="0"/>
              </a:rPr>
              <a:t>Личная гигиена</a:t>
            </a:r>
            <a:endParaRPr lang="ru-RU" sz="4800" b="1" i="1" dirty="0">
              <a:solidFill>
                <a:srgbClr val="C00000"/>
              </a:solidFill>
              <a:latin typeface="Georgia" pitchFamily="18" charset="0"/>
            </a:endParaRPr>
          </a:p>
        </p:txBody>
      </p:sp>
      <p:sp>
        <p:nvSpPr>
          <p:cNvPr id="3" name="Управляющая кнопка: далее 2">
            <a:hlinkClick r:id="rId2" action="ppaction://hlinksldjump" highlightClick="1">
              <a:snd r:embed="rId3" name="chimes.wav"/>
            </a:hlinkClick>
          </p:cNvPr>
          <p:cNvSpPr/>
          <p:nvPr/>
        </p:nvSpPr>
        <p:spPr>
          <a:xfrm>
            <a:off x="216000" y="6143644"/>
            <a:ext cx="857256" cy="500066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214282" y="1500174"/>
            <a:ext cx="8715436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i="1" spc="-300" dirty="0" smtClean="0">
                <a:latin typeface="Georgia" pitchFamily="18" charset="0"/>
              </a:rPr>
              <a:t>Комплекс правил, направленных на сохранение и укрепления здоровья. Включает в себя: соблюдение чистоты тела, белья, одежды, жилища, регулярный приём пищи, чередование труда и активного отдыха, чередование умственного и физического труда, занятия физкультурой, полноценный сон.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14348" y="428604"/>
            <a:ext cx="80010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i="1" dirty="0" smtClean="0">
                <a:solidFill>
                  <a:srgbClr val="C00000"/>
                </a:solidFill>
                <a:latin typeface="Georgia" pitchFamily="18" charset="0"/>
              </a:rPr>
              <a:t>Психогигиена</a:t>
            </a:r>
            <a:endParaRPr lang="ru-RU" sz="4800" b="1" i="1" dirty="0">
              <a:solidFill>
                <a:srgbClr val="C00000"/>
              </a:solidFill>
              <a:latin typeface="Georgia" pitchFamily="18" charset="0"/>
            </a:endParaRPr>
          </a:p>
        </p:txBody>
      </p:sp>
      <p:sp>
        <p:nvSpPr>
          <p:cNvPr id="3" name="Управляющая кнопка: далее 2">
            <a:hlinkClick r:id="rId2" action="ppaction://hlinksldjump" highlightClick="1">
              <a:snd r:embed="rId3" name="chimes.wav"/>
            </a:hlinkClick>
          </p:cNvPr>
          <p:cNvSpPr/>
          <p:nvPr/>
        </p:nvSpPr>
        <p:spPr>
          <a:xfrm>
            <a:off x="216000" y="6143644"/>
            <a:ext cx="857256" cy="500066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0" y="1500174"/>
            <a:ext cx="9001156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i="1" spc="-300" dirty="0" smtClean="0">
                <a:latin typeface="Georgia" pitchFamily="18" charset="0"/>
              </a:rPr>
              <a:t>Умение управлять своими эмоциями, профилактика невротических состояний. Включает в себя умение приспосабливаться к различным возникающим трудностям. </a:t>
            </a:r>
            <a:r>
              <a:rPr lang="ru-RU" sz="2800" b="1" i="1" spc="-300" dirty="0" err="1" smtClean="0">
                <a:latin typeface="Georgia" pitchFamily="18" charset="0"/>
              </a:rPr>
              <a:t>саморегуляцию</a:t>
            </a:r>
            <a:r>
              <a:rPr lang="ru-RU" sz="2800" b="1" i="1" spc="-300" dirty="0" smtClean="0">
                <a:latin typeface="Georgia" pitchFamily="18" charset="0"/>
              </a:rPr>
              <a:t>, самовнушение, аутотренинг.</a:t>
            </a:r>
            <a:endParaRPr lang="ru-RU" sz="2800" spc="-3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95</TotalTime>
  <Words>319</Words>
  <Application>Microsoft Office PowerPoint</Application>
  <PresentationFormat>Экран (4:3)</PresentationFormat>
  <Paragraphs>51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Трек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Admin</cp:lastModifiedBy>
  <cp:revision>15</cp:revision>
  <dcterms:created xsi:type="dcterms:W3CDTF">2011-02-24T13:07:55Z</dcterms:created>
  <dcterms:modified xsi:type="dcterms:W3CDTF">2015-04-26T18:11:30Z</dcterms:modified>
</cp:coreProperties>
</file>