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8F7AED0-C2D3-4756-A2D5-D5F5E1E997E3}" type="datetimeFigureOut">
              <a:rPr lang="uk-UA" smtClean="0"/>
              <a:t>10.10.2013</a:t>
            </a:fld>
            <a:endParaRPr lang="uk-UA"/>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uk-UA"/>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CF81DEB-2F4A-434F-955A-7297CD04B4E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8F7AED0-C2D3-4756-A2D5-D5F5E1E997E3}" type="datetimeFigureOut">
              <a:rPr lang="uk-UA" smtClean="0"/>
              <a:t>10.10.2013</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CCF81DEB-2F4A-434F-955A-7297CD04B4E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88F7AED0-C2D3-4756-A2D5-D5F5E1E997E3}" type="datetimeFigureOut">
              <a:rPr lang="uk-UA" smtClean="0"/>
              <a:t>10.10.2013</a:t>
            </a:fld>
            <a:endParaRPr lang="uk-UA"/>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uk-UA"/>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CF81DEB-2F4A-434F-955A-7297CD04B4E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8F7AED0-C2D3-4756-A2D5-D5F5E1E997E3}" type="datetimeFigureOut">
              <a:rPr lang="uk-UA" smtClean="0"/>
              <a:t>10.10.2013</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CCF81DEB-2F4A-434F-955A-7297CD04B4E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8F7AED0-C2D3-4756-A2D5-D5F5E1E997E3}" type="datetimeFigureOut">
              <a:rPr lang="uk-UA" smtClean="0"/>
              <a:t>10.10.2013</a:t>
            </a:fld>
            <a:endParaRPr lang="uk-UA"/>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uk-UA"/>
          </a:p>
        </p:txBody>
      </p:sp>
      <p:sp>
        <p:nvSpPr>
          <p:cNvPr id="6" name="Номер слайда 5"/>
          <p:cNvSpPr>
            <a:spLocks noGrp="1"/>
          </p:cNvSpPr>
          <p:nvPr>
            <p:ph type="sldNum" sz="quarter" idx="12"/>
          </p:nvPr>
        </p:nvSpPr>
        <p:spPr>
          <a:xfrm>
            <a:off x="6733952" y="6555112"/>
            <a:ext cx="588336" cy="228600"/>
          </a:xfrm>
        </p:spPr>
        <p:txBody>
          <a:bodyPr/>
          <a:lstStyle>
            <a:extLst/>
          </a:lstStyle>
          <a:p>
            <a:fld id="{CCF81DEB-2F4A-434F-955A-7297CD04B4E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8F7AED0-C2D3-4756-A2D5-D5F5E1E997E3}" type="datetimeFigureOut">
              <a:rPr lang="uk-UA" smtClean="0"/>
              <a:t>10.10.2013</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CCF81DEB-2F4A-434F-955A-7297CD04B4E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8F7AED0-C2D3-4756-A2D5-D5F5E1E997E3}" type="datetimeFigureOut">
              <a:rPr lang="uk-UA" smtClean="0"/>
              <a:t>10.10.2013</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CCF81DEB-2F4A-434F-955A-7297CD04B4E1}"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8F7AED0-C2D3-4756-A2D5-D5F5E1E997E3}" type="datetimeFigureOut">
              <a:rPr lang="uk-UA" smtClean="0"/>
              <a:t>10.10.2013</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CCF81DEB-2F4A-434F-955A-7297CD04B4E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88F7AED0-C2D3-4756-A2D5-D5F5E1E997E3}" type="datetimeFigureOut">
              <a:rPr lang="uk-UA" smtClean="0"/>
              <a:t>10.10.2013</a:t>
            </a:fld>
            <a:endParaRPr lang="uk-UA"/>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uk-UA"/>
          </a:p>
        </p:txBody>
      </p:sp>
      <p:sp>
        <p:nvSpPr>
          <p:cNvPr id="4" name="Номер слайда 3"/>
          <p:cNvSpPr>
            <a:spLocks noGrp="1"/>
          </p:cNvSpPr>
          <p:nvPr>
            <p:ph type="sldNum" sz="quarter" idx="12"/>
          </p:nvPr>
        </p:nvSpPr>
        <p:spPr/>
        <p:txBody>
          <a:bodyPr/>
          <a:lstStyle>
            <a:extLst/>
          </a:lstStyle>
          <a:p>
            <a:fld id="{CCF81DEB-2F4A-434F-955A-7297CD04B4E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8F7AED0-C2D3-4756-A2D5-D5F5E1E997E3}" type="datetimeFigureOut">
              <a:rPr lang="uk-UA" smtClean="0"/>
              <a:t>10.10.2013</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CCF81DEB-2F4A-434F-955A-7297CD04B4E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88F7AED0-C2D3-4756-A2D5-D5F5E1E997E3}" type="datetimeFigureOut">
              <a:rPr lang="uk-UA" smtClean="0"/>
              <a:t>10.10.2013</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CCF81DEB-2F4A-434F-955A-7297CD04B4E1}" type="slidenum">
              <a:rPr lang="uk-UA" smtClean="0"/>
              <a:t>‹#›</a:t>
            </a:fld>
            <a:endParaRPr lang="uk-UA"/>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8F7AED0-C2D3-4756-A2D5-D5F5E1E997E3}" type="datetimeFigureOut">
              <a:rPr lang="uk-UA" smtClean="0"/>
              <a:t>10.10.2013</a:t>
            </a:fld>
            <a:endParaRPr lang="uk-UA"/>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uk-UA"/>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CF81DEB-2F4A-434F-955A-7297CD04B4E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55776" y="2780928"/>
            <a:ext cx="6588224" cy="2868168"/>
          </a:xfrm>
        </p:spPr>
        <p:txBody>
          <a:bodyPr/>
          <a:lstStyle/>
          <a:p>
            <a:pPr algn="ctr"/>
            <a:r>
              <a:rPr lang="uk-UA" dirty="0" smtClean="0"/>
              <a:t>№10</a:t>
            </a:r>
            <a:br>
              <a:rPr lang="uk-UA" dirty="0" smtClean="0"/>
            </a:br>
            <a:r>
              <a:rPr lang="uk-UA" i="1" dirty="0" smtClean="0"/>
              <a:t>Кримінальна відповідальність за зараження інфекційними хворобами: проблеми удосконалення.</a:t>
            </a:r>
            <a:r>
              <a:rPr lang="uk-UA" dirty="0" smtClean="0"/>
              <a:t/>
            </a:r>
            <a:br>
              <a:rPr lang="uk-UA" dirty="0" smtClean="0"/>
            </a:b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899592" y="1124744"/>
            <a:ext cx="7177608" cy="4824536"/>
          </a:xfrm>
        </p:spPr>
        <p:txBody>
          <a:bodyPr>
            <a:normAutofit/>
          </a:bodyPr>
          <a:lstStyle/>
          <a:p>
            <a:pPr algn="ctr">
              <a:spcAft>
                <a:spcPts val="0"/>
              </a:spcAft>
            </a:pPr>
            <a:r>
              <a:rPr lang="uk-UA" sz="2400" b="1" i="1" dirty="0" smtClean="0">
                <a:solidFill>
                  <a:srgbClr val="000000"/>
                </a:solidFill>
                <a:latin typeface="Times New Roman"/>
                <a:ea typeface="Times New Roman"/>
              </a:rPr>
              <a:t>Актуальність теми </a:t>
            </a:r>
            <a:r>
              <a:rPr lang="uk-UA" sz="2400" dirty="0" smtClean="0">
                <a:solidFill>
                  <a:srgbClr val="000000"/>
                </a:solidFill>
                <a:latin typeface="Times New Roman"/>
                <a:ea typeface="Times New Roman"/>
              </a:rPr>
              <a:t>дослідження визначається гостротою проблем, пов’язаних із охороною життя та здоров’я людини в сучасних соціально-економічних умовах розвитку України. Особливої важливості набули питання медичного та правового захисту суспільства від поширення епідемій та </a:t>
            </a:r>
            <a:r>
              <a:rPr lang="uk-UA" sz="2400" dirty="0" err="1" smtClean="0">
                <a:solidFill>
                  <a:srgbClr val="000000"/>
                </a:solidFill>
                <a:latin typeface="Times New Roman"/>
                <a:ea typeface="Times New Roman"/>
              </a:rPr>
              <a:t>пандемій</a:t>
            </a:r>
            <a:r>
              <a:rPr lang="uk-UA" sz="2400" dirty="0" smtClean="0">
                <a:solidFill>
                  <a:srgbClr val="000000"/>
                </a:solidFill>
                <a:latin typeface="Times New Roman"/>
                <a:ea typeface="Times New Roman"/>
              </a:rPr>
              <a:t> інфекційних хвороб, небезпечних для життя людини (ВІЛ/СНІД, туберкульоз); «сезонних» інфекцій (різновиди грипу); інших інфекційних хвороб, загроза епідемій яких також існує, але попереджається шляхом застосування системи профілактичних заходів.</a:t>
            </a:r>
            <a:endParaRPr lang="uk-UA" sz="2800" dirty="0" smtClean="0">
              <a:latin typeface="Times New Roman"/>
              <a:ea typeface="Times New Roman"/>
            </a:endParaRPr>
          </a:p>
          <a:p>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059832" y="620688"/>
            <a:ext cx="5724128" cy="5328592"/>
          </a:xfrm>
        </p:spPr>
        <p:txBody>
          <a:bodyPr>
            <a:normAutofit/>
          </a:bodyPr>
          <a:lstStyle/>
          <a:p>
            <a:pPr algn="ctr"/>
            <a:r>
              <a:rPr lang="uk-UA" sz="2800" dirty="0" smtClean="0"/>
              <a:t>З</a:t>
            </a:r>
            <a:r>
              <a:rPr lang="uk-UA" sz="2800" dirty="0" smtClean="0"/>
              <a:t>абезпечення </a:t>
            </a:r>
            <a:r>
              <a:rPr lang="uk-UA" sz="2800" dirty="0" smtClean="0"/>
              <a:t>охорони життя та здоров’я людей від небезпечних інфекційних хвороб довгі століття не було предметом кримінального права, а правове регулювання такої охорони тривалий час обмежувалося дотриманням правил сімейного співжиття, складанням лікарських порадників тощо.</a:t>
            </a:r>
          </a:p>
          <a:p>
            <a:pPr algn="ctr"/>
            <a:endParaRPr lang="uk-UA"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484784"/>
            <a:ext cx="7128792" cy="4671392"/>
          </a:xfrm>
        </p:spPr>
        <p:txBody>
          <a:bodyPr>
            <a:normAutofit fontScale="90000"/>
          </a:bodyPr>
          <a:lstStyle/>
          <a:p>
            <a:pPr algn="ctr"/>
            <a:r>
              <a:rPr lang="uk-UA" sz="2700" dirty="0" smtClean="0"/>
              <a:t>основним </a:t>
            </a:r>
            <a:r>
              <a:rPr lang="uk-UA" sz="2700" dirty="0" smtClean="0"/>
              <a:t>кримінологічним чинником, який обґрунтовує встановлення </a:t>
            </a:r>
            <a:r>
              <a:rPr lang="uk-UA" sz="2700" dirty="0" smtClean="0"/>
              <a:t> </a:t>
            </a:r>
            <a:r>
              <a:rPr lang="uk-UA" sz="2700" dirty="0" smtClean="0"/>
              <a:t>кримінальної відповідальності за зараження </a:t>
            </a:r>
            <a:r>
              <a:rPr lang="uk-UA" sz="2700" dirty="0" smtClean="0"/>
              <a:t>інфекційною </a:t>
            </a:r>
            <a:r>
              <a:rPr lang="uk-UA" sz="2700" dirty="0" smtClean="0"/>
              <a:t>хворобою, є суспільна небезпечність. </a:t>
            </a:r>
            <a:r>
              <a:rPr lang="uk-UA" sz="2700" dirty="0" smtClean="0"/>
              <a:t>На ступінь </a:t>
            </a:r>
            <a:r>
              <a:rPr lang="uk-UA" sz="2700" dirty="0" smtClean="0"/>
              <a:t>цієї ознаки стосовно злочину, передбаченого ст. 130 КК, впливають: соціальна цінність охоронюваних суспільних відносин; динаміка становлення суспільно небезпечного явища; соціальні властивості шкоди (неможливість повного усунення наслідків і їхня тяжкість), суб’єктивне ставлення особи до вчинюваного.</a:t>
            </a:r>
            <a:r>
              <a:rPr lang="uk-UA" dirty="0" smtClean="0"/>
              <a:t/>
            </a:r>
            <a:br>
              <a:rPr lang="uk-UA" dirty="0" smtClean="0"/>
            </a:b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354442" y="260648"/>
            <a:ext cx="5538038" cy="5832648"/>
          </a:xfrm>
        </p:spPr>
        <p:txBody>
          <a:bodyPr>
            <a:normAutofit/>
          </a:bodyPr>
          <a:lstStyle/>
          <a:p>
            <a:pPr algn="ctr"/>
            <a:r>
              <a:rPr lang="uk-UA" sz="2800" dirty="0" smtClean="0"/>
              <a:t>Предметом (соціальною цінністю) суспільних відносин, що утворюють основний безпосередній об’єкт розглядуваного злочину, є душевне та соціальне благополуччя людини стосовно її здоров’я. Суб’єктами (учасниками) цих відносин є ВІЛ-інфіковані особи та особи, які заражені невиліковними інфекційними хворобами</a:t>
            </a:r>
            <a:endParaRPr lang="uk-UA"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6255488" cy="1362075"/>
          </a:xfrm>
        </p:spPr>
        <p:txBody>
          <a:bodyPr>
            <a:normAutofit/>
          </a:bodyPr>
          <a:lstStyle/>
          <a:p>
            <a:r>
              <a:rPr lang="uk-UA" dirty="0" smtClean="0"/>
              <a:t>висновки</a:t>
            </a:r>
            <a:br>
              <a:rPr lang="uk-UA" dirty="0" smtClean="0"/>
            </a:br>
            <a:endParaRPr lang="uk-UA" dirty="0"/>
          </a:p>
        </p:txBody>
      </p:sp>
      <p:sp>
        <p:nvSpPr>
          <p:cNvPr id="4" name="Текст 3"/>
          <p:cNvSpPr>
            <a:spLocks noGrp="1"/>
          </p:cNvSpPr>
          <p:nvPr>
            <p:ph type="body" idx="1"/>
          </p:nvPr>
        </p:nvSpPr>
        <p:spPr>
          <a:xfrm>
            <a:off x="1066800" y="1905000"/>
            <a:ext cx="6817568" cy="2964160"/>
          </a:xfrm>
        </p:spPr>
        <p:txBody>
          <a:bodyPr>
            <a:normAutofit fontScale="55000" lnSpcReduction="20000"/>
          </a:bodyPr>
          <a:lstStyle/>
          <a:p>
            <a:pPr marL="457200" indent="-457200" algn="l">
              <a:buFont typeface="+mj-lt"/>
              <a:buAutoNum type="arabicPeriod"/>
            </a:pPr>
            <a:r>
              <a:rPr lang="uk-UA" dirty="0" smtClean="0"/>
              <a:t>Забезпечення </a:t>
            </a:r>
            <a:r>
              <a:rPr lang="uk-UA" dirty="0" smtClean="0"/>
              <a:t>охорони життя та здоров’я людей від небезпечних інфекційних хвороб довгі століття не було предметом кримінального </a:t>
            </a:r>
            <a:r>
              <a:rPr lang="uk-UA" dirty="0" smtClean="0"/>
              <a:t>права.</a:t>
            </a:r>
            <a:r>
              <a:rPr lang="uk-UA" dirty="0" smtClean="0"/>
              <a:t> . Перші передумови встановлення кримінальної відповідальності за винне зараження іншої особи інфекційною хворобою відносяться до XIХ </a:t>
            </a:r>
            <a:r>
              <a:rPr lang="uk-UA" dirty="0" smtClean="0"/>
              <a:t>століття.</a:t>
            </a:r>
          </a:p>
          <a:p>
            <a:pPr marL="457200" indent="-457200" algn="l">
              <a:buFont typeface="+mj-lt"/>
              <a:buAutoNum type="arabicPeriod"/>
            </a:pPr>
            <a:r>
              <a:rPr lang="uk-UA" dirty="0" smtClean="0"/>
              <a:t> </a:t>
            </a:r>
            <a:r>
              <a:rPr lang="uk-UA" dirty="0" smtClean="0"/>
              <a:t>Кожна людина має законодавчо закріплене право на охорону життя та здоров’я, в тому числі від інфекційних хвороб. Зазначене право засноване, насамперед, на нормах Конституції України (зокрема, ст. 27, ст. 49), законах України «Про запобігання захворюванню на синдром набутого імунодефіциту (СНІД) та соціальний захист населення» (12 грудня 1991 р.), «Основи законодавства України про охорону здоров’я» (19 листопада 1992 р.), «Про захист населення від інфекційних хвороб» (6 квітня 2000 р.), «Про боротьбу із захворюванням на туберкульоз» </a:t>
            </a:r>
            <a:endParaRPr lang="uk-UA" dirty="0" smtClean="0"/>
          </a:p>
          <a:p>
            <a:pPr marL="457200" indent="-457200" algn="l">
              <a:buFont typeface="+mj-lt"/>
              <a:buAutoNum type="arabicPeriod"/>
            </a:pPr>
            <a:r>
              <a:rPr lang="uk-UA" dirty="0" smtClean="0"/>
              <a:t>Основним кримінологічним чинником, що обґрунтовує встановлення і збереження кримінальної відповідальності за зараження вірусом імунодефіциту людини чи іншої невиліковної інфекційної хвороби, є суспільна небезпечність. </a:t>
            </a:r>
            <a:endParaRPr lang="uk-UA" dirty="0" smtClean="0"/>
          </a:p>
          <a:p>
            <a:pPr marL="457200" indent="-457200" algn="l">
              <a:buFont typeface="+mj-lt"/>
              <a:buAutoNum type="arabicPeriod"/>
            </a:pPr>
            <a:r>
              <a:rPr lang="uk-UA" dirty="0" smtClean="0"/>
              <a:t>Предметом (соціальною цінністю) суспільних відносин, що утворюють основний безпосередній об’єкт розглядуваного злочину, є душевне і соціальне благополуччя людини стосовно її здоров’я.</a:t>
            </a:r>
          </a:p>
          <a:p>
            <a:pPr marL="457200" indent="-457200" algn="l">
              <a:buFont typeface="+mj-lt"/>
              <a:buAutoNum type="arabicPeriod"/>
            </a:pPr>
            <a:endParaRPr lang="uk-UA" smtClean="0"/>
          </a:p>
          <a:p>
            <a:pPr marL="457200" indent="-457200" algn="l">
              <a:buFont typeface="+mj-lt"/>
              <a:buAutoNum type="arabicPeriod"/>
            </a:pPr>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TotalTime>
  <Words>337</Words>
  <Application>Microsoft Office PowerPoint</Application>
  <PresentationFormat>Экран (4:3)</PresentationFormat>
  <Paragraphs>10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Изящная</vt:lpstr>
      <vt:lpstr>№10 Кримінальна відповідальність за зараження інфекційними хворобами: проблеми удосконалення. </vt:lpstr>
      <vt:lpstr>Слайд 2</vt:lpstr>
      <vt:lpstr>Слайд 3</vt:lpstr>
      <vt:lpstr>основним кримінологічним чинником, який обґрунтовує встановлення  кримінальної відповідальності за зараження інфекційною хворобою, є суспільна небезпечність. На ступінь цієї ознаки стосовно злочину, передбаченого ст. 130 КК, впливають: соціальна цінність охоронюваних суспільних відносин; динаміка становлення суспільно небезпечного явища; соціальні властивості шкоди (неможливість повного усунення наслідків і їхня тяжкість), суб’єктивне ставлення особи до вчинюваного. </vt:lpstr>
      <vt:lpstr>Слайд 5</vt:lpstr>
      <vt:lpstr>висновки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Юля</dc:creator>
  <cp:lastModifiedBy>Юля</cp:lastModifiedBy>
  <cp:revision>3</cp:revision>
  <dcterms:created xsi:type="dcterms:W3CDTF">2013-10-10T19:08:54Z</dcterms:created>
  <dcterms:modified xsi:type="dcterms:W3CDTF">2013-10-10T19:25:54Z</dcterms:modified>
</cp:coreProperties>
</file>