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977" r:id="rId1"/>
  </p:sldMasterIdLst>
  <p:sldIdLst>
    <p:sldId id="256" r:id="rId2"/>
    <p:sldId id="257" r:id="rId3"/>
    <p:sldId id="258" r:id="rId4"/>
    <p:sldId id="259" r:id="rId5"/>
    <p:sldId id="260" r:id="rId6"/>
    <p:sldId id="261" r:id="rId7"/>
    <p:sldId id="262" r:id="rId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p:cViewPr varScale="1">
        <p:scale>
          <a:sx n="92" d="100"/>
          <a:sy n="92" d="100"/>
        </p:scale>
        <p:origin x="498" y="90"/>
      </p:cViewPr>
      <p:guideLst>
        <p:guide pos="3840"/>
        <p:guide orient="horz" pos="216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и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uk-UA" smtClean="0"/>
              <a:t>Зразок заголовка</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uk-UA" smtClean="0"/>
              <a:t>Зразок підзаголовка</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smtClean="0"/>
              <a:pPr/>
              <a:t>2/25/2014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1665296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Панорамна фотографія з підписом">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uk-UA" smtClean="0"/>
              <a:t>Зразок заголовка</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uk-UA" smtClean="0"/>
              <a:t>Клацніть піктограму, щоб додати зображення</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uk-UA" smtClean="0"/>
              <a:t>Зразок тексту</a:t>
            </a:r>
          </a:p>
        </p:txBody>
      </p:sp>
      <p:sp>
        <p:nvSpPr>
          <p:cNvPr id="5" name="Date Placeholder 4"/>
          <p:cNvSpPr>
            <a:spLocks noGrp="1"/>
          </p:cNvSpPr>
          <p:nvPr>
            <p:ph type="dt" sz="half" idx="10"/>
          </p:nvPr>
        </p:nvSpPr>
        <p:spPr/>
        <p:txBody>
          <a:bodyPr/>
          <a:lstStyle/>
          <a:p>
            <a:fld id="{5586B75A-687E-405C-8A0B-8D00578BA2C3}" type="datetimeFigureOut">
              <a:rPr lang="en-US" smtClean="0"/>
              <a:pPr/>
              <a:t>2/25/2014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788053652"/>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Назва та підпис">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uk-UA" smtClean="0"/>
              <a:t>Зразок заголовка</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uk-UA" smtClean="0"/>
              <a:t>Зразок тексту</a:t>
            </a:r>
          </a:p>
        </p:txBody>
      </p:sp>
      <p:sp>
        <p:nvSpPr>
          <p:cNvPr id="4" name="Date Placeholder 3"/>
          <p:cNvSpPr>
            <a:spLocks noGrp="1"/>
          </p:cNvSpPr>
          <p:nvPr>
            <p:ph type="dt" sz="half" idx="10"/>
          </p:nvPr>
        </p:nvSpPr>
        <p:spPr/>
        <p:txBody>
          <a:bodyPr/>
          <a:lstStyle/>
          <a:p>
            <a:fld id="{5586B75A-687E-405C-8A0B-8D00578BA2C3}" type="datetimeFigureOut">
              <a:rPr lang="en-US" smtClean="0"/>
              <a:pPr/>
              <a:t>2/25/2014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789054355"/>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Цитата з підписом">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uk-UA" smtClean="0"/>
              <a:t>Зразок заголовка</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uk-UA" smtClean="0"/>
              <a:t>Зразок тексту</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uk-UA" smtClean="0"/>
              <a:t>Зразок тексту</a:t>
            </a:r>
          </a:p>
        </p:txBody>
      </p:sp>
      <p:sp>
        <p:nvSpPr>
          <p:cNvPr id="4" name="Date Placeholder 3"/>
          <p:cNvSpPr>
            <a:spLocks noGrp="1"/>
          </p:cNvSpPr>
          <p:nvPr>
            <p:ph type="dt" sz="half" idx="10"/>
          </p:nvPr>
        </p:nvSpPr>
        <p:spPr/>
        <p:txBody>
          <a:bodyPr/>
          <a:lstStyle/>
          <a:p>
            <a:fld id="{5586B75A-687E-405C-8A0B-8D00578BA2C3}" type="datetimeFigureOut">
              <a:rPr lang="en-US" smtClean="0"/>
              <a:pPr/>
              <a:t>2/25/2014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4179844522"/>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Картка назви">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uk-UA" smtClean="0"/>
              <a:t>Зразок заголовка</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uk-UA" smtClean="0"/>
              <a:t>Зразок тексту</a:t>
            </a:r>
          </a:p>
        </p:txBody>
      </p:sp>
      <p:sp>
        <p:nvSpPr>
          <p:cNvPr id="4" name="Date Placeholder 3"/>
          <p:cNvSpPr>
            <a:spLocks noGrp="1"/>
          </p:cNvSpPr>
          <p:nvPr>
            <p:ph type="dt" sz="half" idx="10"/>
          </p:nvPr>
        </p:nvSpPr>
        <p:spPr/>
        <p:txBody>
          <a:bodyPr/>
          <a:lstStyle/>
          <a:p>
            <a:fld id="{5586B75A-687E-405C-8A0B-8D00578BA2C3}" type="datetimeFigureOut">
              <a:rPr lang="en-US" smtClean="0"/>
              <a:pPr/>
              <a:t>2/25/2014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462039758"/>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колонки">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uk-UA" smtClean="0"/>
              <a:t>Зразок заголовка</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uk-UA" smtClean="0"/>
              <a:t>Зразок тексту</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uk-UA" smtClean="0"/>
              <a:t>Зразок тексту</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uk-UA" smtClean="0"/>
              <a:t>Зразок тексту</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uk-UA" smtClean="0"/>
              <a:t>Зразок тексту</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uk-UA" smtClean="0"/>
              <a:t>Зразок тексту</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uk-UA" smtClean="0"/>
              <a:t>Зразок тексту</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5586B75A-687E-405C-8A0B-8D00578BA2C3}" type="datetimeFigureOut">
              <a:rPr lang="en-US" smtClean="0"/>
              <a:pPr/>
              <a:t>2/25/2014</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251467038"/>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колонки з малюнками">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uk-UA" smtClean="0"/>
              <a:t>Зразок заголовка</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uk-UA" smtClean="0"/>
              <a:t>Зразок тексту</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uk-UA" smtClean="0"/>
              <a:t>Клацніть піктограму, щоб додати зображення</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uk-UA" smtClean="0"/>
              <a:t>Зразок тексту</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uk-UA" smtClean="0"/>
              <a:t>Зразок тексту</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uk-UA" smtClean="0"/>
              <a:t>Клацніть піктограму, щоб додати зображення</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uk-UA" smtClean="0"/>
              <a:t>Зразок тексту</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uk-UA" smtClean="0"/>
              <a:t>Зразок тексту</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uk-UA" smtClean="0"/>
              <a:t>Клацніть піктограму, щоб додати зображення</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uk-UA" smtClean="0"/>
              <a:t>Зразок тексту</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5586B75A-687E-405C-8A0B-8D00578BA2C3}" type="datetimeFigureOut">
              <a:rPr lang="en-US" smtClean="0"/>
              <a:pPr/>
              <a:t>2/25/2014</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576899537"/>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Заголовок і вертикальни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uk-UA" smtClean="0"/>
              <a:t>Зразок заголовка</a:t>
            </a:r>
            <a:endParaRPr lang="en-US" dirty="0"/>
          </a:p>
        </p:txBody>
      </p:sp>
      <p:sp>
        <p:nvSpPr>
          <p:cNvPr id="3" name="Vertical Text Placeholder 2"/>
          <p:cNvSpPr>
            <a:spLocks noGrp="1"/>
          </p:cNvSpPr>
          <p:nvPr>
            <p:ph type="body" orient="vert" idx="1"/>
          </p:nvPr>
        </p:nvSpPr>
        <p:spPr/>
        <p:txBody>
          <a:bodyPr vert="eaVert" anchor="t" anchorCtr="0"/>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en-US" dirty="0"/>
          </a:p>
        </p:txBody>
      </p:sp>
      <p:sp>
        <p:nvSpPr>
          <p:cNvPr id="4" name="Date Placeholder 3"/>
          <p:cNvSpPr>
            <a:spLocks noGrp="1"/>
          </p:cNvSpPr>
          <p:nvPr>
            <p:ph type="dt" sz="half" idx="10"/>
          </p:nvPr>
        </p:nvSpPr>
        <p:spPr/>
        <p:txBody>
          <a:bodyPr/>
          <a:lstStyle/>
          <a:p>
            <a:fld id="{5F4E5243-F52A-4D37-9694-EB26C6C31910}" type="datetimeFigureOut">
              <a:rPr lang="en-US" smtClean="0"/>
              <a:t>2/25/2014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7261310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Вертикальний заголовок і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uk-UA" smtClean="0"/>
              <a:t>Зразок заголовка</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en-US" dirty="0"/>
          </a:p>
        </p:txBody>
      </p:sp>
      <p:sp>
        <p:nvSpPr>
          <p:cNvPr id="4" name="Date Placeholder 3"/>
          <p:cNvSpPr>
            <a:spLocks noGrp="1"/>
          </p:cNvSpPr>
          <p:nvPr>
            <p:ph type="dt" sz="half" idx="10"/>
          </p:nvPr>
        </p:nvSpPr>
        <p:spPr/>
        <p:txBody>
          <a:bodyPr/>
          <a:lstStyle/>
          <a:p>
            <a:fld id="{3A77B6E1-634A-48DC-9E8B-D894023267EF}" type="datetimeFigureOut">
              <a:rPr lang="en-US" smtClean="0"/>
              <a:t>2/25/2014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7725340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і об'є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uk-UA" smtClean="0"/>
              <a:t>Зразок заголовка</a:t>
            </a:r>
            <a:endParaRPr lang="en-US" dirty="0"/>
          </a:p>
        </p:txBody>
      </p:sp>
      <p:sp>
        <p:nvSpPr>
          <p:cNvPr id="3" name="Content Placeholder 2"/>
          <p:cNvSpPr>
            <a:spLocks noGrp="1"/>
          </p:cNvSpPr>
          <p:nvPr>
            <p:ph idx="1"/>
          </p:nvPr>
        </p:nvSpPr>
        <p:spPr/>
        <p:txBody>
          <a:body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en-US" dirty="0"/>
          </a:p>
        </p:txBody>
      </p:sp>
      <p:sp>
        <p:nvSpPr>
          <p:cNvPr id="7" name="Date Placeholder 3"/>
          <p:cNvSpPr>
            <a:spLocks noGrp="1"/>
          </p:cNvSpPr>
          <p:nvPr>
            <p:ph type="dt" sz="half" idx="10"/>
          </p:nvPr>
        </p:nvSpPr>
        <p:spPr/>
        <p:txBody>
          <a:bodyPr/>
          <a:lstStyle/>
          <a:p>
            <a:fld id="{7B2D3E9E-A95C-48F2-B4BF-A71542E0BE9A}" type="datetimeFigureOut">
              <a:rPr lang="en-US" smtClean="0"/>
              <a:t>2/25/2014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0037469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озділу">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uk-UA" smtClean="0"/>
              <a:t>Зразок заголовка</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uk-UA" smtClean="0"/>
              <a:t>Зразок тексту</a:t>
            </a:r>
          </a:p>
        </p:txBody>
      </p:sp>
      <p:sp>
        <p:nvSpPr>
          <p:cNvPr id="4" name="Date Placeholder 3"/>
          <p:cNvSpPr>
            <a:spLocks noGrp="1"/>
          </p:cNvSpPr>
          <p:nvPr>
            <p:ph type="dt" sz="half" idx="10"/>
          </p:nvPr>
        </p:nvSpPr>
        <p:spPr/>
        <p:txBody>
          <a:bodyPr/>
          <a:lstStyle/>
          <a:p>
            <a:fld id="{5586B75A-687E-405C-8A0B-8D00578BA2C3}" type="datetimeFigureOut">
              <a:rPr lang="en-US" smtClean="0"/>
              <a:pPr/>
              <a:t>2/25/2014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5247485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єкти">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uk-UA" smtClean="0"/>
              <a:t>Зразок заголовка</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en-US" dirty="0"/>
          </a:p>
        </p:txBody>
      </p:sp>
      <p:sp>
        <p:nvSpPr>
          <p:cNvPr id="5" name="Date Placeholder 4"/>
          <p:cNvSpPr>
            <a:spLocks noGrp="1"/>
          </p:cNvSpPr>
          <p:nvPr>
            <p:ph type="dt" sz="half" idx="10"/>
          </p:nvPr>
        </p:nvSpPr>
        <p:spPr/>
        <p:txBody>
          <a:bodyPr/>
          <a:lstStyle/>
          <a:p>
            <a:fld id="{F12952B5-7A2F-4CC8-B7CE-9234E21C2837}" type="datetimeFigureOut">
              <a:rPr lang="en-US" smtClean="0"/>
              <a:t>2/25/2014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3756696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Порівняння">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uk-UA" smtClean="0"/>
              <a:t>Зразок заголовка</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uk-UA" smtClean="0"/>
              <a:t>Зразок тексту</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uk-UA" smtClean="0"/>
              <a:t>Зразок тексту</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en-US" dirty="0"/>
          </a:p>
        </p:txBody>
      </p:sp>
      <p:sp>
        <p:nvSpPr>
          <p:cNvPr id="7" name="Date Placeholder 6"/>
          <p:cNvSpPr>
            <a:spLocks noGrp="1"/>
          </p:cNvSpPr>
          <p:nvPr>
            <p:ph type="dt" sz="half" idx="10"/>
          </p:nvPr>
        </p:nvSpPr>
        <p:spPr/>
        <p:txBody>
          <a:bodyPr/>
          <a:lstStyle/>
          <a:p>
            <a:fld id="{CE1DA07A-9201-4B4B-BAF2-015AFA30F520}" type="datetimeFigureOut">
              <a:rPr lang="en-US" smtClean="0"/>
              <a:t>2/25/2014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4649339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Лише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uk-UA" smtClean="0"/>
              <a:t>Зразок заголовка</a:t>
            </a:r>
            <a:endParaRPr lang="en-US" dirty="0"/>
          </a:p>
        </p:txBody>
      </p:sp>
      <p:sp>
        <p:nvSpPr>
          <p:cNvPr id="7" name="Date Placeholder 2"/>
          <p:cNvSpPr>
            <a:spLocks noGrp="1"/>
          </p:cNvSpPr>
          <p:nvPr>
            <p:ph type="dt" sz="half" idx="10"/>
          </p:nvPr>
        </p:nvSpPr>
        <p:spPr/>
        <p:txBody>
          <a:bodyPr/>
          <a:lstStyle/>
          <a:p>
            <a:fld id="{73D7E00A-486F-4252-8B1D-E32645521F49}" type="datetimeFigureOut">
              <a:rPr lang="en-US" smtClean="0"/>
              <a:t>2/25/2014</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4604180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ий слайд">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8DDF5F92-E675-4B36-9A60-69A962A68675}" type="datetimeFigureOut">
              <a:rPr lang="en-US" smtClean="0"/>
              <a:t>2/25/2014</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6865769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Вміст із підписом">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uk-UA" smtClean="0"/>
              <a:t>Зразок заголовка</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uk-UA" smtClean="0"/>
              <a:t>Зразок тексту</a:t>
            </a:r>
          </a:p>
        </p:txBody>
      </p:sp>
      <p:sp>
        <p:nvSpPr>
          <p:cNvPr id="7" name="Date Placeholder 4"/>
          <p:cNvSpPr>
            <a:spLocks noGrp="1"/>
          </p:cNvSpPr>
          <p:nvPr>
            <p:ph type="dt" sz="half" idx="10"/>
          </p:nvPr>
        </p:nvSpPr>
        <p:spPr/>
        <p:txBody>
          <a:bodyPr/>
          <a:lstStyle/>
          <a:p>
            <a:fld id="{AF6E2C9B-5FA2-460D-9BE7-B0812FC2A6FF}" type="datetimeFigureOut">
              <a:rPr lang="en-US" smtClean="0"/>
              <a:t>2/25/2014</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4595878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Зображення з підписом">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uk-UA" smtClean="0"/>
              <a:t>Зразок заголовка</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uk-UA" smtClean="0"/>
              <a:t>Клацніть піктограму, щоб додати зображення</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uk-UA" smtClean="0"/>
              <a:t>Зразок тексту</a:t>
            </a:r>
          </a:p>
        </p:txBody>
      </p:sp>
      <p:sp>
        <p:nvSpPr>
          <p:cNvPr id="5" name="Date Placeholder 4"/>
          <p:cNvSpPr>
            <a:spLocks noGrp="1"/>
          </p:cNvSpPr>
          <p:nvPr>
            <p:ph type="dt" sz="half" idx="10"/>
          </p:nvPr>
        </p:nvSpPr>
        <p:spPr/>
        <p:txBody>
          <a:bodyPr/>
          <a:lstStyle/>
          <a:p>
            <a:fld id="{5586B75A-687E-405C-8A0B-8D00578BA2C3}" type="datetimeFigureOut">
              <a:rPr lang="en-US" smtClean="0"/>
              <a:pPr/>
              <a:t>2/25/2014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9417516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uk-UA" smtClean="0"/>
              <a:t>Зразок заголовка</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5586B75A-687E-405C-8A0B-8D00578BA2C3}" type="datetimeFigureOut">
              <a:rPr lang="en-US" smtClean="0"/>
              <a:pPr/>
              <a:t>2/25/2014</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163313364"/>
      </p:ext>
    </p:extLst>
  </p:cSld>
  <p:clrMap bg1="dk1" tx1="lt1" bg2="dk2" tx2="lt2" accent1="accent1" accent2="accent2" accent3="accent3" accent4="accent4" accent5="accent5" accent6="accent6" hlink="hlink" folHlink="folHlink"/>
  <p:sldLayoutIdLst>
    <p:sldLayoutId id="2147483978" r:id="rId1"/>
    <p:sldLayoutId id="2147483979" r:id="rId2"/>
    <p:sldLayoutId id="2147483980" r:id="rId3"/>
    <p:sldLayoutId id="2147483981" r:id="rId4"/>
    <p:sldLayoutId id="2147483982" r:id="rId5"/>
    <p:sldLayoutId id="2147483983" r:id="rId6"/>
    <p:sldLayoutId id="2147483984" r:id="rId7"/>
    <p:sldLayoutId id="2147483985" r:id="rId8"/>
    <p:sldLayoutId id="2147483986" r:id="rId9"/>
    <p:sldLayoutId id="2147483987" r:id="rId10"/>
    <p:sldLayoutId id="2147483988" r:id="rId11"/>
    <p:sldLayoutId id="2147483989" r:id="rId12"/>
    <p:sldLayoutId id="2147483990" r:id="rId13"/>
    <p:sldLayoutId id="2147483991" r:id="rId14"/>
    <p:sldLayoutId id="2147483992" r:id="rId15"/>
    <p:sldLayoutId id="2147483993" r:id="rId16"/>
    <p:sldLayoutId id="2147483994" r:id="rId17"/>
  </p:sldLayoutIdLst>
  <p:hf sldNum="0"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109980" y="373221"/>
            <a:ext cx="9966960" cy="2926080"/>
          </a:xfrm>
        </p:spPr>
        <p:txBody>
          <a:bodyPr>
            <a:normAutofit fontScale="90000"/>
          </a:bodyPr>
          <a:lstStyle/>
          <a:p>
            <a:r>
              <a:rPr lang="uk-UA" sz="9800" dirty="0" smtClean="0"/>
              <a:t>Презентація </a:t>
            </a:r>
            <a:r>
              <a:rPr lang="uk-UA" dirty="0" smtClean="0"/>
              <a:t/>
            </a:r>
            <a:br>
              <a:rPr lang="uk-UA" dirty="0" smtClean="0"/>
            </a:br>
            <a:r>
              <a:rPr lang="uk-UA" sz="6000" dirty="0" smtClean="0"/>
              <a:t>на тему</a:t>
            </a:r>
            <a:r>
              <a:rPr lang="en-US" sz="6000" dirty="0" smtClean="0"/>
              <a:t>:</a:t>
            </a:r>
            <a:r>
              <a:rPr lang="ru-RU" sz="6000" dirty="0" smtClean="0"/>
              <a:t/>
            </a:r>
            <a:br>
              <a:rPr lang="ru-RU" sz="6000" dirty="0" smtClean="0"/>
            </a:br>
            <a:r>
              <a:rPr lang="ru-RU" sz="6700" dirty="0" smtClean="0"/>
              <a:t>«</a:t>
            </a:r>
            <a:r>
              <a:rPr lang="ru-RU" sz="6700" dirty="0" err="1" smtClean="0"/>
              <a:t>Британський</a:t>
            </a:r>
            <a:r>
              <a:rPr lang="ru-RU" sz="6700" dirty="0" smtClean="0"/>
              <a:t> ф</a:t>
            </a:r>
            <a:r>
              <a:rPr lang="uk-UA" sz="6700" dirty="0" smtClean="0"/>
              <a:t>ільм»</a:t>
            </a:r>
            <a:endParaRPr lang="uk-UA" sz="6700" dirty="0"/>
          </a:p>
        </p:txBody>
      </p:sp>
      <p:sp>
        <p:nvSpPr>
          <p:cNvPr id="3" name="Підзаголовок 2"/>
          <p:cNvSpPr>
            <a:spLocks noGrp="1"/>
          </p:cNvSpPr>
          <p:nvPr>
            <p:ph type="subTitle" idx="1"/>
          </p:nvPr>
        </p:nvSpPr>
        <p:spPr>
          <a:xfrm>
            <a:off x="6639791" y="3938154"/>
            <a:ext cx="5091546" cy="2421082"/>
          </a:xfrm>
        </p:spPr>
        <p:txBody>
          <a:bodyPr>
            <a:normAutofit fontScale="85000" lnSpcReduction="10000"/>
          </a:bodyPr>
          <a:lstStyle/>
          <a:p>
            <a:pPr algn="r"/>
            <a:r>
              <a:rPr lang="uk-UA" sz="3000" dirty="0" smtClean="0"/>
              <a:t>Підготувала </a:t>
            </a:r>
          </a:p>
          <a:p>
            <a:pPr algn="r"/>
            <a:r>
              <a:rPr lang="uk-UA" sz="3000" dirty="0"/>
              <a:t>у</a:t>
            </a:r>
            <a:r>
              <a:rPr lang="uk-UA" sz="3000" dirty="0" smtClean="0"/>
              <a:t>чениця 6 класу</a:t>
            </a:r>
          </a:p>
          <a:p>
            <a:pPr algn="r"/>
            <a:r>
              <a:rPr lang="uk-UA" sz="3000" dirty="0" err="1" smtClean="0"/>
              <a:t>Чортківської</a:t>
            </a:r>
            <a:r>
              <a:rPr lang="uk-UA" sz="3000" dirty="0" smtClean="0"/>
              <a:t> гімназії</a:t>
            </a:r>
          </a:p>
          <a:p>
            <a:pPr algn="r"/>
            <a:r>
              <a:rPr lang="uk-UA" sz="3000" dirty="0" smtClean="0"/>
              <a:t>Імені Маркіяна Шашкевича</a:t>
            </a:r>
          </a:p>
          <a:p>
            <a:pPr algn="r"/>
            <a:r>
              <a:rPr lang="uk-UA" sz="3000" dirty="0" smtClean="0"/>
              <a:t>Гулька Марія</a:t>
            </a:r>
          </a:p>
          <a:p>
            <a:endParaRPr lang="uk-UA" dirty="0"/>
          </a:p>
        </p:txBody>
      </p:sp>
    </p:spTree>
    <p:extLst>
      <p:ext uri="{BB962C8B-B14F-4D97-AF65-F5344CB8AC3E}">
        <p14:creationId xmlns:p14="http://schemas.microsoft.com/office/powerpoint/2010/main" val="291768627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691746" y="84995"/>
            <a:ext cx="3958936" cy="1356360"/>
          </a:xfrm>
        </p:spPr>
        <p:txBody>
          <a:bodyPr>
            <a:normAutofit fontScale="90000"/>
          </a:bodyPr>
          <a:lstStyle/>
          <a:p>
            <a:pPr algn="ctr"/>
            <a:r>
              <a:rPr lang="en-US" sz="8800" dirty="0">
                <a:solidFill>
                  <a:schemeClr val="tx1"/>
                </a:solidFill>
              </a:rPr>
              <a:t>Skins </a:t>
            </a:r>
            <a:endParaRPr lang="uk-UA" sz="8800" dirty="0">
              <a:solidFill>
                <a:schemeClr val="tx1"/>
              </a:solidFill>
            </a:endParaRPr>
          </a:p>
        </p:txBody>
      </p:sp>
      <p:sp>
        <p:nvSpPr>
          <p:cNvPr id="3" name="Місце для вмісту 2"/>
          <p:cNvSpPr>
            <a:spLocks noGrp="1"/>
          </p:cNvSpPr>
          <p:nvPr>
            <p:ph idx="1"/>
          </p:nvPr>
        </p:nvSpPr>
        <p:spPr>
          <a:xfrm>
            <a:off x="63119" y="4895651"/>
            <a:ext cx="11856028" cy="3262745"/>
          </a:xfrm>
        </p:spPr>
        <p:txBody>
          <a:bodyPr>
            <a:normAutofit/>
          </a:bodyPr>
          <a:lstStyle/>
          <a:p>
            <a:r>
              <a:rPr lang="en-US" sz="2000" dirty="0" smtClean="0"/>
              <a:t>The </a:t>
            </a:r>
            <a:r>
              <a:rPr lang="en-US" sz="2000" dirty="0"/>
              <a:t>show went on to be a critical success as well as a ratings winner within its target demographic. Over its initial six-year run, Skins proved to be atypical of ongoing drama series in that it replaced its primary cast every two years. Plans for a film spin-off were first discussed in 2009, but ultimately did not come to fruition. Instead, a specially-commissioned seventh and final series of the show was broadcast in 2013, featuring some of the cast from its 2007–10 </a:t>
            </a:r>
            <a:r>
              <a:rPr lang="en-US" sz="2000" dirty="0" smtClean="0"/>
              <a:t>run.</a:t>
            </a:r>
            <a:r>
              <a:rPr lang="uk-UA" sz="2000" dirty="0" smtClean="0"/>
              <a:t> </a:t>
            </a:r>
            <a:r>
              <a:rPr lang="en-US" sz="2000" dirty="0" smtClean="0"/>
              <a:t>The </a:t>
            </a:r>
            <a:r>
              <a:rPr lang="en-US" sz="2000" dirty="0"/>
              <a:t>show's name comes from the rolling papers known as "skins</a:t>
            </a:r>
            <a:r>
              <a:rPr lang="en-US" sz="2000" dirty="0" smtClean="0"/>
              <a:t>".</a:t>
            </a:r>
            <a:endParaRPr lang="en-US" sz="2000" dirty="0"/>
          </a:p>
        </p:txBody>
      </p:sp>
      <p:sp>
        <p:nvSpPr>
          <p:cNvPr id="5" name="Прямокутник 4"/>
          <p:cNvSpPr/>
          <p:nvPr/>
        </p:nvSpPr>
        <p:spPr>
          <a:xfrm>
            <a:off x="6660323" y="1417776"/>
            <a:ext cx="5631872" cy="3477875"/>
          </a:xfrm>
          <a:prstGeom prst="rect">
            <a:avLst/>
          </a:prstGeom>
        </p:spPr>
        <p:txBody>
          <a:bodyPr wrap="square">
            <a:spAutoFit/>
          </a:bodyPr>
          <a:lstStyle/>
          <a:p>
            <a:r>
              <a:rPr lang="en-US" sz="2000" dirty="0"/>
              <a:t>Skins is a British teen drama that follows the lives of a group of teenagers in Bristol, South West England, through the two years of sixth form. Its controversial storylines have explored issues such as dysfunctional families, mental illness, adolescent sexuality, substance abuse, death and bullying. The show was created by father-and-son television writers Bryan </a:t>
            </a:r>
            <a:r>
              <a:rPr lang="en-US" sz="2000" dirty="0" err="1"/>
              <a:t>Elsley</a:t>
            </a:r>
            <a:r>
              <a:rPr lang="en-US" sz="2000" dirty="0"/>
              <a:t> and Jamie </a:t>
            </a:r>
            <a:r>
              <a:rPr lang="en-US" sz="2000" dirty="0" err="1"/>
              <a:t>Brittain</a:t>
            </a:r>
            <a:r>
              <a:rPr lang="en-US" sz="2000" dirty="0"/>
              <a:t> for Company Pictures and premiered on E4 on 25 January </a:t>
            </a:r>
            <a:r>
              <a:rPr lang="en-US" sz="2000" dirty="0" smtClean="0"/>
              <a:t>2007</a:t>
            </a:r>
            <a:r>
              <a:rPr lang="uk-UA" sz="2000" dirty="0" smtClean="0"/>
              <a:t>.</a:t>
            </a:r>
            <a:endParaRPr lang="uk-UA" sz="2000" dirty="0"/>
          </a:p>
        </p:txBody>
      </p:sp>
      <p:pic>
        <p:nvPicPr>
          <p:cNvPr id="9" name="Рисунок 8"/>
          <p:cNvPicPr>
            <a:picLocks noChangeAspect="1"/>
          </p:cNvPicPr>
          <p:nvPr/>
        </p:nvPicPr>
        <p:blipFill>
          <a:blip r:embed="rId2"/>
          <a:stretch>
            <a:fillRect/>
          </a:stretch>
        </p:blipFill>
        <p:spPr>
          <a:xfrm>
            <a:off x="0" y="-348"/>
            <a:ext cx="6660323" cy="4895999"/>
          </a:xfrm>
          <a:prstGeom prst="rect">
            <a:avLst/>
          </a:prstGeom>
        </p:spPr>
      </p:pic>
    </p:spTree>
    <p:extLst>
      <p:ext uri="{BB962C8B-B14F-4D97-AF65-F5344CB8AC3E}">
        <p14:creationId xmlns:p14="http://schemas.microsoft.com/office/powerpoint/2010/main" val="235565471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p:cNvPicPr>
            <a:picLocks noChangeAspect="1"/>
          </p:cNvPicPr>
          <p:nvPr/>
        </p:nvPicPr>
        <p:blipFill>
          <a:blip r:embed="rId2"/>
          <a:stretch>
            <a:fillRect/>
          </a:stretch>
        </p:blipFill>
        <p:spPr>
          <a:xfrm>
            <a:off x="6129696" y="3662027"/>
            <a:ext cx="6062304" cy="3075709"/>
          </a:xfrm>
          <a:prstGeom prst="rect">
            <a:avLst/>
          </a:prstGeom>
        </p:spPr>
      </p:pic>
      <p:sp>
        <p:nvSpPr>
          <p:cNvPr id="5" name="Заголовок 4"/>
          <p:cNvSpPr>
            <a:spLocks noGrp="1"/>
          </p:cNvSpPr>
          <p:nvPr>
            <p:ph type="ctrTitle"/>
          </p:nvPr>
        </p:nvSpPr>
        <p:spPr>
          <a:xfrm>
            <a:off x="3055717" y="120264"/>
            <a:ext cx="5372100" cy="768927"/>
          </a:xfrm>
        </p:spPr>
        <p:txBody>
          <a:bodyPr/>
          <a:lstStyle/>
          <a:p>
            <a:r>
              <a:rPr lang="en-US" sz="5400" dirty="0"/>
              <a:t>First </a:t>
            </a:r>
            <a:r>
              <a:rPr lang="en-US" sz="5400" dirty="0" smtClean="0"/>
              <a:t>generation</a:t>
            </a:r>
            <a:endParaRPr lang="uk-UA" sz="5400" dirty="0"/>
          </a:p>
        </p:txBody>
      </p:sp>
      <p:pic>
        <p:nvPicPr>
          <p:cNvPr id="8" name="Рисунок 7"/>
          <p:cNvPicPr>
            <a:picLocks noChangeAspect="1"/>
          </p:cNvPicPr>
          <p:nvPr/>
        </p:nvPicPr>
        <p:blipFill>
          <a:blip r:embed="rId3"/>
          <a:stretch>
            <a:fillRect/>
          </a:stretch>
        </p:blipFill>
        <p:spPr>
          <a:xfrm>
            <a:off x="0" y="889191"/>
            <a:ext cx="6089862" cy="3441013"/>
          </a:xfrm>
          <a:prstGeom prst="rect">
            <a:avLst/>
          </a:prstGeom>
        </p:spPr>
      </p:pic>
      <p:sp>
        <p:nvSpPr>
          <p:cNvPr id="7" name="Прямокутник 6"/>
          <p:cNvSpPr/>
          <p:nvPr/>
        </p:nvSpPr>
        <p:spPr>
          <a:xfrm>
            <a:off x="0" y="3964900"/>
            <a:ext cx="6359236" cy="2893100"/>
          </a:xfrm>
          <a:prstGeom prst="rect">
            <a:avLst/>
          </a:prstGeom>
        </p:spPr>
        <p:txBody>
          <a:bodyPr wrap="square">
            <a:spAutoFit/>
          </a:bodyPr>
          <a:lstStyle/>
          <a:p>
            <a:r>
              <a:rPr lang="en-US" sz="1300" dirty="0" smtClean="0"/>
              <a:t>.</a:t>
            </a:r>
            <a:r>
              <a:rPr lang="uk-UA" sz="1300" dirty="0" smtClean="0"/>
              <a:t> </a:t>
            </a:r>
            <a:r>
              <a:rPr lang="en-US" sz="1300" dirty="0" smtClean="0"/>
              <a:t>Chris </a:t>
            </a:r>
            <a:r>
              <a:rPr lang="en-US" sz="1300" dirty="0"/>
              <a:t>Miles </a:t>
            </a:r>
            <a:r>
              <a:rPr lang="en-US" sz="1300" dirty="0" smtClean="0"/>
              <a:t>is </a:t>
            </a:r>
            <a:r>
              <a:rPr lang="en-US" sz="1300" dirty="0"/>
              <a:t>the party animal of the group. He has a difficult home life; he lost his brother to a hereditary subarachnoid </a:t>
            </a:r>
            <a:r>
              <a:rPr lang="en-US" sz="1300" dirty="0" err="1"/>
              <a:t>haemorrhage</a:t>
            </a:r>
            <a:r>
              <a:rPr lang="en-US" sz="1300" dirty="0"/>
              <a:t> at a young age, and is living alone due to his ambivalent father and absent mother. He has a crush on his psychology teacher </a:t>
            </a:r>
            <a:r>
              <a:rPr lang="en-US" sz="1300" dirty="0" smtClean="0"/>
              <a:t>Angie. </a:t>
            </a:r>
            <a:r>
              <a:rPr lang="en-US" sz="1300" dirty="0" err="1"/>
              <a:t>Jal</a:t>
            </a:r>
            <a:r>
              <a:rPr lang="en-US" sz="1300" dirty="0"/>
              <a:t> </a:t>
            </a:r>
            <a:r>
              <a:rPr lang="en-US" sz="1300" dirty="0" err="1"/>
              <a:t>Fazer</a:t>
            </a:r>
            <a:r>
              <a:rPr lang="en-US" sz="1300" dirty="0"/>
              <a:t> </a:t>
            </a:r>
            <a:r>
              <a:rPr lang="en-US" sz="1300" dirty="0" smtClean="0"/>
              <a:t>is </a:t>
            </a:r>
            <a:r>
              <a:rPr lang="en-US" sz="1300" dirty="0"/>
              <a:t>a sensible girl with a talent for playing the clarinet. Her runaway mother has left </a:t>
            </a:r>
            <a:r>
              <a:rPr lang="en-US" sz="1300" dirty="0" err="1"/>
              <a:t>Jal</a:t>
            </a:r>
            <a:r>
              <a:rPr lang="en-US" sz="1300" dirty="0"/>
              <a:t> to live with her famous musician father and aspiring rapper brothers. She is best friends with Michelle. </a:t>
            </a:r>
            <a:r>
              <a:rPr lang="en-US" sz="1300" dirty="0" err="1"/>
              <a:t>Maxxie</a:t>
            </a:r>
            <a:r>
              <a:rPr lang="en-US" sz="1300" dirty="0"/>
              <a:t> Oliver </a:t>
            </a:r>
            <a:r>
              <a:rPr lang="en-US" sz="1300" dirty="0" smtClean="0"/>
              <a:t>is </a:t>
            </a:r>
            <a:r>
              <a:rPr lang="en-US" sz="1300" dirty="0"/>
              <a:t>openly gay and has a passion for dance. He is portrayed as attractive, seductive and talented, and is well accepted by most of his friends and family. His best friend Anwar </a:t>
            </a:r>
            <a:r>
              <a:rPr lang="en-US" sz="1300" dirty="0" err="1"/>
              <a:t>Kharral</a:t>
            </a:r>
            <a:r>
              <a:rPr lang="en-US" sz="1300" dirty="0"/>
              <a:t> </a:t>
            </a:r>
            <a:r>
              <a:rPr lang="en-US" sz="1300" dirty="0" smtClean="0"/>
              <a:t>has </a:t>
            </a:r>
            <a:r>
              <a:rPr lang="en-US" sz="1300" dirty="0"/>
              <a:t>a slightly off-the-wall personality, and is known for his silly antics and sense of </a:t>
            </a:r>
            <a:r>
              <a:rPr lang="en-US" sz="1300" dirty="0" err="1"/>
              <a:t>humour</a:t>
            </a:r>
            <a:r>
              <a:rPr lang="en-US" sz="1300" dirty="0"/>
              <a:t>. While he takes a pick-and-choose approach to Islam, and has no qualms about indulging in premarital sex and usage of alcohol and drugs in spite of his religion's policies against them, he has some difficulty fully accepting </a:t>
            </a:r>
            <a:r>
              <a:rPr lang="en-US" sz="1300" dirty="0" err="1"/>
              <a:t>Maxxie's</a:t>
            </a:r>
            <a:r>
              <a:rPr lang="en-US" sz="1300" dirty="0"/>
              <a:t> sexuality. </a:t>
            </a:r>
            <a:endParaRPr lang="uk-UA" sz="1300" dirty="0"/>
          </a:p>
        </p:txBody>
      </p:sp>
      <p:sp>
        <p:nvSpPr>
          <p:cNvPr id="10" name="Прямокутник 9"/>
          <p:cNvSpPr/>
          <p:nvPr/>
        </p:nvSpPr>
        <p:spPr>
          <a:xfrm>
            <a:off x="6117572" y="768927"/>
            <a:ext cx="6096000" cy="2893100"/>
          </a:xfrm>
          <a:prstGeom prst="rect">
            <a:avLst/>
          </a:prstGeom>
        </p:spPr>
        <p:txBody>
          <a:bodyPr>
            <a:spAutoFit/>
          </a:bodyPr>
          <a:lstStyle/>
          <a:p>
            <a:r>
              <a:rPr lang="en-US" sz="1400" dirty="0"/>
              <a:t>Tony </a:t>
            </a:r>
            <a:r>
              <a:rPr lang="en-US" sz="1400" dirty="0" err="1"/>
              <a:t>Stonem</a:t>
            </a:r>
            <a:r>
              <a:rPr lang="en-US" sz="1400" dirty="0"/>
              <a:t> is an attractive, intelligent and popular boy. His manipulative ways often go unnoticed by many, and are a catalyst for the majority of the events in the series. Sid Jenkins is Tony's best friend, but has an entirely opposite personality. He lacks confidence, is socially uneasy and struggles with school work. Tony's girlfriend is Michelle Richardson a girl who can never stay angry at his mischievous </a:t>
            </a:r>
            <a:r>
              <a:rPr lang="en-US" sz="1400" dirty="0" err="1"/>
              <a:t>behaviour</a:t>
            </a:r>
            <a:r>
              <a:rPr lang="en-US" sz="1400" dirty="0"/>
              <a:t> for long. Outwardly, Michelle appears shallow, vain and conceited, but she works hard, has a strong interest in French and Spanish, and is very emotionally mature. She is friends with Cassie Ainsworth, an eccentric girl who suffers from an eating disorder. Cassie attempts to hide her own struggles with mental health while her flamboyant parents ignore her in </a:t>
            </a:r>
            <a:r>
              <a:rPr lang="en-US" sz="1400" dirty="0" err="1"/>
              <a:t>favour</a:t>
            </a:r>
            <a:r>
              <a:rPr lang="en-US" sz="1400" dirty="0"/>
              <a:t> of their new </a:t>
            </a:r>
            <a:r>
              <a:rPr lang="en-US" sz="1400" dirty="0" smtClean="0"/>
              <a:t>baby</a:t>
            </a:r>
            <a:r>
              <a:rPr lang="uk-UA" sz="1400" dirty="0" smtClean="0"/>
              <a:t>.</a:t>
            </a:r>
            <a:endParaRPr lang="uk-UA" sz="1400" dirty="0"/>
          </a:p>
        </p:txBody>
      </p:sp>
    </p:spTree>
    <p:extLst>
      <p:ext uri="{BB962C8B-B14F-4D97-AF65-F5344CB8AC3E}">
        <p14:creationId xmlns:p14="http://schemas.microsoft.com/office/powerpoint/2010/main" val="289102181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p:cNvPicPr>
            <a:picLocks noChangeAspect="1"/>
          </p:cNvPicPr>
          <p:nvPr/>
        </p:nvPicPr>
        <p:blipFill>
          <a:blip r:embed="rId2"/>
          <a:stretch>
            <a:fillRect/>
          </a:stretch>
        </p:blipFill>
        <p:spPr>
          <a:xfrm>
            <a:off x="6534545" y="3341443"/>
            <a:ext cx="5657456" cy="3516557"/>
          </a:xfrm>
          <a:prstGeom prst="rect">
            <a:avLst/>
          </a:prstGeom>
        </p:spPr>
      </p:pic>
      <p:pic>
        <p:nvPicPr>
          <p:cNvPr id="4" name="Рисунок 3"/>
          <p:cNvPicPr>
            <a:picLocks noChangeAspect="1"/>
          </p:cNvPicPr>
          <p:nvPr/>
        </p:nvPicPr>
        <p:blipFill>
          <a:blip r:embed="rId3"/>
          <a:stretch>
            <a:fillRect/>
          </a:stretch>
        </p:blipFill>
        <p:spPr>
          <a:xfrm>
            <a:off x="147137" y="613104"/>
            <a:ext cx="6470870" cy="3564003"/>
          </a:xfrm>
          <a:prstGeom prst="rect">
            <a:avLst/>
          </a:prstGeom>
        </p:spPr>
      </p:pic>
      <p:sp>
        <p:nvSpPr>
          <p:cNvPr id="2" name="Заголовок 1"/>
          <p:cNvSpPr>
            <a:spLocks noGrp="1"/>
          </p:cNvSpPr>
          <p:nvPr>
            <p:ph type="title"/>
          </p:nvPr>
        </p:nvSpPr>
        <p:spPr>
          <a:xfrm>
            <a:off x="2571793" y="-39528"/>
            <a:ext cx="5403180" cy="748145"/>
          </a:xfrm>
        </p:spPr>
        <p:txBody>
          <a:bodyPr/>
          <a:lstStyle/>
          <a:p>
            <a:pPr algn="ctr"/>
            <a:r>
              <a:rPr lang="en-US" dirty="0">
                <a:solidFill>
                  <a:schemeClr val="bg1">
                    <a:lumMod val="95000"/>
                    <a:lumOff val="5000"/>
                  </a:schemeClr>
                </a:solidFill>
              </a:rPr>
              <a:t>Second generation</a:t>
            </a:r>
            <a:endParaRPr lang="uk-UA" dirty="0">
              <a:solidFill>
                <a:schemeClr val="bg1">
                  <a:lumMod val="95000"/>
                  <a:lumOff val="5000"/>
                </a:schemeClr>
              </a:solidFill>
            </a:endParaRPr>
          </a:p>
        </p:txBody>
      </p:sp>
      <p:sp>
        <p:nvSpPr>
          <p:cNvPr id="3" name="Місце для вмісту 2"/>
          <p:cNvSpPr>
            <a:spLocks noGrp="1"/>
          </p:cNvSpPr>
          <p:nvPr>
            <p:ph idx="1"/>
          </p:nvPr>
        </p:nvSpPr>
        <p:spPr>
          <a:xfrm>
            <a:off x="-355030" y="4197888"/>
            <a:ext cx="7140293" cy="3886199"/>
          </a:xfrm>
        </p:spPr>
        <p:txBody>
          <a:bodyPr>
            <a:normAutofit/>
          </a:bodyPr>
          <a:lstStyle/>
          <a:p>
            <a:r>
              <a:rPr lang="en-US" sz="1400" dirty="0" smtClean="0"/>
              <a:t>JJ's </a:t>
            </a:r>
            <a:r>
              <a:rPr lang="en-US" sz="1400" dirty="0"/>
              <a:t>autism makes it difficult for him to fit in socially, but he has learnt to use magic tricks to make friends. His friends view him kindly but with a degree of amusement and sometimes irritation, but he knows Cook and Freddie will always take care of him. He is the kindest of the three, and by far the least </a:t>
            </a:r>
            <a:r>
              <a:rPr lang="en-US" sz="1400" dirty="0" smtClean="0"/>
              <a:t>worldly. Katie and </a:t>
            </a:r>
            <a:r>
              <a:rPr lang="en-US" sz="1400" dirty="0"/>
              <a:t>Emily Fitch </a:t>
            </a:r>
            <a:r>
              <a:rPr lang="en-US" sz="1400" dirty="0" smtClean="0"/>
              <a:t>are </a:t>
            </a:r>
            <a:r>
              <a:rPr lang="en-US" sz="1400" dirty="0"/>
              <a:t>very different identical twin sisters. Katie thinks of herself as something of a WAG and wants to usurp </a:t>
            </a:r>
            <a:r>
              <a:rPr lang="en-US" sz="1400" dirty="0" err="1"/>
              <a:t>Effy's</a:t>
            </a:r>
            <a:r>
              <a:rPr lang="en-US" sz="1400" dirty="0"/>
              <a:t> place as queen bee of the group. Katie's homophobic attitudes cause problems between them, as Emily comes to terms with her homosexuality. The quieter of the two, Emily is used to being in her sister's shadow, and is sulky but perceptive. She is in love with Naomi </a:t>
            </a:r>
            <a:r>
              <a:rPr lang="en-US" sz="1400" dirty="0" smtClean="0"/>
              <a:t>Campbell, </a:t>
            </a:r>
            <a:r>
              <a:rPr lang="en-US" sz="1400" dirty="0"/>
              <a:t>a fiery, politically charged and passionate young woman with idealistic views and an abundance of ambition. </a:t>
            </a:r>
            <a:endParaRPr lang="uk-UA" sz="1400" dirty="0">
              <a:solidFill>
                <a:schemeClr val="bg1">
                  <a:lumMod val="95000"/>
                  <a:lumOff val="5000"/>
                </a:schemeClr>
              </a:solidFill>
            </a:endParaRPr>
          </a:p>
        </p:txBody>
      </p:sp>
      <p:sp>
        <p:nvSpPr>
          <p:cNvPr id="7" name="Прямокутник 6"/>
          <p:cNvSpPr/>
          <p:nvPr/>
        </p:nvSpPr>
        <p:spPr>
          <a:xfrm>
            <a:off x="6701468" y="448343"/>
            <a:ext cx="5490533" cy="2893100"/>
          </a:xfrm>
          <a:prstGeom prst="rect">
            <a:avLst/>
          </a:prstGeom>
        </p:spPr>
        <p:txBody>
          <a:bodyPr wrap="square">
            <a:spAutoFit/>
          </a:bodyPr>
          <a:lstStyle/>
          <a:p>
            <a:r>
              <a:rPr lang="en-US" sz="1300" dirty="0" err="1" smtClean="0"/>
              <a:t>Effy</a:t>
            </a:r>
            <a:r>
              <a:rPr lang="en-US" sz="1300" dirty="0" smtClean="0"/>
              <a:t> </a:t>
            </a:r>
            <a:r>
              <a:rPr lang="en-US" sz="1300" dirty="0"/>
              <a:t>Tony's younger sister, becomes the lead character for the second generation. </a:t>
            </a:r>
            <a:r>
              <a:rPr lang="en-US" sz="1300" dirty="0" err="1"/>
              <a:t>Effy</a:t>
            </a:r>
            <a:r>
              <a:rPr lang="en-US" sz="1300" dirty="0"/>
              <a:t> is pretty, popular and, like her brother, a natural leader. She is also quiet and distant, attempting to keep her own troubles hidden. Pandora Moon </a:t>
            </a:r>
            <a:r>
              <a:rPr lang="en-US" sz="1300" dirty="0" smtClean="0"/>
              <a:t>is </a:t>
            </a:r>
            <a:r>
              <a:rPr lang="en-US" sz="1300" dirty="0"/>
              <a:t>her friend, having appeared for the first time in a second series episode. She is innocent to the sexual and narcotic world in which </a:t>
            </a:r>
            <a:r>
              <a:rPr lang="en-US" sz="1300" dirty="0" err="1"/>
              <a:t>Effy</a:t>
            </a:r>
            <a:r>
              <a:rPr lang="en-US" sz="1300" dirty="0"/>
              <a:t> indulges, but is ready and willing to explore it. Thomas </a:t>
            </a:r>
            <a:r>
              <a:rPr lang="en-US" sz="1300" dirty="0" err="1"/>
              <a:t>Tomone</a:t>
            </a:r>
            <a:r>
              <a:rPr lang="en-US" sz="1300" dirty="0"/>
              <a:t> </a:t>
            </a:r>
            <a:r>
              <a:rPr lang="en-US" sz="1300" dirty="0" smtClean="0"/>
              <a:t>is </a:t>
            </a:r>
            <a:r>
              <a:rPr lang="en-US" sz="1300" dirty="0"/>
              <a:t>an immigrant from DR Congo, with a morally upright outlook and good-hearted nature, and his storyline sees him becoming romantically involved with </a:t>
            </a:r>
            <a:r>
              <a:rPr lang="en-US" sz="1300" dirty="0" smtClean="0"/>
              <a:t>Pandora. James </a:t>
            </a:r>
            <a:r>
              <a:rPr lang="en-US" sz="1300" dirty="0"/>
              <a:t>Cook </a:t>
            </a:r>
            <a:r>
              <a:rPr lang="en-US" sz="1300" dirty="0" smtClean="0"/>
              <a:t>,Freddie </a:t>
            </a:r>
            <a:r>
              <a:rPr lang="en-US" sz="1300" dirty="0" err="1"/>
              <a:t>Mclair</a:t>
            </a:r>
            <a:r>
              <a:rPr lang="en-US" sz="1300" dirty="0"/>
              <a:t> </a:t>
            </a:r>
            <a:r>
              <a:rPr lang="en-US" sz="1300" dirty="0" smtClean="0"/>
              <a:t>and </a:t>
            </a:r>
            <a:r>
              <a:rPr lang="en-US" sz="1300" dirty="0"/>
              <a:t>JJ Jones </a:t>
            </a:r>
            <a:r>
              <a:rPr lang="en-US" sz="1300" dirty="0" smtClean="0"/>
              <a:t>have </a:t>
            </a:r>
            <a:r>
              <a:rPr lang="en-US" sz="1300" dirty="0"/>
              <a:t>been best friends since childhood. Though Cook is charismatic and sociable, he is also boisterous and not afraid of authority. His </a:t>
            </a:r>
            <a:r>
              <a:rPr lang="en-US" sz="1300" dirty="0" err="1"/>
              <a:t>womanising</a:t>
            </a:r>
            <a:r>
              <a:rPr lang="en-US" sz="1300" dirty="0"/>
              <a:t> drives many of the events in the series</a:t>
            </a:r>
            <a:r>
              <a:rPr lang="en-US" sz="1300" dirty="0" smtClean="0"/>
              <a:t>.. </a:t>
            </a:r>
            <a:endParaRPr lang="uk-UA" sz="1300" dirty="0"/>
          </a:p>
        </p:txBody>
      </p:sp>
    </p:spTree>
    <p:extLst>
      <p:ext uri="{BB962C8B-B14F-4D97-AF65-F5344CB8AC3E}">
        <p14:creationId xmlns:p14="http://schemas.microsoft.com/office/powerpoint/2010/main" val="21240419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45773" y="99427"/>
            <a:ext cx="5860473" cy="648718"/>
          </a:xfrm>
        </p:spPr>
        <p:txBody>
          <a:bodyPr/>
          <a:lstStyle/>
          <a:p>
            <a:pPr algn="ctr"/>
            <a:r>
              <a:rPr lang="en-US" sz="5400" dirty="0"/>
              <a:t>Third generation</a:t>
            </a:r>
            <a:endParaRPr lang="uk-UA" sz="5400" dirty="0"/>
          </a:p>
        </p:txBody>
      </p:sp>
      <p:sp>
        <p:nvSpPr>
          <p:cNvPr id="3" name="Місце для вмісту 2"/>
          <p:cNvSpPr>
            <a:spLocks noGrp="1"/>
          </p:cNvSpPr>
          <p:nvPr>
            <p:ph idx="1"/>
          </p:nvPr>
        </p:nvSpPr>
        <p:spPr>
          <a:xfrm>
            <a:off x="114301" y="1215737"/>
            <a:ext cx="6130635" cy="6089073"/>
          </a:xfrm>
        </p:spPr>
        <p:txBody>
          <a:bodyPr>
            <a:normAutofit fontScale="77500" lnSpcReduction="20000"/>
          </a:bodyPr>
          <a:lstStyle/>
          <a:p>
            <a:pPr marL="0" indent="0">
              <a:buNone/>
            </a:pPr>
            <a:r>
              <a:rPr lang="en-US" dirty="0" err="1"/>
              <a:t>Franky</a:t>
            </a:r>
            <a:r>
              <a:rPr lang="en-US" dirty="0"/>
              <a:t> Fitzgerald </a:t>
            </a:r>
            <a:r>
              <a:rPr lang="en-US" dirty="0" smtClean="0"/>
              <a:t>is </a:t>
            </a:r>
            <a:r>
              <a:rPr lang="en-US" dirty="0"/>
              <a:t>seen as an outsider, having arrived to her first year at </a:t>
            </a:r>
            <a:r>
              <a:rPr lang="en-US" dirty="0" err="1"/>
              <a:t>Roundview</a:t>
            </a:r>
            <a:r>
              <a:rPr lang="en-US" dirty="0"/>
              <a:t> three weeks late upon moving to Bristol from Oxford. She is an intelligent and creative girl, but is seen by others as strange, largely due to her androgynous dress sense. </a:t>
            </a:r>
            <a:r>
              <a:rPr lang="en-US" dirty="0" err="1"/>
              <a:t>Alo</a:t>
            </a:r>
            <a:r>
              <a:rPr lang="en-US" dirty="0"/>
              <a:t> </a:t>
            </a:r>
            <a:r>
              <a:rPr lang="en-US" dirty="0" err="1" smtClean="0"/>
              <a:t>Creevey</a:t>
            </a:r>
            <a:r>
              <a:rPr lang="en-US" dirty="0" smtClean="0"/>
              <a:t> </a:t>
            </a:r>
            <a:r>
              <a:rPr lang="en-US" dirty="0"/>
              <a:t>something of an optimist, loves his dog and his van foremost. He is best friends with Rich </a:t>
            </a:r>
            <a:r>
              <a:rPr lang="en-US" dirty="0" err="1" smtClean="0"/>
              <a:t>Hardbeck</a:t>
            </a:r>
            <a:r>
              <a:rPr lang="en-US" dirty="0" smtClean="0"/>
              <a:t> </a:t>
            </a:r>
            <a:r>
              <a:rPr lang="en-US" dirty="0"/>
              <a:t>a boy from a very middle-class home who immerses himself in heavy metal subculture. He uses musical elitism as a means to cover up his own shyness when, among other things, interacting with </a:t>
            </a:r>
            <a:r>
              <a:rPr lang="en-US" dirty="0" smtClean="0"/>
              <a:t>girls. Mini </a:t>
            </a:r>
            <a:r>
              <a:rPr lang="en-US" dirty="0" err="1" smtClean="0"/>
              <a:t>McGuinness</a:t>
            </a:r>
            <a:r>
              <a:rPr lang="en-US" dirty="0" smtClean="0"/>
              <a:t>, </a:t>
            </a:r>
            <a:r>
              <a:rPr lang="en-US" dirty="0" err="1"/>
              <a:t>Liv</a:t>
            </a:r>
            <a:r>
              <a:rPr lang="en-US" dirty="0"/>
              <a:t> </a:t>
            </a:r>
            <a:r>
              <a:rPr lang="en-US" dirty="0" smtClean="0"/>
              <a:t>Malone, </a:t>
            </a:r>
            <a:r>
              <a:rPr lang="en-US" dirty="0"/>
              <a:t>Grace </a:t>
            </a:r>
            <a:r>
              <a:rPr lang="en-US" dirty="0" smtClean="0"/>
              <a:t>Blood </a:t>
            </a:r>
            <a:r>
              <a:rPr lang="en-US" dirty="0"/>
              <a:t>are best friends. By the time </a:t>
            </a:r>
            <a:r>
              <a:rPr lang="en-US" dirty="0" err="1"/>
              <a:t>Franky</a:t>
            </a:r>
            <a:r>
              <a:rPr lang="en-US" dirty="0"/>
              <a:t> arrives, image-conscious Mini has already established herself as </a:t>
            </a:r>
            <a:r>
              <a:rPr lang="en-US" dirty="0" err="1"/>
              <a:t>Roundview's</a:t>
            </a:r>
            <a:r>
              <a:rPr lang="en-US" dirty="0"/>
              <a:t> new "queen bee". She obscures her own insecurities (such as her body image, and her virginity), and is cruel to </a:t>
            </a:r>
            <a:r>
              <a:rPr lang="en-US" dirty="0" err="1"/>
              <a:t>Franky</a:t>
            </a:r>
            <a:r>
              <a:rPr lang="en-US" dirty="0"/>
              <a:t> and others. Of her two friends, </a:t>
            </a:r>
            <a:r>
              <a:rPr lang="en-US" dirty="0" err="1"/>
              <a:t>Liv</a:t>
            </a:r>
            <a:r>
              <a:rPr lang="en-US" dirty="0"/>
              <a:t> is the more devoted to Mini, and is more worldly and sexually voracious. By contrast, Grace—sweet, kind, and positive in her outlook—begins to disassociate herself from Mini after seeing </a:t>
            </a:r>
            <a:r>
              <a:rPr lang="en-US" dirty="0" err="1"/>
              <a:t>Franky's</a:t>
            </a:r>
            <a:r>
              <a:rPr lang="en-US" dirty="0"/>
              <a:t> example, and in the first episode establishes a friendship with outsiders </a:t>
            </a:r>
            <a:r>
              <a:rPr lang="en-US" dirty="0" err="1"/>
              <a:t>Franky</a:t>
            </a:r>
            <a:r>
              <a:rPr lang="en-US" dirty="0"/>
              <a:t>, </a:t>
            </a:r>
            <a:r>
              <a:rPr lang="en-US" dirty="0" err="1"/>
              <a:t>Alo</a:t>
            </a:r>
            <a:r>
              <a:rPr lang="en-US" dirty="0"/>
              <a:t> and Rich. Mini's boyfriend is Nick </a:t>
            </a:r>
            <a:r>
              <a:rPr lang="en-US" dirty="0" err="1" smtClean="0"/>
              <a:t>Levan</a:t>
            </a:r>
            <a:r>
              <a:rPr lang="en-US" dirty="0" smtClean="0"/>
              <a:t>. </a:t>
            </a:r>
            <a:r>
              <a:rPr lang="en-US" dirty="0"/>
              <a:t>His popularity makes him something of a status symbol for Mini, but his feelings for her are shallow and uncomplicated. His brother </a:t>
            </a:r>
            <a:r>
              <a:rPr lang="en-US" dirty="0" err="1"/>
              <a:t>Matty</a:t>
            </a:r>
            <a:r>
              <a:rPr lang="en-US" dirty="0"/>
              <a:t> </a:t>
            </a:r>
            <a:r>
              <a:rPr lang="en-US" dirty="0" smtClean="0"/>
              <a:t>has </a:t>
            </a:r>
            <a:r>
              <a:rPr lang="en-US" dirty="0"/>
              <a:t>strained relationships with his family, engages in criminal </a:t>
            </a:r>
            <a:r>
              <a:rPr lang="en-US" dirty="0" err="1"/>
              <a:t>behaviour</a:t>
            </a:r>
            <a:r>
              <a:rPr lang="en-US" dirty="0"/>
              <a:t>, and lives rough following an altercation with their father. In series six, the group </a:t>
            </a:r>
            <a:r>
              <a:rPr lang="en-US" dirty="0" smtClean="0"/>
              <a:t>be friend </a:t>
            </a:r>
            <a:r>
              <a:rPr lang="en-US" dirty="0"/>
              <a:t>Alex </a:t>
            </a:r>
            <a:r>
              <a:rPr lang="en-US" dirty="0" smtClean="0"/>
              <a:t>Henley, </a:t>
            </a:r>
            <a:r>
              <a:rPr lang="en-US" dirty="0"/>
              <a:t>who is gay and in particular forms a close friendship with </a:t>
            </a:r>
            <a:r>
              <a:rPr lang="en-US" dirty="0" err="1"/>
              <a:t>Liv</a:t>
            </a:r>
            <a:r>
              <a:rPr lang="en-US" dirty="0" smtClean="0"/>
              <a:t>.</a:t>
            </a:r>
            <a:endParaRPr lang="en-US" dirty="0"/>
          </a:p>
        </p:txBody>
      </p:sp>
      <p:pic>
        <p:nvPicPr>
          <p:cNvPr id="4" name="Рисунок 3"/>
          <p:cNvPicPr>
            <a:picLocks noChangeAspect="1"/>
          </p:cNvPicPr>
          <p:nvPr/>
        </p:nvPicPr>
        <p:blipFill>
          <a:blip r:embed="rId2"/>
          <a:stretch>
            <a:fillRect/>
          </a:stretch>
        </p:blipFill>
        <p:spPr>
          <a:xfrm>
            <a:off x="6405996" y="945573"/>
            <a:ext cx="4762500" cy="5715000"/>
          </a:xfrm>
          <a:prstGeom prst="rect">
            <a:avLst/>
          </a:prstGeom>
        </p:spPr>
      </p:pic>
    </p:spTree>
    <p:extLst>
      <p:ext uri="{BB962C8B-B14F-4D97-AF65-F5344CB8AC3E}">
        <p14:creationId xmlns:p14="http://schemas.microsoft.com/office/powerpoint/2010/main" val="111865975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025629" y="114300"/>
            <a:ext cx="9404723" cy="1400530"/>
          </a:xfrm>
        </p:spPr>
        <p:txBody>
          <a:bodyPr/>
          <a:lstStyle/>
          <a:p>
            <a:r>
              <a:rPr lang="en-US" sz="4400" dirty="0"/>
              <a:t>Television ratings</a:t>
            </a:r>
            <a:endParaRPr lang="uk-UA" sz="4400" dirty="0"/>
          </a:p>
        </p:txBody>
      </p:sp>
      <p:sp>
        <p:nvSpPr>
          <p:cNvPr id="3" name="Місце для вмісту 2"/>
          <p:cNvSpPr>
            <a:spLocks noGrp="1"/>
          </p:cNvSpPr>
          <p:nvPr>
            <p:ph idx="1"/>
          </p:nvPr>
        </p:nvSpPr>
        <p:spPr>
          <a:xfrm>
            <a:off x="6500467" y="945570"/>
            <a:ext cx="5340927" cy="4907971"/>
          </a:xfrm>
        </p:spPr>
        <p:txBody>
          <a:bodyPr>
            <a:noAutofit/>
          </a:bodyPr>
          <a:lstStyle/>
          <a:p>
            <a:r>
              <a:rPr lang="en-US" dirty="0" smtClean="0"/>
              <a:t>The </a:t>
            </a:r>
            <a:r>
              <a:rPr lang="en-US" dirty="0"/>
              <a:t>pilot episode of Skins averaged 1.5 million viewers</a:t>
            </a:r>
            <a:r>
              <a:rPr lang="en-US" dirty="0" smtClean="0"/>
              <a:t>. </a:t>
            </a:r>
            <a:r>
              <a:rPr lang="en-US" dirty="0"/>
              <a:t>The ratings for the second series which launched peaked at 884,000 viewers, which gave it 5.9% audience share and taking 60% of the 16–24 demographic, however this was still more than 500,000 viewers down on its series one premiere</a:t>
            </a:r>
            <a:r>
              <a:rPr lang="en-US" dirty="0" smtClean="0"/>
              <a:t>. </a:t>
            </a:r>
            <a:r>
              <a:rPr lang="en-US" dirty="0"/>
              <a:t>The series finale attracted an audience of 740,000 on E4, equating to a 4.65% share of the </a:t>
            </a:r>
            <a:r>
              <a:rPr lang="en-US" dirty="0" err="1" smtClean="0"/>
              <a:t>audience.The</a:t>
            </a:r>
            <a:r>
              <a:rPr lang="en-US" dirty="0" smtClean="0"/>
              <a:t> </a:t>
            </a:r>
            <a:r>
              <a:rPr lang="en-US" dirty="0"/>
              <a:t>start of the third series drew in 877,000 viewers</a:t>
            </a:r>
            <a:r>
              <a:rPr lang="en-US" dirty="0" smtClean="0"/>
              <a:t>, </a:t>
            </a:r>
            <a:r>
              <a:rPr lang="en-US" dirty="0"/>
              <a:t>proving popular with its key audience demographic of younger people—56.2% of viewers were aged between 16 and 34</a:t>
            </a:r>
            <a:r>
              <a:rPr lang="en-US" dirty="0" smtClean="0"/>
              <a:t>. </a:t>
            </a:r>
            <a:r>
              <a:rPr lang="en-US" dirty="0"/>
              <a:t>Series 4 premiered with 1.5 million viewers across E4 and E4+1, the highest rated episode since series 1</a:t>
            </a:r>
            <a:r>
              <a:rPr lang="en-US" dirty="0" smtClean="0"/>
              <a:t>.</a:t>
            </a:r>
            <a:endParaRPr lang="uk-UA" dirty="0"/>
          </a:p>
        </p:txBody>
      </p:sp>
      <p:pic>
        <p:nvPicPr>
          <p:cNvPr id="6" name="Рисунок 5"/>
          <p:cNvPicPr>
            <a:picLocks noChangeAspect="1"/>
          </p:cNvPicPr>
          <p:nvPr/>
        </p:nvPicPr>
        <p:blipFill>
          <a:blip r:embed="rId2"/>
          <a:stretch>
            <a:fillRect/>
          </a:stretch>
        </p:blipFill>
        <p:spPr>
          <a:xfrm>
            <a:off x="239593" y="1095068"/>
            <a:ext cx="6145302" cy="4608977"/>
          </a:xfrm>
          <a:prstGeom prst="rect">
            <a:avLst/>
          </a:prstGeom>
        </p:spPr>
      </p:pic>
    </p:spTree>
    <p:extLst>
      <p:ext uri="{BB962C8B-B14F-4D97-AF65-F5344CB8AC3E}">
        <p14:creationId xmlns:p14="http://schemas.microsoft.com/office/powerpoint/2010/main" val="127423938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kins - Series 5 Trailer">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026228" y="1048183"/>
            <a:ext cx="8924637" cy="5020108"/>
          </a:xfrm>
          <a:prstGeom prst="rect">
            <a:avLst/>
          </a:prstGeom>
        </p:spPr>
      </p:pic>
    </p:spTree>
    <p:extLst>
      <p:ext uri="{BB962C8B-B14F-4D97-AF65-F5344CB8AC3E}">
        <p14:creationId xmlns:p14="http://schemas.microsoft.com/office/powerpoint/2010/main" val="418255466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Іон">
  <a:themeElements>
    <a:clrScheme name="Іон">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Іон">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Іон">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docProps/app.xml><?xml version="1.0" encoding="utf-8"?>
<Properties xmlns="http://schemas.openxmlformats.org/officeDocument/2006/extended-properties" xmlns:vt="http://schemas.openxmlformats.org/officeDocument/2006/docPropsVTypes">
  <Template>Ion</Template>
  <TotalTime>114</TotalTime>
  <Words>1294</Words>
  <Application>Microsoft Office PowerPoint</Application>
  <PresentationFormat>Широкий екран</PresentationFormat>
  <Paragraphs>19</Paragraphs>
  <Slides>7</Slides>
  <Notes>0</Notes>
  <HiddenSlides>0</HiddenSlides>
  <MMClips>1</MMClips>
  <ScaleCrop>false</ScaleCrop>
  <HeadingPairs>
    <vt:vector size="6" baseType="variant">
      <vt:variant>
        <vt:lpstr>Використані шрифти</vt:lpstr>
      </vt:variant>
      <vt:variant>
        <vt:i4>3</vt:i4>
      </vt:variant>
      <vt:variant>
        <vt:lpstr>Тема</vt:lpstr>
      </vt:variant>
      <vt:variant>
        <vt:i4>1</vt:i4>
      </vt:variant>
      <vt:variant>
        <vt:lpstr>Заголовки слайдів</vt:lpstr>
      </vt:variant>
      <vt:variant>
        <vt:i4>7</vt:i4>
      </vt:variant>
    </vt:vector>
  </HeadingPairs>
  <TitlesOfParts>
    <vt:vector size="11" baseType="lpstr">
      <vt:lpstr>Arial</vt:lpstr>
      <vt:lpstr>Century Gothic</vt:lpstr>
      <vt:lpstr>Wingdings 3</vt:lpstr>
      <vt:lpstr>Іон</vt:lpstr>
      <vt:lpstr>Презентація  на тему: «Британський фільм»</vt:lpstr>
      <vt:lpstr>Skins </vt:lpstr>
      <vt:lpstr>First generation</vt:lpstr>
      <vt:lpstr>Second generation</vt:lpstr>
      <vt:lpstr>Third generation</vt:lpstr>
      <vt:lpstr>Television ratings</vt:lpstr>
      <vt:lpstr>Презентація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Презентація  на тему: «Британський фільм»</dc:title>
  <dc:creator>Maria</dc:creator>
  <cp:lastModifiedBy>Maria</cp:lastModifiedBy>
  <cp:revision>13</cp:revision>
  <dcterms:created xsi:type="dcterms:W3CDTF">2014-02-25T20:15:55Z</dcterms:created>
  <dcterms:modified xsi:type="dcterms:W3CDTF">2014-02-25T22:10:25Z</dcterms:modified>
</cp:coreProperties>
</file>