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85D594D9-90D9-437F-9BA9-0C82149A81B1}" type="datetimeFigureOut">
              <a:rPr lang="uk-UA" smtClean="0"/>
              <a:t>04.04.2014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a:xfrm>
            <a:off x="7991475" y="6429375"/>
            <a:ext cx="876300" cy="292100"/>
          </a:xfrm>
        </p:spPr>
        <p:txBody>
          <a:bodyPr/>
          <a:lstStyle/>
          <a:p>
            <a:fld id="{3009A3C7-DC3D-416C-93F2-EBD3F6C435FB}" type="slidenum">
              <a:rPr lang="uk-UA" smtClean="0"/>
              <a:t>‹#›</a:t>
            </a:fld>
            <a:endParaRPr lang="uk-UA"/>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ru-RU" smtClean="0"/>
              <a:t>Образец заголовка</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5D594D9-90D9-437F-9BA9-0C82149A81B1}" type="datetimeFigureOut">
              <a:rPr lang="uk-UA" smtClean="0"/>
              <a:t>04.04.2014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009A3C7-DC3D-416C-93F2-EBD3F6C435FB}"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5D594D9-90D9-437F-9BA9-0C82149A81B1}" type="datetimeFigureOut">
              <a:rPr lang="uk-UA" smtClean="0"/>
              <a:t>04.04.2014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009A3C7-DC3D-416C-93F2-EBD3F6C435FB}"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85D594D9-90D9-437F-9BA9-0C82149A81B1}" type="datetimeFigureOut">
              <a:rPr lang="uk-UA" smtClean="0"/>
              <a:t>04.04.2014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009A3C7-DC3D-416C-93F2-EBD3F6C435FB}" type="slidenum">
              <a:rPr lang="uk-UA" smtClean="0"/>
              <a:t>‹#›</a:t>
            </a:fld>
            <a:endParaRPr lang="uk-UA"/>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85D594D9-90D9-437F-9BA9-0C82149A81B1}" type="datetimeFigureOut">
              <a:rPr lang="uk-UA" smtClean="0"/>
              <a:t>04.04.2014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009A3C7-DC3D-416C-93F2-EBD3F6C435FB}" type="slidenum">
              <a:rPr lang="uk-UA" smtClean="0"/>
              <a:t>‹#›</a:t>
            </a:fld>
            <a:endParaRPr lang="uk-UA"/>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5D594D9-90D9-437F-9BA9-0C82149A81B1}" type="datetimeFigureOut">
              <a:rPr lang="uk-UA" smtClean="0"/>
              <a:t>04.04.2014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3009A3C7-DC3D-416C-93F2-EBD3F6C435FB}" type="slidenum">
              <a:rPr lang="uk-UA" smtClean="0"/>
              <a:t>‹#›</a:t>
            </a:fld>
            <a:endParaRPr lang="uk-UA"/>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85D594D9-90D9-437F-9BA9-0C82149A81B1}" type="datetimeFigureOut">
              <a:rPr lang="uk-UA" smtClean="0"/>
              <a:t>04.04.2014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3009A3C7-DC3D-416C-93F2-EBD3F6C435FB}" type="slidenum">
              <a:rPr lang="uk-UA" smtClean="0"/>
              <a:t>‹#›</a:t>
            </a:fld>
            <a:endParaRPr lang="uk-UA"/>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85D594D9-90D9-437F-9BA9-0C82149A81B1}" type="datetimeFigureOut">
              <a:rPr lang="uk-UA" smtClean="0"/>
              <a:t>04.04.2014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3009A3C7-DC3D-416C-93F2-EBD3F6C435FB}" type="slidenum">
              <a:rPr lang="uk-UA" smtClean="0"/>
              <a:t>‹#›</a:t>
            </a:fld>
            <a:endParaRPr lang="uk-UA"/>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D594D9-90D9-437F-9BA9-0C82149A81B1}" type="datetimeFigureOut">
              <a:rPr lang="uk-UA" smtClean="0"/>
              <a:t>04.04.2014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3009A3C7-DC3D-416C-93F2-EBD3F6C435FB}"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85D594D9-90D9-437F-9BA9-0C82149A81B1}" type="datetimeFigureOut">
              <a:rPr lang="uk-UA" smtClean="0"/>
              <a:t>04.04.2014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3009A3C7-DC3D-416C-93F2-EBD3F6C435FB}" type="slidenum">
              <a:rPr lang="uk-UA" smtClean="0"/>
              <a:t>‹#›</a:t>
            </a:fld>
            <a:endParaRPr lang="uk-UA"/>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ru-RU" smtClean="0"/>
              <a:t>Образец заголовка</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85D594D9-90D9-437F-9BA9-0C82149A81B1}" type="datetimeFigureOut">
              <a:rPr lang="uk-UA" smtClean="0"/>
              <a:t>04.04.2014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3009A3C7-DC3D-416C-93F2-EBD3F6C435FB}" type="slidenum">
              <a:rPr lang="uk-UA" smtClean="0"/>
              <a:t>‹#›</a:t>
            </a:fld>
            <a:endParaRPr lang="uk-UA"/>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ru-RU" smtClean="0"/>
              <a:t>Образец заголовка</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85D594D9-90D9-437F-9BA9-0C82149A81B1}" type="datetimeFigureOut">
              <a:rPr lang="uk-UA" smtClean="0"/>
              <a:t>04.04.2014</a:t>
            </a:fld>
            <a:endParaRPr lang="uk-UA"/>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uk-UA"/>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3009A3C7-DC3D-416C-93F2-EBD3F6C435FB}"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123728" y="4149080"/>
            <a:ext cx="4013200" cy="428625"/>
          </a:xfrm>
        </p:spPr>
        <p:txBody>
          <a:bodyPr>
            <a:normAutofit lnSpcReduction="10000"/>
          </a:bodyPr>
          <a:lstStyle/>
          <a:p>
            <a:endParaRPr lang="uk-UA" dirty="0"/>
          </a:p>
        </p:txBody>
      </p:sp>
      <p:sp>
        <p:nvSpPr>
          <p:cNvPr id="2" name="Заголовок 1"/>
          <p:cNvSpPr>
            <a:spLocks noGrp="1"/>
          </p:cNvSpPr>
          <p:nvPr>
            <p:ph type="title"/>
          </p:nvPr>
        </p:nvSpPr>
        <p:spPr>
          <a:xfrm>
            <a:off x="4139952" y="2564904"/>
            <a:ext cx="4320480" cy="1224136"/>
          </a:xfrm>
        </p:spPr>
        <p:txBody>
          <a:bodyPr>
            <a:noAutofit/>
          </a:bodyPr>
          <a:lstStyle/>
          <a:p>
            <a:r>
              <a:rPr lang="en-US" sz="4400" b="1" dirty="0" err="1"/>
              <a:t>Raffaello</a:t>
            </a:r>
            <a:r>
              <a:rPr lang="en-US" sz="4400" b="1" dirty="0"/>
              <a:t> </a:t>
            </a:r>
            <a:r>
              <a:rPr lang="en-US" sz="4400" b="1" dirty="0" err="1"/>
              <a:t>Sanzio</a:t>
            </a:r>
            <a:r>
              <a:rPr lang="en-US" sz="4400" b="1" dirty="0"/>
              <a:t> da </a:t>
            </a:r>
            <a:r>
              <a:rPr lang="en-US" sz="4400" b="1" dirty="0" err="1"/>
              <a:t>Urbino</a:t>
            </a:r>
            <a:endParaRPr lang="uk-UA" sz="4400" b="1" dirty="0"/>
          </a:p>
        </p:txBody>
      </p:sp>
    </p:spTree>
    <p:extLst>
      <p:ext uri="{BB962C8B-B14F-4D97-AF65-F5344CB8AC3E}">
        <p14:creationId xmlns:p14="http://schemas.microsoft.com/office/powerpoint/2010/main" val="27974523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250" autoRev="1" fill="hold">
                                          <p:stCondLst>
                                            <p:cond delay="0"/>
                                          </p:stCondLst>
                                        </p:cTn>
                                        <p:tgtEl>
                                          <p:spTgt spid="2"/>
                                        </p:tgtEl>
                                        <p:attrNameLst>
                                          <p:attrName>ppt_w</p:attrName>
                                        </p:attrNameLst>
                                      </p:cBhvr>
                                    </p:anim>
                                    <p:anim by="(#ppt_w*0.50)" calcmode="lin" valueType="num">
                                      <p:cBhvr>
                                        <p:cTn id="8" dur="250" decel="50000" autoRev="1" fill="hold">
                                          <p:stCondLst>
                                            <p:cond delay="0"/>
                                          </p:stCondLst>
                                        </p:cTn>
                                        <p:tgtEl>
                                          <p:spTgt spid="2"/>
                                        </p:tgtEl>
                                        <p:attrNameLst>
                                          <p:attrName>ppt_x</p:attrName>
                                        </p:attrNameLst>
                                      </p:cBhvr>
                                    </p:anim>
                                    <p:anim from="(-#ppt_h/2)" to="(#ppt_y)" calcmode="lin" valueType="num">
                                      <p:cBhvr>
                                        <p:cTn id="9" dur="500" fill="hold">
                                          <p:stCondLst>
                                            <p:cond delay="0"/>
                                          </p:stCondLst>
                                        </p:cTn>
                                        <p:tgtEl>
                                          <p:spTgt spid="2"/>
                                        </p:tgtEl>
                                        <p:attrNameLst>
                                          <p:attrName>ppt_y</p:attrName>
                                        </p:attrNameLst>
                                      </p:cBhvr>
                                    </p:anim>
                                    <p:animRot by="21600000">
                                      <p:cBhvr>
                                        <p:cTn id="10" dur="5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6225" y="172190"/>
            <a:ext cx="8591550" cy="1066801"/>
          </a:xfrm>
        </p:spPr>
        <p:txBody>
          <a:bodyPr>
            <a:normAutofit fontScale="90000"/>
          </a:bodyPr>
          <a:lstStyle/>
          <a:p>
            <a:r>
              <a:rPr lang="en-US" b="1" dirty="0" smtClean="0"/>
              <a:t>                                    </a:t>
            </a:r>
            <a:r>
              <a:rPr lang="en-US" b="1" dirty="0" smtClean="0">
                <a:latin typeface="Bernard MT Condensed" pitchFamily="18" charset="0"/>
              </a:rPr>
              <a:t>Portraits</a:t>
            </a:r>
            <a:r>
              <a:rPr lang="en-US" b="1" dirty="0"/>
              <a:t/>
            </a:r>
            <a:br>
              <a:rPr lang="en-US" b="1" dirty="0"/>
            </a:br>
            <a:endParaRPr lang="uk-UA" dirty="0"/>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67544" y="764704"/>
            <a:ext cx="3546501" cy="4937125"/>
          </a:xfrm>
        </p:spPr>
      </p:pic>
      <p:sp>
        <p:nvSpPr>
          <p:cNvPr id="5" name="Прямоугольник 4"/>
          <p:cNvSpPr/>
          <p:nvPr/>
        </p:nvSpPr>
        <p:spPr>
          <a:xfrm>
            <a:off x="0" y="5877272"/>
            <a:ext cx="4572000" cy="646331"/>
          </a:xfrm>
          <a:prstGeom prst="rect">
            <a:avLst/>
          </a:prstGeom>
        </p:spPr>
        <p:txBody>
          <a:bodyPr>
            <a:spAutoFit/>
          </a:bodyPr>
          <a:lstStyle/>
          <a:p>
            <a:r>
              <a:rPr lang="en-US" dirty="0" smtClean="0"/>
              <a:t>Portrait of </a:t>
            </a:r>
            <a:r>
              <a:rPr lang="en-US" dirty="0" err="1" smtClean="0"/>
              <a:t>Elisabetta</a:t>
            </a:r>
            <a:r>
              <a:rPr lang="en-US" dirty="0" smtClean="0"/>
              <a:t> Gonzaga, ca. 1504</a:t>
            </a:r>
          </a:p>
          <a:p>
            <a:endParaRPr lang="en-US"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705591"/>
            <a:ext cx="3744416" cy="5085953"/>
          </a:xfrm>
          <a:prstGeom prst="rect">
            <a:avLst/>
          </a:prstGeom>
        </p:spPr>
      </p:pic>
      <p:sp>
        <p:nvSpPr>
          <p:cNvPr id="7" name="Прямоугольник 6"/>
          <p:cNvSpPr/>
          <p:nvPr/>
        </p:nvSpPr>
        <p:spPr>
          <a:xfrm>
            <a:off x="4572000" y="5898162"/>
            <a:ext cx="4572000" cy="646331"/>
          </a:xfrm>
          <a:prstGeom prst="rect">
            <a:avLst/>
          </a:prstGeom>
        </p:spPr>
        <p:txBody>
          <a:bodyPr>
            <a:spAutoFit/>
          </a:bodyPr>
          <a:lstStyle/>
          <a:p>
            <a:r>
              <a:rPr lang="en-US" dirty="0" smtClean="0"/>
              <a:t>Portrait of Pope Julius II, ca. 1512</a:t>
            </a:r>
          </a:p>
          <a:p>
            <a:endParaRPr lang="en-US" dirty="0"/>
          </a:p>
        </p:txBody>
      </p:sp>
    </p:spTree>
    <p:extLst>
      <p:ext uri="{BB962C8B-B14F-4D97-AF65-F5344CB8AC3E}">
        <p14:creationId xmlns:p14="http://schemas.microsoft.com/office/powerpoint/2010/main" val="32559886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38" presetClass="entr" presetSubtype="0" accel="50000" fill="hold" grpId="0" nodeType="withEffect">
                                  <p:stCondLst>
                                    <p:cond delay="0"/>
                                  </p:stCondLst>
                                  <p:iterate type="lt">
                                    <p:tmPct val="50000"/>
                                  </p:iterate>
                                  <p:childTnLst>
                                    <p:set>
                                      <p:cBhvr>
                                        <p:cTn id="22" dur="1" fill="hold">
                                          <p:stCondLst>
                                            <p:cond delay="0"/>
                                          </p:stCondLst>
                                        </p:cTn>
                                        <p:tgtEl>
                                          <p:spTgt spid="2"/>
                                        </p:tgtEl>
                                        <p:attrNameLst>
                                          <p:attrName>style.visibility</p:attrName>
                                        </p:attrNameLst>
                                      </p:cBhvr>
                                      <p:to>
                                        <p:strVal val="visible"/>
                                      </p:to>
                                    </p:set>
                                    <p:set>
                                      <p:cBhvr>
                                        <p:cTn id="23" dur="114" fill="hold">
                                          <p:stCondLst>
                                            <p:cond delay="0"/>
                                          </p:stCondLst>
                                        </p:cTn>
                                        <p:tgtEl>
                                          <p:spTgt spid="2"/>
                                        </p:tgtEl>
                                        <p:attrNameLst>
                                          <p:attrName>style.rotation</p:attrName>
                                        </p:attrNameLst>
                                      </p:cBhvr>
                                      <p:to>
                                        <p:strVal val="-45.0"/>
                                      </p:to>
                                    </p:set>
                                    <p:anim calcmode="lin" valueType="num">
                                      <p:cBhvr>
                                        <p:cTn id="24" dur="114" fill="hold">
                                          <p:stCondLst>
                                            <p:cond delay="114"/>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25" dur="114"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26" dur="39" decel="50000" autoRev="1" fill="hold">
                                          <p:stCondLst>
                                            <p:cond delay="114"/>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27" dur="34" fill="hold">
                                          <p:stCondLst>
                                            <p:cond delay="216"/>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7504" y="404664"/>
            <a:ext cx="4191874" cy="5729213"/>
          </a:xfrm>
        </p:spPr>
      </p:pic>
      <p:sp>
        <p:nvSpPr>
          <p:cNvPr id="5" name="Прямоугольник 4"/>
          <p:cNvSpPr/>
          <p:nvPr/>
        </p:nvSpPr>
        <p:spPr>
          <a:xfrm>
            <a:off x="107504" y="6211669"/>
            <a:ext cx="4572000" cy="646331"/>
          </a:xfrm>
          <a:prstGeom prst="rect">
            <a:avLst/>
          </a:prstGeom>
        </p:spPr>
        <p:txBody>
          <a:bodyPr>
            <a:spAutoFit/>
          </a:bodyPr>
          <a:lstStyle/>
          <a:p>
            <a:r>
              <a:rPr lang="it-IT" dirty="0" smtClean="0"/>
              <a:t>Portrait of Bindo Altoviti, ca. 1514</a:t>
            </a:r>
          </a:p>
          <a:p>
            <a:endParaRPr lang="it-IT"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382038"/>
            <a:ext cx="4588044" cy="5711258"/>
          </a:xfrm>
          <a:prstGeom prst="rect">
            <a:avLst/>
          </a:prstGeom>
        </p:spPr>
      </p:pic>
      <p:sp>
        <p:nvSpPr>
          <p:cNvPr id="7" name="Прямоугольник 6"/>
          <p:cNvSpPr/>
          <p:nvPr/>
        </p:nvSpPr>
        <p:spPr>
          <a:xfrm>
            <a:off x="4461342" y="6211668"/>
            <a:ext cx="4572000" cy="646331"/>
          </a:xfrm>
          <a:prstGeom prst="rect">
            <a:avLst/>
          </a:prstGeom>
        </p:spPr>
        <p:txBody>
          <a:bodyPr>
            <a:spAutoFit/>
          </a:bodyPr>
          <a:lstStyle/>
          <a:p>
            <a:r>
              <a:rPr lang="en-US" dirty="0" smtClean="0"/>
              <a:t>Portrait of </a:t>
            </a:r>
            <a:r>
              <a:rPr lang="en-US" dirty="0" err="1" smtClean="0"/>
              <a:t>Balthasar</a:t>
            </a:r>
            <a:r>
              <a:rPr lang="en-US" dirty="0" smtClean="0"/>
              <a:t> Castiglione, ca. 1515.</a:t>
            </a:r>
          </a:p>
          <a:p>
            <a:endParaRPr lang="en-US" dirty="0"/>
          </a:p>
        </p:txBody>
      </p:sp>
    </p:spTree>
    <p:extLst>
      <p:ext uri="{BB962C8B-B14F-4D97-AF65-F5344CB8AC3E}">
        <p14:creationId xmlns:p14="http://schemas.microsoft.com/office/powerpoint/2010/main" val="40283490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par>
                                <p:cTn id="8" presetID="16" presetClass="entr" presetSubtype="37"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500"/>
                                        <p:tgtEl>
                                          <p:spTgt spid="6"/>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7843" y="-176917"/>
            <a:ext cx="8591550" cy="792088"/>
          </a:xfrm>
        </p:spPr>
        <p:txBody>
          <a:bodyPr>
            <a:normAutofit/>
          </a:bodyPr>
          <a:lstStyle/>
          <a:p>
            <a:r>
              <a:rPr lang="en-US" dirty="0" smtClean="0"/>
              <a:t>                                 </a:t>
            </a:r>
            <a:r>
              <a:rPr lang="en-US" dirty="0" smtClean="0">
                <a:latin typeface="Bernard MT Condensed" pitchFamily="18" charset="0"/>
              </a:rPr>
              <a:t>Drawings</a:t>
            </a:r>
            <a:endParaRPr lang="uk-UA" dirty="0"/>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04360" y="521986"/>
            <a:ext cx="3839826" cy="5688632"/>
          </a:xfrm>
        </p:spPr>
      </p:pic>
      <p:sp>
        <p:nvSpPr>
          <p:cNvPr id="5" name="Прямоугольник 4"/>
          <p:cNvSpPr/>
          <p:nvPr/>
        </p:nvSpPr>
        <p:spPr>
          <a:xfrm>
            <a:off x="173762" y="6231795"/>
            <a:ext cx="4572000" cy="923330"/>
          </a:xfrm>
          <a:prstGeom prst="rect">
            <a:avLst/>
          </a:prstGeom>
        </p:spPr>
        <p:txBody>
          <a:bodyPr>
            <a:spAutoFit/>
          </a:bodyPr>
          <a:lstStyle/>
          <a:p>
            <a:r>
              <a:rPr lang="en-US" dirty="0" smtClean="0"/>
              <a:t>Study for soldiers in this Resurrection of Christ, </a:t>
            </a:r>
            <a:r>
              <a:rPr lang="en-US" dirty="0" err="1" smtClean="0"/>
              <a:t>ca</a:t>
            </a:r>
            <a:r>
              <a:rPr lang="en-US" dirty="0" smtClean="0"/>
              <a:t> 1500.</a:t>
            </a:r>
          </a:p>
          <a:p>
            <a:endParaRPr lang="en-US" dirty="0"/>
          </a:p>
        </p:txBody>
      </p:sp>
      <p:sp>
        <p:nvSpPr>
          <p:cNvPr id="7" name="Прямоугольник 6"/>
          <p:cNvSpPr/>
          <p:nvPr/>
        </p:nvSpPr>
        <p:spPr>
          <a:xfrm>
            <a:off x="4513618" y="6210618"/>
            <a:ext cx="4572000" cy="1200329"/>
          </a:xfrm>
          <a:prstGeom prst="rect">
            <a:avLst/>
          </a:prstGeom>
        </p:spPr>
        <p:txBody>
          <a:bodyPr>
            <a:spAutoFit/>
          </a:bodyPr>
          <a:lstStyle/>
          <a:p>
            <a:r>
              <a:rPr lang="en-US" i="1" dirty="0" err="1"/>
              <a:t>Lucretia</a:t>
            </a:r>
            <a:r>
              <a:rPr lang="en-US" dirty="0"/>
              <a:t>, engraved by Raimondi after a drawing by Raphael</a:t>
            </a:r>
            <a:r>
              <a:rPr lang="en-US" dirty="0" smtClean="0"/>
              <a:t>.</a:t>
            </a:r>
            <a:endParaRPr lang="en-US" dirty="0"/>
          </a:p>
          <a:p>
            <a:r>
              <a:rPr lang="en-US" dirty="0" smtClean="0"/>
              <a:t/>
            </a:r>
            <a:br>
              <a:rPr lang="en-US" dirty="0" smtClean="0"/>
            </a:br>
            <a:endParaRPr lang="en-US" dirty="0"/>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5762" y="615171"/>
            <a:ext cx="3529112" cy="5616624"/>
          </a:xfrm>
          <a:prstGeom prst="rect">
            <a:avLst/>
          </a:prstGeom>
        </p:spPr>
      </p:pic>
    </p:spTree>
    <p:extLst>
      <p:ext uri="{BB962C8B-B14F-4D97-AF65-F5344CB8AC3E}">
        <p14:creationId xmlns:p14="http://schemas.microsoft.com/office/powerpoint/2010/main" val="9391677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outVertical)">
                                      <p:cBhvr>
                                        <p:cTn id="21" dur="500"/>
                                        <p:tgtEl>
                                          <p:spTgt spid="7"/>
                                        </p:tgtEl>
                                      </p:cBhvr>
                                    </p:animEffect>
                                  </p:childTnLst>
                                </p:cTn>
                              </p:par>
                              <p:par>
                                <p:cTn id="22" presetID="25"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25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5" dur="25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6" dur="250" accel="50000" fill="hold">
                                          <p:stCondLst>
                                            <p:cond delay="250"/>
                                          </p:stCondLst>
                                        </p:cTn>
                                        <p:tgtEl>
                                          <p:spTgt spid="2"/>
                                        </p:tgtEl>
                                        <p:attrNameLst>
                                          <p:attrName>ppt_w</p:attrName>
                                        </p:attrNameLst>
                                      </p:cBhvr>
                                      <p:tavLst>
                                        <p:tav tm="0">
                                          <p:val>
                                            <p:strVal val="#ppt_w*.05"/>
                                          </p:val>
                                        </p:tav>
                                        <p:tav tm="100000">
                                          <p:val>
                                            <p:strVal val="#ppt_w"/>
                                          </p:val>
                                        </p:tav>
                                      </p:tavLst>
                                    </p:anim>
                                    <p:anim calcmode="lin" valueType="num">
                                      <p:cBhvr>
                                        <p:cTn id="27" dur="500" fill="hold"/>
                                        <p:tgtEl>
                                          <p:spTgt spid="2"/>
                                        </p:tgtEl>
                                        <p:attrNameLst>
                                          <p:attrName>ppt_h</p:attrName>
                                        </p:attrNameLst>
                                      </p:cBhvr>
                                      <p:tavLst>
                                        <p:tav tm="0">
                                          <p:val>
                                            <p:strVal val="#ppt_h"/>
                                          </p:val>
                                        </p:tav>
                                        <p:tav tm="100000">
                                          <p:val>
                                            <p:strVal val="#ppt_h"/>
                                          </p:val>
                                        </p:tav>
                                      </p:tavLst>
                                    </p:anim>
                                    <p:anim calcmode="lin" valueType="num">
                                      <p:cBhvr>
                                        <p:cTn id="28" dur="25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9" dur="25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0" dur="250" accel="50000" fill="hold">
                                          <p:stCondLst>
                                            <p:cond delay="250"/>
                                          </p:stCondLst>
                                        </p:cTn>
                                        <p:tgtEl>
                                          <p:spTgt spid="2"/>
                                        </p:tgtEl>
                                        <p:attrNameLst>
                                          <p:attrName>ppt_y</p:attrName>
                                        </p:attrNameLst>
                                      </p:cBhvr>
                                      <p:tavLst>
                                        <p:tav tm="0">
                                          <p:val>
                                            <p:strVal val="#ppt_y+.1"/>
                                          </p:val>
                                        </p:tav>
                                        <p:tav tm="100000">
                                          <p:val>
                                            <p:strVal val="#ppt_y"/>
                                          </p:val>
                                        </p:tav>
                                      </p:tavLst>
                                    </p:anim>
                                    <p:animEffect transition="in" filter="fade">
                                      <p:cBhvr>
                                        <p:cTn id="31" dur="5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23528" y="332656"/>
            <a:ext cx="3672408" cy="5743532"/>
          </a:xfrm>
        </p:spPr>
      </p:pic>
      <p:sp>
        <p:nvSpPr>
          <p:cNvPr id="5" name="Прямоугольник 4"/>
          <p:cNvSpPr/>
          <p:nvPr/>
        </p:nvSpPr>
        <p:spPr>
          <a:xfrm>
            <a:off x="104095" y="6165304"/>
            <a:ext cx="4572000" cy="923330"/>
          </a:xfrm>
          <a:prstGeom prst="rect">
            <a:avLst/>
          </a:prstGeom>
        </p:spPr>
        <p:txBody>
          <a:bodyPr>
            <a:spAutoFit/>
          </a:bodyPr>
          <a:lstStyle/>
          <a:p>
            <a:r>
              <a:rPr lang="en-US" dirty="0" smtClean="0"/>
              <a:t>Sheet with study for the Alba Madonna and other sketches</a:t>
            </a:r>
          </a:p>
          <a:p>
            <a:endParaRPr lang="en-US"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188640"/>
            <a:ext cx="4248472" cy="5783714"/>
          </a:xfrm>
          <a:prstGeom prst="rect">
            <a:avLst/>
          </a:prstGeom>
        </p:spPr>
      </p:pic>
      <p:sp>
        <p:nvSpPr>
          <p:cNvPr id="7" name="Прямоугольник 6"/>
          <p:cNvSpPr/>
          <p:nvPr/>
        </p:nvSpPr>
        <p:spPr>
          <a:xfrm>
            <a:off x="4558463" y="6151756"/>
            <a:ext cx="4572000" cy="923330"/>
          </a:xfrm>
          <a:prstGeom prst="rect">
            <a:avLst/>
          </a:prstGeom>
        </p:spPr>
        <p:txBody>
          <a:bodyPr>
            <a:spAutoFit/>
          </a:bodyPr>
          <a:lstStyle/>
          <a:p>
            <a:r>
              <a:rPr lang="en-US" dirty="0" smtClean="0"/>
              <a:t>Developing the composition for a Madonna and Child</a:t>
            </a:r>
          </a:p>
          <a:p>
            <a:endParaRPr lang="en-US" dirty="0"/>
          </a:p>
        </p:txBody>
      </p:sp>
    </p:spTree>
    <p:extLst>
      <p:ext uri="{BB962C8B-B14F-4D97-AF65-F5344CB8AC3E}">
        <p14:creationId xmlns:p14="http://schemas.microsoft.com/office/powerpoint/2010/main" val="258619223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340768"/>
            <a:ext cx="8591550" cy="288032"/>
          </a:xfrm>
        </p:spPr>
        <p:txBody>
          <a:bodyPr>
            <a:normAutofit fontScale="90000"/>
          </a:bodyPr>
          <a:lstStyle/>
          <a:p>
            <a:r>
              <a:rPr lang="en-US" dirty="0"/>
              <a:t>Private life and death</a:t>
            </a:r>
            <a:br>
              <a:rPr lang="en-US" dirty="0"/>
            </a:br>
            <a:r>
              <a:rPr lang="en-US" dirty="0"/>
              <a:t/>
            </a:r>
            <a:br>
              <a:rPr lang="en-US" dirty="0"/>
            </a:br>
            <a:r>
              <a:rPr lang="en-US" dirty="0" smtClean="0"/>
              <a:t>                        </a:t>
            </a:r>
            <a:r>
              <a:rPr lang="en-US" dirty="0" smtClean="0">
                <a:latin typeface="Bernard MT Condensed" pitchFamily="18" charset="0"/>
              </a:rPr>
              <a:t>Private </a:t>
            </a:r>
            <a:r>
              <a:rPr lang="en-US" dirty="0">
                <a:latin typeface="Bernard MT Condensed" pitchFamily="18" charset="0"/>
              </a:rPr>
              <a:t>life and death</a:t>
            </a:r>
            <a:r>
              <a:rPr lang="en-US" dirty="0"/>
              <a:t/>
            </a:r>
            <a:br>
              <a:rPr lang="en-US" dirty="0"/>
            </a:br>
            <a:r>
              <a:rPr lang="en-US" dirty="0"/>
              <a:t/>
            </a:r>
            <a:br>
              <a:rPr lang="en-US" dirty="0"/>
            </a:br>
            <a:endParaRPr lang="uk-UA" dirty="0"/>
          </a:p>
        </p:txBody>
      </p:sp>
      <p:sp>
        <p:nvSpPr>
          <p:cNvPr id="3" name="Объект 2"/>
          <p:cNvSpPr>
            <a:spLocks noGrp="1"/>
          </p:cNvSpPr>
          <p:nvPr>
            <p:ph sz="quarter" idx="13"/>
          </p:nvPr>
        </p:nvSpPr>
        <p:spPr>
          <a:xfrm>
            <a:off x="251520" y="980728"/>
            <a:ext cx="4608512" cy="5472608"/>
          </a:xfrm>
        </p:spPr>
        <p:txBody>
          <a:bodyPr>
            <a:normAutofit/>
          </a:bodyPr>
          <a:lstStyle/>
          <a:p>
            <a:pPr marL="0" indent="0">
              <a:buNone/>
            </a:pPr>
            <a:r>
              <a:rPr lang="en-US" dirty="0"/>
              <a:t>Raphael lived in the Palazzo </a:t>
            </a:r>
            <a:r>
              <a:rPr lang="en-US" dirty="0" err="1"/>
              <a:t>Caprini</a:t>
            </a:r>
            <a:r>
              <a:rPr lang="en-US" dirty="0"/>
              <a:t> in the </a:t>
            </a:r>
            <a:r>
              <a:rPr lang="en-US" dirty="0" err="1"/>
              <a:t>Borgo</a:t>
            </a:r>
            <a:r>
              <a:rPr lang="en-US" dirty="0"/>
              <a:t>, in rather grand style in a palace designed by Bramante. He never married, but in 1514 became engaged to Maria </a:t>
            </a:r>
            <a:r>
              <a:rPr lang="en-US" dirty="0" err="1"/>
              <a:t>Bibbiena</a:t>
            </a:r>
            <a:r>
              <a:rPr lang="en-US" dirty="0"/>
              <a:t>, Cardinal Medici </a:t>
            </a:r>
            <a:r>
              <a:rPr lang="en-US" dirty="0" err="1"/>
              <a:t>Bibbiena's</a:t>
            </a:r>
            <a:r>
              <a:rPr lang="en-US" dirty="0"/>
              <a:t> niece; he seems to have been talked into this by his friend the Cardinal, and his lack of enthusiasm seems to be shown by the marriage not taking place before she died in 1520. He is said to have had many affairs, but a permanent fixture in his life in Rome was "La </a:t>
            </a:r>
            <a:r>
              <a:rPr lang="en-US" dirty="0" err="1"/>
              <a:t>Fornarina</a:t>
            </a:r>
            <a:r>
              <a:rPr lang="en-US" dirty="0"/>
              <a:t>"</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836712"/>
            <a:ext cx="4067175" cy="5715000"/>
          </a:xfrm>
          <a:prstGeom prst="rect">
            <a:avLst/>
          </a:prstGeom>
        </p:spPr>
      </p:pic>
    </p:spTree>
    <p:extLst>
      <p:ext uri="{BB962C8B-B14F-4D97-AF65-F5344CB8AC3E}">
        <p14:creationId xmlns:p14="http://schemas.microsoft.com/office/powerpoint/2010/main" val="107013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2" presetClass="entr" presetSubtype="3"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par>
                                <p:cTn id="14" presetID="41" presetClass="entr" presetSubtype="0" fill="hold" grpId="0" nodeType="with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2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250" fill="hold"/>
                                        <p:tgtEl>
                                          <p:spTgt spid="2"/>
                                        </p:tgtEl>
                                        <p:attrNameLst>
                                          <p:attrName>ppt_y</p:attrName>
                                        </p:attrNameLst>
                                      </p:cBhvr>
                                      <p:tavLst>
                                        <p:tav tm="0">
                                          <p:val>
                                            <p:strVal val="#ppt_y"/>
                                          </p:val>
                                        </p:tav>
                                        <p:tav tm="100000">
                                          <p:val>
                                            <p:strVal val="#ppt_y"/>
                                          </p:val>
                                        </p:tav>
                                      </p:tavLst>
                                    </p:anim>
                                    <p:anim calcmode="lin" valueType="num">
                                      <p:cBhvr>
                                        <p:cTn id="18" dur="2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2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25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276225" y="182881"/>
            <a:ext cx="8591550" cy="45719"/>
          </a:xfrm>
        </p:spPr>
        <p:txBody>
          <a:bodyPr>
            <a:normAutofit fontScale="90000"/>
          </a:bodyPr>
          <a:lstStyle/>
          <a:p>
            <a:endParaRPr lang="uk-UA" dirty="0"/>
          </a:p>
        </p:txBody>
      </p:sp>
      <p:sp>
        <p:nvSpPr>
          <p:cNvPr id="3" name="Объект 2"/>
          <p:cNvSpPr>
            <a:spLocks noGrp="1"/>
          </p:cNvSpPr>
          <p:nvPr>
            <p:ph sz="quarter" idx="13"/>
          </p:nvPr>
        </p:nvSpPr>
        <p:spPr>
          <a:xfrm>
            <a:off x="755576" y="764704"/>
            <a:ext cx="2232248" cy="6329653"/>
          </a:xfrm>
        </p:spPr>
        <p:txBody>
          <a:bodyPr>
            <a:normAutofit/>
          </a:bodyPr>
          <a:lstStyle/>
          <a:p>
            <a:pPr marL="0" indent="0">
              <a:buNone/>
            </a:pPr>
            <a:r>
              <a:rPr lang="en-US" dirty="0" smtClean="0"/>
              <a:t>He </a:t>
            </a:r>
            <a:r>
              <a:rPr lang="en-US" dirty="0"/>
              <a:t>was made a "Groom of the Chamber" of the Pope, which gave him status at court and an additional income, and also a knight of the Papal Order of the Golden Spur. </a:t>
            </a:r>
            <a:endParaRPr lang="uk-UA"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9952" y="116632"/>
            <a:ext cx="4392488" cy="6617685"/>
          </a:xfrm>
          <a:prstGeom prst="rect">
            <a:avLst/>
          </a:prstGeom>
        </p:spPr>
      </p:pic>
    </p:spTree>
    <p:extLst>
      <p:ext uri="{BB962C8B-B14F-4D97-AF65-F5344CB8AC3E}">
        <p14:creationId xmlns:p14="http://schemas.microsoft.com/office/powerpoint/2010/main" val="5432272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340651" y="-163996"/>
            <a:ext cx="8591550" cy="327992"/>
          </a:xfrm>
        </p:spPr>
        <p:txBody>
          <a:bodyPr>
            <a:normAutofit fontScale="90000"/>
          </a:bodyPr>
          <a:lstStyle/>
          <a:p>
            <a:endParaRPr lang="uk-UA" dirty="0"/>
          </a:p>
        </p:txBody>
      </p:sp>
      <p:sp>
        <p:nvSpPr>
          <p:cNvPr id="3" name="Объект 2"/>
          <p:cNvSpPr>
            <a:spLocks noGrp="1"/>
          </p:cNvSpPr>
          <p:nvPr>
            <p:ph sz="quarter" idx="13"/>
          </p:nvPr>
        </p:nvSpPr>
        <p:spPr>
          <a:xfrm>
            <a:off x="251520" y="620688"/>
            <a:ext cx="8595360" cy="2160240"/>
          </a:xfrm>
        </p:spPr>
        <p:txBody>
          <a:bodyPr/>
          <a:lstStyle/>
          <a:p>
            <a:pPr marL="0" indent="0">
              <a:buNone/>
            </a:pPr>
            <a:r>
              <a:rPr lang="en-US" dirty="0"/>
              <a:t>Whatever the cause, in his acute illness, which lasted fifteen days, Raphael was composed enough to receive the last rites, and to put his affairs in order. </a:t>
            </a:r>
            <a:r>
              <a:rPr lang="uk-UA" dirty="0" smtClean="0"/>
              <a:t>Не </a:t>
            </a:r>
            <a:r>
              <a:rPr lang="en-US" dirty="0" smtClean="0"/>
              <a:t>was </a:t>
            </a:r>
            <a:r>
              <a:rPr lang="en-US" dirty="0"/>
              <a:t>buried in the Pantheon.</a:t>
            </a:r>
            <a:endParaRPr lang="uk-UA"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651" y="2123511"/>
            <a:ext cx="2494394" cy="3816424"/>
          </a:xfrm>
          <a:prstGeom prst="rect">
            <a:avLst/>
          </a:prstGeom>
        </p:spPr>
      </p:pic>
      <p:sp>
        <p:nvSpPr>
          <p:cNvPr id="5" name="Прямоугольник 4"/>
          <p:cNvSpPr/>
          <p:nvPr/>
        </p:nvSpPr>
        <p:spPr>
          <a:xfrm>
            <a:off x="0" y="5924321"/>
            <a:ext cx="2870309" cy="1200329"/>
          </a:xfrm>
          <a:prstGeom prst="rect">
            <a:avLst/>
          </a:prstGeom>
        </p:spPr>
        <p:txBody>
          <a:bodyPr wrap="square">
            <a:spAutoFit/>
          </a:bodyPr>
          <a:lstStyle/>
          <a:p>
            <a:r>
              <a:rPr lang="en-US" dirty="0" smtClean="0"/>
              <a:t>Probable self-portrait drawing by Raphael in his teens</a:t>
            </a:r>
          </a:p>
          <a:p>
            <a:endParaRPr lang="en-US"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2904" y="2123511"/>
            <a:ext cx="2657188" cy="3393721"/>
          </a:xfrm>
          <a:prstGeom prst="rect">
            <a:avLst/>
          </a:prstGeom>
        </p:spPr>
      </p:pic>
      <p:sp>
        <p:nvSpPr>
          <p:cNvPr id="7" name="Прямоугольник 6"/>
          <p:cNvSpPr/>
          <p:nvPr/>
        </p:nvSpPr>
        <p:spPr>
          <a:xfrm>
            <a:off x="2870309" y="5657671"/>
            <a:ext cx="2919783" cy="1200329"/>
          </a:xfrm>
          <a:prstGeom prst="rect">
            <a:avLst/>
          </a:prstGeom>
        </p:spPr>
        <p:txBody>
          <a:bodyPr wrap="square">
            <a:spAutoFit/>
          </a:bodyPr>
          <a:lstStyle/>
          <a:p>
            <a:r>
              <a:rPr lang="en-US" dirty="0" smtClean="0"/>
              <a:t>Self-portrait, Raphael in the background, from The School of Athens</a:t>
            </a:r>
          </a:p>
          <a:p>
            <a:endParaRPr lang="en-US" dirty="0"/>
          </a:p>
        </p:txBody>
      </p:sp>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168" y="2129408"/>
            <a:ext cx="2592288" cy="3400730"/>
          </a:xfrm>
          <a:prstGeom prst="rect">
            <a:avLst/>
          </a:prstGeom>
        </p:spPr>
      </p:pic>
      <p:sp>
        <p:nvSpPr>
          <p:cNvPr id="9" name="Прямоугольник 8"/>
          <p:cNvSpPr/>
          <p:nvPr/>
        </p:nvSpPr>
        <p:spPr>
          <a:xfrm>
            <a:off x="5868144" y="5522248"/>
            <a:ext cx="3059832" cy="1477328"/>
          </a:xfrm>
          <a:prstGeom prst="rect">
            <a:avLst/>
          </a:prstGeom>
        </p:spPr>
        <p:txBody>
          <a:bodyPr wrap="square">
            <a:spAutoFit/>
          </a:bodyPr>
          <a:lstStyle/>
          <a:p>
            <a:r>
              <a:rPr lang="en-US" dirty="0" smtClean="0"/>
              <a:t>Portrait of a Young Man, 1514, Lost during Second World War. Possible self-portrait by Raphael</a:t>
            </a:r>
          </a:p>
          <a:p>
            <a:endParaRPr lang="en-US" dirty="0"/>
          </a:p>
        </p:txBody>
      </p:sp>
    </p:spTree>
    <p:extLst>
      <p:ext uri="{BB962C8B-B14F-4D97-AF65-F5344CB8AC3E}">
        <p14:creationId xmlns:p14="http://schemas.microsoft.com/office/powerpoint/2010/main" val="55699959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25"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7" dur="1000" fill="hold"/>
                                        <p:tgtEl>
                                          <p:spTgt spid="6"/>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76225" y="-315416"/>
            <a:ext cx="8591550" cy="315417"/>
          </a:xfrm>
        </p:spPr>
        <p:txBody>
          <a:bodyPr>
            <a:normAutofit fontScale="90000"/>
          </a:bodyPr>
          <a:lstStyle/>
          <a:p>
            <a:endParaRPr lang="uk-UA" dirty="0"/>
          </a:p>
        </p:txBody>
      </p:sp>
      <p:sp>
        <p:nvSpPr>
          <p:cNvPr id="2" name="Объект 1"/>
          <p:cNvSpPr>
            <a:spLocks noGrp="1"/>
          </p:cNvSpPr>
          <p:nvPr>
            <p:ph sz="quarter" idx="13"/>
          </p:nvPr>
        </p:nvSpPr>
        <p:spPr>
          <a:xfrm>
            <a:off x="117097" y="0"/>
            <a:ext cx="9001000" cy="5687528"/>
          </a:xfrm>
        </p:spPr>
        <p:txBody>
          <a:bodyPr>
            <a:normAutofit/>
          </a:bodyPr>
          <a:lstStyle/>
          <a:p>
            <a:pPr marL="0" indent="0">
              <a:buNone/>
            </a:pPr>
            <a:r>
              <a:rPr lang="en-US" dirty="0" err="1"/>
              <a:t>Raffaello</a:t>
            </a:r>
            <a:r>
              <a:rPr lang="en-US" dirty="0"/>
              <a:t> </a:t>
            </a:r>
            <a:r>
              <a:rPr lang="en-US" dirty="0" err="1"/>
              <a:t>Sanzio</a:t>
            </a:r>
            <a:r>
              <a:rPr lang="en-US" dirty="0"/>
              <a:t> da </a:t>
            </a:r>
            <a:r>
              <a:rPr lang="en-US" dirty="0" err="1" smtClean="0"/>
              <a:t>Urbino</a:t>
            </a:r>
            <a:r>
              <a:rPr lang="en-US" dirty="0" smtClean="0"/>
              <a:t> </a:t>
            </a:r>
            <a:r>
              <a:rPr lang="en-US" dirty="0"/>
              <a:t>(April 6 or March 28, 1483 – April 6, </a:t>
            </a:r>
            <a:r>
              <a:rPr lang="en-US" dirty="0" smtClean="0"/>
              <a:t>1520), </a:t>
            </a:r>
            <a:r>
              <a:rPr lang="en-US" dirty="0"/>
              <a:t>better known simply as Raphael, was an Italian painter and architect of the High Renaissance. His work is admired for its clarity of form and ease of composition and for its visual achievement of the </a:t>
            </a:r>
            <a:r>
              <a:rPr lang="en-US" dirty="0" err="1"/>
              <a:t>Neoplatonic</a:t>
            </a:r>
            <a:r>
              <a:rPr lang="en-US" dirty="0"/>
              <a:t> ideal of human grandeur. Together with Michelangelo and Leonardo da Vinci, he forms the traditional trinity of great masters of that </a:t>
            </a:r>
            <a:r>
              <a:rPr lang="en-US" dirty="0" smtClean="0"/>
              <a:t>period</a:t>
            </a:r>
            <a:r>
              <a:rPr lang="uk-UA" dirty="0" smtClean="0"/>
              <a:t>.</a:t>
            </a:r>
            <a:endParaRPr lang="uk-UA"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2148131"/>
            <a:ext cx="3441440" cy="4648737"/>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148131"/>
            <a:ext cx="3312368" cy="4648737"/>
          </a:xfrm>
          <a:prstGeom prst="rect">
            <a:avLst/>
          </a:prstGeom>
        </p:spPr>
      </p:pic>
    </p:spTree>
    <p:extLst>
      <p:ext uri="{BB962C8B-B14F-4D97-AF65-F5344CB8AC3E}">
        <p14:creationId xmlns:p14="http://schemas.microsoft.com/office/powerpoint/2010/main" val="52879505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decel="50000" fill="hold">
                                          <p:stCondLst>
                                            <p:cond delay="0"/>
                                          </p:stCondLst>
                                        </p:cTn>
                                        <p:tgtEl>
                                          <p:spTgt spid="2">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xEl>
                                              <p:pRg st="0" end="0"/>
                                            </p:txEl>
                                          </p:spTgt>
                                        </p:tgtEl>
                                      </p:cBhvr>
                                    </p:animEffect>
                                  </p:childTnLst>
                                </p:cTn>
                              </p:par>
                              <p:par>
                                <p:cTn id="15" presetID="15"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5"/>
                                        </p:tgtEl>
                                        <p:attrNameLst>
                                          <p:attrName>ppt_y</p:attrName>
                                        </p:attrNameLst>
                                      </p:cBhvr>
                                      <p:tavLst>
                                        <p:tav tm="0" fmla="#ppt_y+(sin(-2*pi*(1-$))*-#ppt_x+cos(-2*pi*(1-$))*(1-#ppt_y))*(1-$)">
                                          <p:val>
                                            <p:fltVal val="0"/>
                                          </p:val>
                                        </p:tav>
                                        <p:tav tm="100000">
                                          <p:val>
                                            <p:fltVal val="1"/>
                                          </p:val>
                                        </p:tav>
                                      </p:tavLst>
                                    </p:anim>
                                  </p:childTnLst>
                                </p:cTn>
                              </p:par>
                              <p:par>
                                <p:cTn id="21" presetID="35"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250"/>
                                        <p:tgtEl>
                                          <p:spTgt spid="4"/>
                                        </p:tgtEl>
                                      </p:cBhvr>
                                    </p:animEffect>
                                    <p:anim calcmode="lin" valueType="num">
                                      <p:cBhvr>
                                        <p:cTn id="24" dur="1250" fill="hold"/>
                                        <p:tgtEl>
                                          <p:spTgt spid="4"/>
                                        </p:tgtEl>
                                        <p:attrNameLst>
                                          <p:attrName>style.rotation</p:attrName>
                                        </p:attrNameLst>
                                      </p:cBhvr>
                                      <p:tavLst>
                                        <p:tav tm="0">
                                          <p:val>
                                            <p:fltVal val="720"/>
                                          </p:val>
                                        </p:tav>
                                        <p:tav tm="100000">
                                          <p:val>
                                            <p:fltVal val="0"/>
                                          </p:val>
                                        </p:tav>
                                      </p:tavLst>
                                    </p:anim>
                                    <p:anim calcmode="lin" valueType="num">
                                      <p:cBhvr>
                                        <p:cTn id="25" dur="1250" fill="hold"/>
                                        <p:tgtEl>
                                          <p:spTgt spid="4"/>
                                        </p:tgtEl>
                                        <p:attrNameLst>
                                          <p:attrName>ppt_h</p:attrName>
                                        </p:attrNameLst>
                                      </p:cBhvr>
                                      <p:tavLst>
                                        <p:tav tm="0">
                                          <p:val>
                                            <p:fltVal val="0"/>
                                          </p:val>
                                        </p:tav>
                                        <p:tav tm="100000">
                                          <p:val>
                                            <p:strVal val="#ppt_h"/>
                                          </p:val>
                                        </p:tav>
                                      </p:tavLst>
                                    </p:anim>
                                    <p:anim calcmode="lin" valueType="num">
                                      <p:cBhvr>
                                        <p:cTn id="26" dur="125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87424"/>
            <a:ext cx="8591550" cy="1066801"/>
          </a:xfrm>
          <a:effectLst>
            <a:glow rad="101600">
              <a:schemeClr val="accent4">
                <a:satMod val="175000"/>
                <a:alpha val="40000"/>
              </a:schemeClr>
            </a:glow>
          </a:effectLst>
        </p:spPr>
        <p:txBody>
          <a:bodyPr>
            <a:normAutofit/>
          </a:bodyPr>
          <a:lstStyle/>
          <a:p>
            <a:r>
              <a:rPr lang="uk-UA" sz="4000" b="1" dirty="0" smtClean="0"/>
              <a:t>                                  </a:t>
            </a:r>
            <a:r>
              <a:rPr lang="en-US" sz="40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Urbino</a:t>
            </a:r>
            <a:endParaRPr lang="uk-UA"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Объект 2"/>
          <p:cNvSpPr>
            <a:spLocks noGrp="1"/>
          </p:cNvSpPr>
          <p:nvPr>
            <p:ph sz="quarter" idx="13"/>
          </p:nvPr>
        </p:nvSpPr>
        <p:spPr>
          <a:xfrm>
            <a:off x="251520" y="620688"/>
            <a:ext cx="8595360" cy="2520280"/>
          </a:xfrm>
        </p:spPr>
        <p:txBody>
          <a:bodyPr/>
          <a:lstStyle/>
          <a:p>
            <a:pPr marL="0" indent="0">
              <a:buNone/>
            </a:pPr>
            <a:r>
              <a:rPr lang="en-US" dirty="0"/>
              <a:t>Raphael was born in the small but artistically significant Central Italian city of </a:t>
            </a:r>
            <a:r>
              <a:rPr lang="en-US" dirty="0" err="1"/>
              <a:t>Urbino</a:t>
            </a:r>
            <a:r>
              <a:rPr lang="en-US" dirty="0"/>
              <a:t> in the Marche region</a:t>
            </a:r>
            <a:r>
              <a:rPr lang="en-US" dirty="0" smtClean="0"/>
              <a:t>, </a:t>
            </a:r>
            <a:r>
              <a:rPr lang="en-US" dirty="0"/>
              <a:t>where his father Giovanni </a:t>
            </a:r>
            <a:r>
              <a:rPr lang="en-US" dirty="0" err="1"/>
              <a:t>Santi</a:t>
            </a:r>
            <a:r>
              <a:rPr lang="en-US" dirty="0"/>
              <a:t> was court painter to the Duke. The reputation of the court had been established by Federico III da </a:t>
            </a:r>
            <a:r>
              <a:rPr lang="en-US" dirty="0" err="1"/>
              <a:t>Montefeltro</a:t>
            </a:r>
            <a:r>
              <a:rPr lang="en-US" dirty="0"/>
              <a:t>, a highly successful condottiere who had been created Duke of </a:t>
            </a:r>
            <a:r>
              <a:rPr lang="en-US" dirty="0" err="1"/>
              <a:t>Urbino</a:t>
            </a:r>
            <a:r>
              <a:rPr lang="en-US" dirty="0"/>
              <a:t> by the Pope—</a:t>
            </a:r>
            <a:r>
              <a:rPr lang="en-US" dirty="0" err="1"/>
              <a:t>Urbino</a:t>
            </a:r>
            <a:r>
              <a:rPr lang="en-US" dirty="0"/>
              <a:t> formed part of the Papal States—and who died the year before Raphael was born.</a:t>
            </a:r>
            <a:endParaRPr lang="uk-UA"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2996952"/>
            <a:ext cx="7992888" cy="3671568"/>
          </a:xfrm>
          <a:prstGeom prst="rect">
            <a:avLst/>
          </a:prstGeom>
        </p:spPr>
      </p:pic>
    </p:spTree>
    <p:extLst>
      <p:ext uri="{BB962C8B-B14F-4D97-AF65-F5344CB8AC3E}">
        <p14:creationId xmlns:p14="http://schemas.microsoft.com/office/powerpoint/2010/main" val="2026828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21" presetClass="entr" presetSubtype="1"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1500"/>
                                        <p:tgtEl>
                                          <p:spTgt spid="4"/>
                                        </p:tgtEl>
                                      </p:cBhvr>
                                    </p:animEffect>
                                  </p:childTnLst>
                                </p:cTn>
                              </p:par>
                              <p:par>
                                <p:cTn id="13" presetID="0" presetClass="path" presetSubtype="0" accel="50000" decel="50000" fill="hold" grpId="0" nodeType="withEffect">
                                  <p:stCondLst>
                                    <p:cond delay="0"/>
                                  </p:stCondLst>
                                  <p:childTnLst>
                                    <p:animMotion origin="layout" path="M -0.42778 -0.04534 C -0.42726 -0.04118 -0.42761 -0.03655 -0.42587 -0.03285 C -0.425 -0.03123 -0.42362 -0.0303 -0.42275 -0.02892 C -0.41858 -0.02198 -0.41684 -0.01434 -0.41129 -0.00949 C -0.40938 -0.00208 -0.40487 0.00532 -0.4 0.00971 C -0.39827 0.01619 -0.39306 0.02498 -0.38872 0.02891 C -0.38733 0.0347 -0.38525 0.03655 -0.38247 0.04117 C -0.37431 0.05436 -0.36441 0.07009 -0.35365 0.0798 C -0.34931 0.0879 -0.34202 0.09415 -0.33612 0.10039 C -0.33108 0.10571 -0.32744 0.11311 -0.32171 0.11797 C -0.31615 0.12931 -0.32362 0.11566 -0.3165 0.12468 C -0.31563 0.12607 -0.31528 0.12792 -0.31441 0.12908 C -0.3125 0.13093 -0.31042 0.13278 -0.30834 0.13463 C -0.3073 0.13532 -0.30521 0.1374 -0.30521 0.13763 C -0.30261 0.14272 -0.30053 0.14157 -0.29688 0.14573 C -0.29098 0.15198 -0.28421 0.15753 -0.27726 0.16215 C -0.27396 0.16655 -0.2724 0.16724 -0.26806 0.16886 C -0.26164 0.17418 -0.25591 0.17788 -0.24948 0.18274 C -0.24514 0.18575 -0.24167 0.18945 -0.23785 0.19223 C -0.23334 0.19454 -0.22518 0.19755 -0.22171 0.20055 C -0.21389 0.20749 -0.20209 0.21258 -0.19289 0.21559 C -0.18421 0.22137 -0.175 0.2223 -0.16598 0.22531 C -0.15157 0.23016 -0.13785 0.23502 -0.12275 0.23618 C -0.11216 0.23895 -0.10139 0.23757 -0.0908 0.23502 C -0.08646 0.23201 -0.08195 0.22878 -0.07726 0.22669 C -0.07188 0.2216 -0.07049 0.21883 -0.06667 0.21305 C -0.06632 0.21166 -0.06615 0.21027 -0.06563 0.20888 C -0.06494 0.20749 -0.06389 0.20634 -0.06285 0.20472 C -0.06042 0.19732 -0.05903 0.18806 -0.05799 0.17997 C -0.05608 0.14203 -0.05521 0.12052 -0.07014 0.09068 C -0.07257 0.08582 -0.07379 0.08281 -0.07726 0.0798 C -0.08073 0.07356 -0.08438 0.06778 -0.08872 0.06315 C -0.08994 0.06199 -0.09063 0.06014 -0.09184 0.05899 C -0.09375 0.0569 -0.09792 0.05367 -0.09792 0.05367 C -0.10261 0.04418 -0.09705 0.05343 -0.10313 0.04811 C -0.10712 0.04464 -0.11059 0.03747 -0.11546 0.03539 C -0.12119 0.03354 -0.12726 0.03123 -0.13299 0.02891 C -0.14948 0.02938 -0.16598 0.02891 -0.18282 0.03007 C -0.18629 0.03053 -0.19705 0.0347 -0.20018 0.03701 C -0.20226 0.03863 -0.20643 0.04256 -0.20643 0.04279 C -0.21077 0.05135 -0.21285 0.05552 -0.21459 0.06593 C -0.21407 0.07472 -0.21441 0.08351 -0.21337 0.09206 C -0.21198 0.10687 -0.20157 0.11381 -0.19601 0.12468 C -0.19323 0.13 -0.19497 0.12861 -0.19098 0.13046 C -0.1875 0.1374 -0.18091 0.13972 -0.17622 0.14573 C -0.17136 0.15221 -0.16424 0.15591 -0.15782 0.16054 C -0.15313 0.16424 -0.15035 0.16817 -0.14532 0.17025 C -0.14167 0.17349 -0.13716 0.1765 -0.13299 0.17858 C -0.12691 0.18644 -0.12101 0.18575 -0.11441 0.19107 C -0.10782 0.19639 -0.1 0.1987 -0.09271 0.20194 C -0.08178 0.20703 -0.07119 0.21212 -0.05973 0.2142 C -0.04237 0.2223 -0.02032 0.22531 -0.00226 0.22808 C 0.01302 0.22762 0.0276 0.22785 0.04305 0.22669 C 0.04843 0.22623 0.05625 0.2223 0.06163 0.21975 C 0.07187 0.21513 0.08368 0.21258 0.09375 0.20611 C 0.09774 0.20333 0.10121 0.19986 0.10607 0.19778 C 0.1125 0.19176 0.11753 0.18621 0.12552 0.18274 C 0.12951 0.17742 0.13385 0.17326 0.13767 0.16886 C 0.13958 0.16655 0.14409 0.16354 0.14409 0.16354 C 0.14479 0.16215 0.14513 0.16054 0.14618 0.15938 C 0.14722 0.15822 0.14878 0.15892 0.14947 0.15799 C 0.15017 0.15683 0.15 0.15522 0.15052 0.15383 C 0.15156 0.15105 0.15434 0.14573 0.15434 0.14596 C 0.15572 0.13995 0.15798 0.13509 0.15954 0.12908 C 0.15989 0.12769 0.16041 0.12468 0.16041 0.12468 C 0.16006 0.11635 0.16145 0.08767 0.15538 0.07564 C 0.15225 0.06893 0.1526 0.07402 0.15052 0.06731 C 0.14652 0.05598 0.14513 0.04719 0.13645 0.03955 C 0.13229 0.03007 0.1375 0.03955 0.13194 0.03423 C 0.1276 0.03076 0.12343 0.02637 0.11909 0.02336 C 0.11597 0.02105 0.11041 0.0148 0.10711 0.01318 C 0.10277 0.01226 0.09791 0.0111 0.09479 0.00833 C 0.08541 0.00023 0.07534 -0.00509 0.06441 -0.00717 C 0.05607 -0.01087 0.04583 -0.01319 0.03715 -0.01504 C 0.03125 -0.01457 0.02517 -0.01457 0.01961 -0.01365 C 0.01718 -0.01319 0.01336 -0.01087 0.01336 -0.01064 C 0.01006 -0.00578 0.00451 -0.00301 4.72222E-6 1.11497E-6 " pathEditMode="relative" rAng="0" ptsTypes="ffffffffffffffffffffffffffffffffffffffffffffffffffffffffffffffffffffffffffffA">
                                      <p:cBhvr>
                                        <p:cTn id="14" dur="2500" fill="hold"/>
                                        <p:tgtEl>
                                          <p:spTgt spid="2"/>
                                        </p:tgtEl>
                                        <p:attrNameLst>
                                          <p:attrName>ppt_x</p:attrName>
                                          <p:attrName>ppt_y</p:attrName>
                                        </p:attrNameLst>
                                      </p:cBhvr>
                                      <p:rCtr x="29462" y="142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6445" y="402087"/>
            <a:ext cx="1944216" cy="1589330"/>
          </a:xfrm>
        </p:spPr>
        <p:txBody>
          <a:bodyPr>
            <a:normAutofit fontScale="90000"/>
          </a:bodyPr>
          <a:lstStyle/>
          <a:p>
            <a:r>
              <a:rPr lang="uk-UA" dirty="0" smtClean="0"/>
              <a:t>                            </a:t>
            </a:r>
            <a:r>
              <a:rPr lang="en-US" sz="6000" b="1" dirty="0" smtClean="0">
                <a:latin typeface="Bernard MT Condensed" pitchFamily="18" charset="0"/>
              </a:rPr>
              <a:t>Early</a:t>
            </a:r>
            <a:r>
              <a:rPr lang="uk-UA" sz="6000" b="1" dirty="0" smtClean="0"/>
              <a:t/>
            </a:r>
            <a:br>
              <a:rPr lang="uk-UA" sz="6000" b="1" dirty="0" smtClean="0"/>
            </a:br>
            <a:r>
              <a:rPr lang="en-US" sz="6000" b="1" dirty="0" smtClean="0">
                <a:latin typeface="Bernard MT Condensed" pitchFamily="18" charset="0"/>
              </a:rPr>
              <a:t> life </a:t>
            </a:r>
            <a:endParaRPr lang="uk-UA" sz="6000" b="1" dirty="0"/>
          </a:p>
        </p:txBody>
      </p:sp>
      <p:sp>
        <p:nvSpPr>
          <p:cNvPr id="3" name="Объект 2"/>
          <p:cNvSpPr>
            <a:spLocks noGrp="1"/>
          </p:cNvSpPr>
          <p:nvPr>
            <p:ph sz="quarter" idx="13"/>
          </p:nvPr>
        </p:nvSpPr>
        <p:spPr>
          <a:xfrm>
            <a:off x="2847193" y="188640"/>
            <a:ext cx="3672408" cy="6840760"/>
          </a:xfrm>
        </p:spPr>
        <p:txBody>
          <a:bodyPr>
            <a:normAutofit/>
          </a:bodyPr>
          <a:lstStyle/>
          <a:p>
            <a:pPr marL="0" indent="0">
              <a:buNone/>
            </a:pPr>
            <a:r>
              <a:rPr lang="en-US" dirty="0"/>
              <a:t>His mother </a:t>
            </a:r>
            <a:r>
              <a:rPr lang="en-US" dirty="0" err="1"/>
              <a:t>Màgia</a:t>
            </a:r>
            <a:r>
              <a:rPr lang="en-US" dirty="0"/>
              <a:t> died in 1491 when Raphael was eight, followed on August 1, 1494 by his father, who had already remarried. Orphaned at eleven, Raphael's formal guardian became his only paternal uncle </a:t>
            </a:r>
            <a:r>
              <a:rPr lang="en-US" dirty="0" err="1"/>
              <a:t>Bartolomeo</a:t>
            </a:r>
            <a:r>
              <a:rPr lang="en-US" dirty="0"/>
              <a:t>, a priest, who subsequently engaged in litigation with his stepmother. He probably continued to live with his stepmother when not staying as an apprentice with a </a:t>
            </a:r>
            <a:r>
              <a:rPr lang="en-US" dirty="0" smtClean="0"/>
              <a:t>master</a:t>
            </a:r>
            <a:r>
              <a:rPr lang="uk-UA" dirty="0" smtClean="0"/>
              <a:t>.</a:t>
            </a:r>
            <a:endParaRPr lang="uk-UA"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57" y="2348879"/>
            <a:ext cx="2847193" cy="4083943"/>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2605" y="1196752"/>
            <a:ext cx="2808312" cy="4025247"/>
          </a:xfrm>
          <a:prstGeom prst="rect">
            <a:avLst/>
          </a:prstGeom>
        </p:spPr>
      </p:pic>
    </p:spTree>
    <p:extLst>
      <p:ext uri="{BB962C8B-B14F-4D97-AF65-F5344CB8AC3E}">
        <p14:creationId xmlns:p14="http://schemas.microsoft.com/office/powerpoint/2010/main" val="3087677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3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800" decel="100000"/>
                                        <p:tgtEl>
                                          <p:spTgt spid="5"/>
                                        </p:tgtEl>
                                      </p:cBhvr>
                                    </p:animEffect>
                                    <p:anim calcmode="lin" valueType="num">
                                      <p:cBhvr>
                                        <p:cTn id="14" dur="800" decel="100000" fill="hold"/>
                                        <p:tgtEl>
                                          <p:spTgt spid="5"/>
                                        </p:tgtEl>
                                        <p:attrNameLst>
                                          <p:attrName>style.rotation</p:attrName>
                                        </p:attrNameLst>
                                      </p:cBhvr>
                                      <p:tavLst>
                                        <p:tav tm="0">
                                          <p:val>
                                            <p:fltVal val="-90"/>
                                          </p:val>
                                        </p:tav>
                                        <p:tav tm="100000">
                                          <p:val>
                                            <p:fltVal val="0"/>
                                          </p:val>
                                        </p:tav>
                                      </p:tavLst>
                                    </p:anim>
                                    <p:anim calcmode="lin" valueType="num">
                                      <p:cBhvr>
                                        <p:cTn id="15" dur="800" decel="100000" fill="hold"/>
                                        <p:tgtEl>
                                          <p:spTgt spid="5"/>
                                        </p:tgtEl>
                                        <p:attrNameLst>
                                          <p:attrName>ppt_x</p:attrName>
                                        </p:attrNameLst>
                                      </p:cBhvr>
                                      <p:tavLst>
                                        <p:tav tm="0">
                                          <p:val>
                                            <p:strVal val="#ppt_x+0.4"/>
                                          </p:val>
                                        </p:tav>
                                        <p:tav tm="100000">
                                          <p:val>
                                            <p:strVal val="#ppt_x-0.05"/>
                                          </p:val>
                                        </p:tav>
                                      </p:tavLst>
                                    </p:anim>
                                    <p:anim calcmode="lin" valueType="num">
                                      <p:cBhvr>
                                        <p:cTn id="16" dur="800" decel="100000" fill="hold"/>
                                        <p:tgtEl>
                                          <p:spTgt spid="5"/>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19" presetID="26"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362">
                                          <p:stCondLst>
                                            <p:cond delay="0"/>
                                          </p:stCondLst>
                                        </p:cTn>
                                        <p:tgtEl>
                                          <p:spTgt spid="6"/>
                                        </p:tgtEl>
                                      </p:cBhvr>
                                    </p:animEffect>
                                    <p:anim calcmode="lin" valueType="num">
                                      <p:cBhvr>
                                        <p:cTn id="22"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3"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4"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25"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26"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27" dur="16">
                                          <p:stCondLst>
                                            <p:cond delay="406"/>
                                          </p:stCondLst>
                                        </p:cTn>
                                        <p:tgtEl>
                                          <p:spTgt spid="6"/>
                                        </p:tgtEl>
                                      </p:cBhvr>
                                      <p:to x="100000" y="60000"/>
                                    </p:animScale>
                                    <p:animScale>
                                      <p:cBhvr>
                                        <p:cTn id="28" dur="104" decel="50000">
                                          <p:stCondLst>
                                            <p:cond delay="423"/>
                                          </p:stCondLst>
                                        </p:cTn>
                                        <p:tgtEl>
                                          <p:spTgt spid="6"/>
                                        </p:tgtEl>
                                      </p:cBhvr>
                                      <p:to x="100000" y="100000"/>
                                    </p:animScale>
                                    <p:animScale>
                                      <p:cBhvr>
                                        <p:cTn id="29" dur="16">
                                          <p:stCondLst>
                                            <p:cond delay="820"/>
                                          </p:stCondLst>
                                        </p:cTn>
                                        <p:tgtEl>
                                          <p:spTgt spid="6"/>
                                        </p:tgtEl>
                                      </p:cBhvr>
                                      <p:to x="100000" y="80000"/>
                                    </p:animScale>
                                    <p:animScale>
                                      <p:cBhvr>
                                        <p:cTn id="30" dur="104" decel="50000">
                                          <p:stCondLst>
                                            <p:cond delay="836"/>
                                          </p:stCondLst>
                                        </p:cTn>
                                        <p:tgtEl>
                                          <p:spTgt spid="6"/>
                                        </p:tgtEl>
                                      </p:cBhvr>
                                      <p:to x="100000" y="100000"/>
                                    </p:animScale>
                                    <p:animScale>
                                      <p:cBhvr>
                                        <p:cTn id="31" dur="16">
                                          <p:stCondLst>
                                            <p:cond delay="1026"/>
                                          </p:stCondLst>
                                        </p:cTn>
                                        <p:tgtEl>
                                          <p:spTgt spid="6"/>
                                        </p:tgtEl>
                                      </p:cBhvr>
                                      <p:to x="100000" y="90000"/>
                                    </p:animScale>
                                    <p:animScale>
                                      <p:cBhvr>
                                        <p:cTn id="32" dur="104" decel="50000">
                                          <p:stCondLst>
                                            <p:cond delay="1042"/>
                                          </p:stCondLst>
                                        </p:cTn>
                                        <p:tgtEl>
                                          <p:spTgt spid="6"/>
                                        </p:tgtEl>
                                      </p:cBhvr>
                                      <p:to x="100000" y="100000"/>
                                    </p:animScale>
                                    <p:animScale>
                                      <p:cBhvr>
                                        <p:cTn id="33" dur="16">
                                          <p:stCondLst>
                                            <p:cond delay="1130"/>
                                          </p:stCondLst>
                                        </p:cTn>
                                        <p:tgtEl>
                                          <p:spTgt spid="6"/>
                                        </p:tgtEl>
                                      </p:cBhvr>
                                      <p:to x="100000" y="95000"/>
                                    </p:animScale>
                                    <p:animScale>
                                      <p:cBhvr>
                                        <p:cTn id="34" dur="104" decel="50000">
                                          <p:stCondLst>
                                            <p:cond delay="1146"/>
                                          </p:stCondLst>
                                        </p:cTn>
                                        <p:tgtEl>
                                          <p:spTgt spid="6"/>
                                        </p:tgtEl>
                                      </p:cBhvr>
                                      <p:to x="100000" y="100000"/>
                                    </p:animScale>
                                  </p:childTnLst>
                                </p:cTn>
                              </p:par>
                              <p:par>
                                <p:cTn id="35" presetID="38" presetClass="entr" presetSubtype="0" accel="50000" fill="hold" grpId="0" nodeType="withEffect">
                                  <p:stCondLst>
                                    <p:cond delay="0"/>
                                  </p:stCondLst>
                                  <p:iterate type="lt">
                                    <p:tmPct val="50000"/>
                                  </p:iterate>
                                  <p:childTnLst>
                                    <p:set>
                                      <p:cBhvr>
                                        <p:cTn id="36" dur="1" fill="hold">
                                          <p:stCondLst>
                                            <p:cond delay="0"/>
                                          </p:stCondLst>
                                        </p:cTn>
                                        <p:tgtEl>
                                          <p:spTgt spid="2"/>
                                        </p:tgtEl>
                                        <p:attrNameLst>
                                          <p:attrName>style.visibility</p:attrName>
                                        </p:attrNameLst>
                                      </p:cBhvr>
                                      <p:to>
                                        <p:strVal val="visible"/>
                                      </p:to>
                                    </p:set>
                                    <p:set>
                                      <p:cBhvr>
                                        <p:cTn id="37" dur="114" fill="hold">
                                          <p:stCondLst>
                                            <p:cond delay="0"/>
                                          </p:stCondLst>
                                        </p:cTn>
                                        <p:tgtEl>
                                          <p:spTgt spid="2"/>
                                        </p:tgtEl>
                                        <p:attrNameLst>
                                          <p:attrName>style.rotation</p:attrName>
                                        </p:attrNameLst>
                                      </p:cBhvr>
                                      <p:to>
                                        <p:strVal val="-45.0"/>
                                      </p:to>
                                    </p:set>
                                    <p:anim calcmode="lin" valueType="num">
                                      <p:cBhvr>
                                        <p:cTn id="38" dur="114" fill="hold">
                                          <p:stCondLst>
                                            <p:cond delay="114"/>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39" dur="114"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40" dur="39" decel="50000" autoRev="1" fill="hold">
                                          <p:stCondLst>
                                            <p:cond delay="114"/>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41" dur="34" fill="hold">
                                          <p:stCondLst>
                                            <p:cond delay="216"/>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1760" y="116632"/>
            <a:ext cx="5328592" cy="896143"/>
          </a:xfrm>
        </p:spPr>
        <p:txBody>
          <a:bodyPr>
            <a:noAutofit/>
          </a:bodyPr>
          <a:lstStyle/>
          <a:p>
            <a:r>
              <a:rPr lang="en-US" sz="5400" dirty="0" smtClean="0"/>
              <a:t>                                                  </a:t>
            </a:r>
            <a:r>
              <a:rPr lang="en-US" sz="5400" b="1" dirty="0" smtClean="0">
                <a:latin typeface="Bernard MT Condensed" pitchFamily="18" charset="0"/>
              </a:rPr>
              <a:t>First work</a:t>
            </a:r>
            <a:endParaRPr lang="uk-UA" sz="5400" b="1" dirty="0"/>
          </a:p>
        </p:txBody>
      </p:sp>
      <p:sp>
        <p:nvSpPr>
          <p:cNvPr id="3" name="Объект 2"/>
          <p:cNvSpPr>
            <a:spLocks noGrp="1"/>
          </p:cNvSpPr>
          <p:nvPr>
            <p:ph sz="quarter" idx="13"/>
          </p:nvPr>
        </p:nvSpPr>
        <p:spPr>
          <a:xfrm>
            <a:off x="5315049" y="1225609"/>
            <a:ext cx="3851920" cy="5328592"/>
          </a:xfrm>
        </p:spPr>
        <p:txBody>
          <a:bodyPr>
            <a:normAutofit/>
          </a:bodyPr>
          <a:lstStyle/>
          <a:p>
            <a:pPr marL="0" indent="0">
              <a:buNone/>
            </a:pPr>
            <a:r>
              <a:rPr lang="en-US" dirty="0"/>
              <a:t>His first documented work was the </a:t>
            </a:r>
            <a:r>
              <a:rPr lang="en-US" dirty="0" err="1"/>
              <a:t>Baronci</a:t>
            </a:r>
            <a:r>
              <a:rPr lang="en-US" dirty="0"/>
              <a:t> altarpiece for the church of Saint Nicholas of </a:t>
            </a:r>
            <a:r>
              <a:rPr lang="en-US" dirty="0" err="1"/>
              <a:t>Tolentino</a:t>
            </a:r>
            <a:r>
              <a:rPr lang="en-US" dirty="0"/>
              <a:t> in </a:t>
            </a:r>
            <a:r>
              <a:rPr lang="en-US" dirty="0" err="1"/>
              <a:t>Città</a:t>
            </a:r>
            <a:r>
              <a:rPr lang="en-US" dirty="0"/>
              <a:t> di </a:t>
            </a:r>
            <a:r>
              <a:rPr lang="en-US" dirty="0" err="1"/>
              <a:t>Castello</a:t>
            </a:r>
            <a:r>
              <a:rPr lang="en-US" dirty="0"/>
              <a:t>, a town halfway between Perugia and </a:t>
            </a:r>
            <a:r>
              <a:rPr lang="en-US" dirty="0" err="1"/>
              <a:t>Urbino</a:t>
            </a:r>
            <a:r>
              <a:rPr lang="en-US" dirty="0"/>
              <a:t>. Evangelista da </a:t>
            </a:r>
            <a:r>
              <a:rPr lang="en-US" dirty="0" err="1"/>
              <a:t>Pian</a:t>
            </a:r>
            <a:r>
              <a:rPr lang="en-US" dirty="0"/>
              <a:t> di </a:t>
            </a:r>
            <a:r>
              <a:rPr lang="en-US" dirty="0" err="1"/>
              <a:t>Meleto</a:t>
            </a:r>
            <a:r>
              <a:rPr lang="en-US" dirty="0"/>
              <a:t>, who had worked for his father, was also named in the commission. It was commissioned in 1500 and finished in 1501; now only some cut sections and a preparatory drawing remain</a:t>
            </a:r>
            <a:endParaRPr lang="uk-UA"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282" y="1196752"/>
            <a:ext cx="4536504" cy="5148283"/>
          </a:xfrm>
          <a:prstGeom prst="rect">
            <a:avLst/>
          </a:prstGeom>
        </p:spPr>
      </p:pic>
    </p:spTree>
    <p:extLst>
      <p:ext uri="{BB962C8B-B14F-4D97-AF65-F5344CB8AC3E}">
        <p14:creationId xmlns:p14="http://schemas.microsoft.com/office/powerpoint/2010/main" val="264588379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ppt_w</p:attrName>
                                        </p:attrNameLst>
                                      </p:cBhvr>
                                      <p:tavLst>
                                        <p:tav tm="0" fmla="#ppt_w*sin(2.5*pi*$)">
                                          <p:val>
                                            <p:fltVal val="0"/>
                                          </p:val>
                                        </p:tav>
                                        <p:tav tm="100000">
                                          <p:val>
                                            <p:fltVal val="1"/>
                                          </p:val>
                                        </p:tav>
                                      </p:tavLst>
                                    </p:anim>
                                    <p:anim calcmode="lin" valueType="num">
                                      <p:cBhvr>
                                        <p:cTn id="9" dur="1000" fill="hold"/>
                                        <p:tgtEl>
                                          <p:spTgt spid="4"/>
                                        </p:tgtEl>
                                        <p:attrNameLst>
                                          <p:attrName>ppt_h</p:attrName>
                                        </p:attrNameLst>
                                      </p:cBhvr>
                                      <p:tavLst>
                                        <p:tav tm="0">
                                          <p:val>
                                            <p:strVal val="#ppt_h"/>
                                          </p:val>
                                        </p:tav>
                                        <p:tav tm="100000">
                                          <p:val>
                                            <p:strVal val="#ppt_h"/>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41" presetClass="entr" presetSubtype="0" fill="hold" grpId="0" nodeType="with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anim calcmode="lin" valueType="num">
                                      <p:cBhvr>
                                        <p:cTn id="17"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6225" y="-315416"/>
            <a:ext cx="8591550" cy="315417"/>
          </a:xfrm>
        </p:spPr>
        <p:txBody>
          <a:bodyPr>
            <a:normAutofit fontScale="90000"/>
          </a:bodyPr>
          <a:lstStyle/>
          <a:p>
            <a:endParaRPr lang="uk-UA" dirty="0"/>
          </a:p>
        </p:txBody>
      </p:sp>
      <p:sp>
        <p:nvSpPr>
          <p:cNvPr id="3" name="Объект 2"/>
          <p:cNvSpPr>
            <a:spLocks noGrp="1"/>
          </p:cNvSpPr>
          <p:nvPr>
            <p:ph sz="quarter" idx="13"/>
          </p:nvPr>
        </p:nvSpPr>
        <p:spPr>
          <a:xfrm>
            <a:off x="179512" y="5445224"/>
            <a:ext cx="8856984" cy="1296144"/>
          </a:xfrm>
        </p:spPr>
        <p:txBody>
          <a:bodyPr>
            <a:normAutofit/>
          </a:bodyPr>
          <a:lstStyle/>
          <a:p>
            <a:pPr marL="0" indent="0">
              <a:buNone/>
            </a:pPr>
            <a:r>
              <a:rPr lang="en-US" dirty="0"/>
              <a:t> In the following years he painted works for other churches there, including the "</a:t>
            </a:r>
            <a:r>
              <a:rPr lang="en-US" dirty="0" err="1"/>
              <a:t>Mond</a:t>
            </a:r>
            <a:r>
              <a:rPr lang="en-US" dirty="0"/>
              <a:t> Crucifixion" (about 1503) and the </a:t>
            </a:r>
            <a:r>
              <a:rPr lang="en-US" dirty="0" err="1"/>
              <a:t>Brera</a:t>
            </a:r>
            <a:r>
              <a:rPr lang="en-US" dirty="0"/>
              <a:t> Wedding of the Virgin (1504), and for Perugia, such as the </a:t>
            </a:r>
            <a:r>
              <a:rPr lang="en-US" dirty="0" err="1"/>
              <a:t>Oddi</a:t>
            </a:r>
            <a:r>
              <a:rPr lang="en-US" dirty="0"/>
              <a:t> Altarpiece.</a:t>
            </a:r>
            <a:endParaRPr lang="uk-UA"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5856" y="652589"/>
            <a:ext cx="2930534" cy="4421834"/>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876" y="713508"/>
            <a:ext cx="2666267" cy="4379992"/>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782" y="692587"/>
            <a:ext cx="2592288" cy="4421834"/>
          </a:xfrm>
          <a:prstGeom prst="rect">
            <a:avLst/>
          </a:prstGeom>
        </p:spPr>
      </p:pic>
    </p:spTree>
    <p:extLst>
      <p:ext uri="{BB962C8B-B14F-4D97-AF65-F5344CB8AC3E}">
        <p14:creationId xmlns:p14="http://schemas.microsoft.com/office/powerpoint/2010/main" val="3146470385"/>
      </p:ext>
    </p:extLst>
  </p:cSld>
  <p:clrMapOvr>
    <a:masterClrMapping/>
  </p:clrMapOvr>
  <mc:AlternateContent xmlns:mc="http://schemas.openxmlformats.org/markup-compatibility/2006">
    <mc:Choice xmlns:p14="http://schemas.microsoft.com/office/powerpoint/2010/main" Requires="p14">
      <p:transition spd="slow" p14:dur="1100">
        <p14:switch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6" presetClass="entr" presetSubtype="37"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arn(outVertical)">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4201" y="116632"/>
            <a:ext cx="8591550" cy="792088"/>
          </a:xfrm>
        </p:spPr>
        <p:txBody>
          <a:bodyPr>
            <a:normAutofit fontScale="90000"/>
          </a:bodyPr>
          <a:lstStyle/>
          <a:p>
            <a:r>
              <a:rPr lang="en-US" dirty="0" smtClean="0"/>
              <a:t>                                   </a:t>
            </a:r>
            <a:r>
              <a:rPr lang="en-US" sz="4800" dirty="0" smtClean="0">
                <a:latin typeface="Bernard MT Condensed" pitchFamily="18" charset="0"/>
              </a:rPr>
              <a:t>His works</a:t>
            </a:r>
            <a:endParaRPr lang="uk-UA" sz="4800" dirty="0"/>
          </a:p>
        </p:txBody>
      </p:sp>
      <p:sp>
        <p:nvSpPr>
          <p:cNvPr id="5" name="Прямоугольник 4"/>
          <p:cNvSpPr/>
          <p:nvPr/>
        </p:nvSpPr>
        <p:spPr>
          <a:xfrm>
            <a:off x="428098" y="5909399"/>
            <a:ext cx="3744416" cy="923330"/>
          </a:xfrm>
          <a:prstGeom prst="rect">
            <a:avLst/>
          </a:prstGeom>
        </p:spPr>
        <p:txBody>
          <a:bodyPr wrap="square">
            <a:spAutoFit/>
          </a:bodyPr>
          <a:lstStyle/>
          <a:p>
            <a:r>
              <a:rPr lang="en-US" dirty="0" smtClean="0"/>
              <a:t>Saint George and the Dragon, a small work (29 x 21 cm) for the court of </a:t>
            </a:r>
            <a:r>
              <a:rPr lang="en-US" dirty="0" err="1" smtClean="0"/>
              <a:t>Urbino</a:t>
            </a:r>
            <a:r>
              <a:rPr lang="en-US" dirty="0" smtClean="0"/>
              <a:t>.</a:t>
            </a:r>
            <a:endParaRPr lang="uk-UA"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1012855"/>
            <a:ext cx="3466754" cy="4896544"/>
          </a:xfrm>
          <a:prstGeom prst="rect">
            <a:avLst/>
          </a:prstGeom>
        </p:spPr>
      </p:pic>
      <p:sp>
        <p:nvSpPr>
          <p:cNvPr id="7" name="Прямоугольник 6"/>
          <p:cNvSpPr/>
          <p:nvPr/>
        </p:nvSpPr>
        <p:spPr>
          <a:xfrm>
            <a:off x="4549976" y="6047897"/>
            <a:ext cx="4572000" cy="646331"/>
          </a:xfrm>
          <a:prstGeom prst="rect">
            <a:avLst/>
          </a:prstGeom>
        </p:spPr>
        <p:txBody>
          <a:bodyPr>
            <a:spAutoFit/>
          </a:bodyPr>
          <a:lstStyle/>
          <a:p>
            <a:r>
              <a:rPr lang="en-US" dirty="0" smtClean="0"/>
              <a:t>The </a:t>
            </a:r>
            <a:r>
              <a:rPr lang="en-US" dirty="0" err="1" smtClean="0"/>
              <a:t>Ansidei</a:t>
            </a:r>
            <a:r>
              <a:rPr lang="en-US" dirty="0" smtClean="0"/>
              <a:t> Madonna, ca. 1505, beginning to move on from Perugino.</a:t>
            </a:r>
            <a:endParaRPr lang="uk-UA" dirty="0"/>
          </a:p>
        </p:txBody>
      </p:sp>
      <p:pic>
        <p:nvPicPr>
          <p:cNvPr id="9" name="Объект 8"/>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478343" y="1035372"/>
            <a:ext cx="3694171" cy="4896544"/>
          </a:xfrm>
        </p:spPr>
      </p:pic>
    </p:spTree>
    <p:extLst>
      <p:ext uri="{BB962C8B-B14F-4D97-AF65-F5344CB8AC3E}">
        <p14:creationId xmlns:p14="http://schemas.microsoft.com/office/powerpoint/2010/main" val="338562522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56" presetClass="entr" presetSubtype="0" fill="hold" grpId="0" nodeType="withEffect">
                                  <p:stCondLst>
                                    <p:cond delay="0"/>
                                  </p:stCondLst>
                                  <p:iterate type="lt">
                                    <p:tmPct val="10000"/>
                                  </p:iterate>
                                  <p:childTnLst>
                                    <p:set>
                                      <p:cBhvr>
                                        <p:cTn id="22" dur="1" fill="hold">
                                          <p:stCondLst>
                                            <p:cond delay="0"/>
                                          </p:stCondLst>
                                        </p:cTn>
                                        <p:tgtEl>
                                          <p:spTgt spid="2"/>
                                        </p:tgtEl>
                                        <p:attrNameLst>
                                          <p:attrName>style.visibility</p:attrName>
                                        </p:attrNameLst>
                                      </p:cBhvr>
                                      <p:to>
                                        <p:strVal val="visible"/>
                                      </p:to>
                                    </p:set>
                                    <p:anim by="(-#ppt_w*2)" calcmode="lin" valueType="num">
                                      <p:cBhvr rctx="PPT">
                                        <p:cTn id="23" dur="250" autoRev="1" fill="hold">
                                          <p:stCondLst>
                                            <p:cond delay="0"/>
                                          </p:stCondLst>
                                        </p:cTn>
                                        <p:tgtEl>
                                          <p:spTgt spid="2"/>
                                        </p:tgtEl>
                                        <p:attrNameLst>
                                          <p:attrName>ppt_w</p:attrName>
                                        </p:attrNameLst>
                                      </p:cBhvr>
                                    </p:anim>
                                    <p:anim by="(#ppt_w*0.50)" calcmode="lin" valueType="num">
                                      <p:cBhvr>
                                        <p:cTn id="24" dur="250" decel="50000" autoRev="1" fill="hold">
                                          <p:stCondLst>
                                            <p:cond delay="0"/>
                                          </p:stCondLst>
                                        </p:cTn>
                                        <p:tgtEl>
                                          <p:spTgt spid="2"/>
                                        </p:tgtEl>
                                        <p:attrNameLst>
                                          <p:attrName>ppt_x</p:attrName>
                                        </p:attrNameLst>
                                      </p:cBhvr>
                                    </p:anim>
                                    <p:anim from="(-#ppt_h/2)" to="(#ppt_y)" calcmode="lin" valueType="num">
                                      <p:cBhvr>
                                        <p:cTn id="25" dur="500" fill="hold">
                                          <p:stCondLst>
                                            <p:cond delay="0"/>
                                          </p:stCondLst>
                                        </p:cTn>
                                        <p:tgtEl>
                                          <p:spTgt spid="2"/>
                                        </p:tgtEl>
                                        <p:attrNameLst>
                                          <p:attrName>ppt_y</p:attrName>
                                        </p:attrNameLst>
                                      </p:cBhvr>
                                    </p:anim>
                                    <p:animRot by="21600000">
                                      <p:cBhvr>
                                        <p:cTn id="26" dur="5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96071" y="188640"/>
            <a:ext cx="4219500" cy="5400600"/>
          </a:xfrm>
        </p:spPr>
      </p:pic>
      <p:sp>
        <p:nvSpPr>
          <p:cNvPr id="5" name="Прямоугольник 4"/>
          <p:cNvSpPr/>
          <p:nvPr/>
        </p:nvSpPr>
        <p:spPr>
          <a:xfrm>
            <a:off x="75927" y="5662687"/>
            <a:ext cx="4572000" cy="1200329"/>
          </a:xfrm>
          <a:prstGeom prst="rect">
            <a:avLst/>
          </a:prstGeom>
        </p:spPr>
        <p:txBody>
          <a:bodyPr>
            <a:spAutoFit/>
          </a:bodyPr>
          <a:lstStyle/>
          <a:p>
            <a:r>
              <a:rPr lang="en-US" dirty="0" smtClean="0"/>
              <a:t>The Madonna of the Meadow, ca. 1506, using Leonardo's pyramidal composition for subjects of the Holy Family.</a:t>
            </a:r>
          </a:p>
          <a:p>
            <a:endParaRPr lang="en-US"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1511" y="188640"/>
            <a:ext cx="3967053" cy="5400600"/>
          </a:xfrm>
          <a:prstGeom prst="rect">
            <a:avLst/>
          </a:prstGeom>
        </p:spPr>
      </p:pic>
      <p:sp>
        <p:nvSpPr>
          <p:cNvPr id="7" name="Прямоугольник 6"/>
          <p:cNvSpPr/>
          <p:nvPr/>
        </p:nvSpPr>
        <p:spPr>
          <a:xfrm>
            <a:off x="4612966" y="5662687"/>
            <a:ext cx="4572000" cy="923330"/>
          </a:xfrm>
          <a:prstGeom prst="rect">
            <a:avLst/>
          </a:prstGeom>
        </p:spPr>
        <p:txBody>
          <a:bodyPr>
            <a:spAutoFit/>
          </a:bodyPr>
          <a:lstStyle/>
          <a:p>
            <a:r>
              <a:rPr lang="en-US" dirty="0" smtClean="0"/>
              <a:t>Saint Catherine of Alexandria, 1507, borrows from the pose of Leonardo's Leda.</a:t>
            </a:r>
          </a:p>
          <a:p>
            <a:endParaRPr lang="en-US" dirty="0"/>
          </a:p>
        </p:txBody>
      </p:sp>
    </p:spTree>
    <p:extLst>
      <p:ext uri="{BB962C8B-B14F-4D97-AF65-F5344CB8AC3E}">
        <p14:creationId xmlns:p14="http://schemas.microsoft.com/office/powerpoint/2010/main" val="34988993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5" name="Прямоугольник 4"/>
          <p:cNvSpPr/>
          <p:nvPr/>
        </p:nvSpPr>
        <p:spPr>
          <a:xfrm>
            <a:off x="1547664" y="6309320"/>
            <a:ext cx="6588224" cy="646331"/>
          </a:xfrm>
          <a:prstGeom prst="rect">
            <a:avLst/>
          </a:prstGeom>
        </p:spPr>
        <p:txBody>
          <a:bodyPr wrap="square">
            <a:spAutoFit/>
          </a:bodyPr>
          <a:lstStyle/>
          <a:p>
            <a:r>
              <a:rPr lang="en-US" b="1" dirty="0" smtClean="0">
                <a:solidFill>
                  <a:schemeClr val="bg1"/>
                </a:solidFill>
                <a:effectLst>
                  <a:glow rad="101600">
                    <a:schemeClr val="accent2">
                      <a:satMod val="175000"/>
                      <a:alpha val="40000"/>
                    </a:schemeClr>
                  </a:glow>
                  <a:outerShdw dist="50800" dir="5400000" algn="ctr" rotWithShape="0">
                    <a:srgbClr val="000000">
                      <a:alpha val="43137"/>
                    </a:srgbClr>
                  </a:outerShdw>
                  <a:reflection stA="45000" endPos="0" dist="50800" dir="5400000" sy="-100000" algn="bl" rotWithShape="0"/>
                </a:effectLst>
              </a:rPr>
              <a:t>Deposition of Christ, 1507, drawing from Roman sarcophagi.</a:t>
            </a:r>
          </a:p>
          <a:p>
            <a:endParaRPr lang="en-US" dirty="0"/>
          </a:p>
        </p:txBody>
      </p:sp>
      <p:sp>
        <p:nvSpPr>
          <p:cNvPr id="6" name="Объект 5"/>
          <p:cNvSpPr>
            <a:spLocks noGrp="1"/>
          </p:cNvSpPr>
          <p:nvPr>
            <p:ph sz="quarter" idx="13"/>
          </p:nvPr>
        </p:nvSpPr>
        <p:spPr>
          <a:xfrm>
            <a:off x="251520" y="1412776"/>
            <a:ext cx="8595360" cy="4937760"/>
          </a:xfrm>
        </p:spPr>
        <p:txBody>
          <a:bodyPr/>
          <a:lstStyle/>
          <a:p>
            <a:endParaRPr lang="uk-UA"/>
          </a:p>
        </p:txBody>
      </p:sp>
    </p:spTree>
    <p:extLst>
      <p:ext uri="{BB962C8B-B14F-4D97-AF65-F5344CB8AC3E}">
        <p14:creationId xmlns:p14="http://schemas.microsoft.com/office/powerpoint/2010/main" val="24506187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TC101790493[[fn=SOHO]]</Template>
  <TotalTime>200</TotalTime>
  <Words>729</Words>
  <Application>Microsoft Office PowerPoint</Application>
  <PresentationFormat>Экран (4:3)</PresentationFormat>
  <Paragraphs>33</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Soho</vt:lpstr>
      <vt:lpstr>Raffaello Sanzio da Urbino</vt:lpstr>
      <vt:lpstr>Презентация PowerPoint</vt:lpstr>
      <vt:lpstr>                                  Urbino</vt:lpstr>
      <vt:lpstr>                            Early  life </vt:lpstr>
      <vt:lpstr>                                                  First work</vt:lpstr>
      <vt:lpstr>Презентация PowerPoint</vt:lpstr>
      <vt:lpstr>                                   His works</vt:lpstr>
      <vt:lpstr>Презентация PowerPoint</vt:lpstr>
      <vt:lpstr>Презентация PowerPoint</vt:lpstr>
      <vt:lpstr>                                    Portraits </vt:lpstr>
      <vt:lpstr>Презентация PowerPoint</vt:lpstr>
      <vt:lpstr>                                 Drawings</vt:lpstr>
      <vt:lpstr>Презентация PowerPoint</vt:lpstr>
      <vt:lpstr>Private life and death                          Private life and death  </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Богдана</dc:creator>
  <cp:lastModifiedBy>Богдана</cp:lastModifiedBy>
  <cp:revision>32</cp:revision>
  <dcterms:created xsi:type="dcterms:W3CDTF">2014-03-31T13:53:34Z</dcterms:created>
  <dcterms:modified xsi:type="dcterms:W3CDTF">2014-04-04T16:18:43Z</dcterms:modified>
</cp:coreProperties>
</file>