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2" d="100"/>
          <a:sy n="52" d="100"/>
        </p:scale>
        <p:origin x="600" y="4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CD8CCE6-7A74-4C29-A547-96DD39C6B2E7}" type="datetimeFigureOut">
              <a:rPr lang="uk-UA" smtClean="0"/>
              <a:t>02.10.2014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E009E3BD-4C3F-4C7F-85E8-F1D17A24610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3615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8CCE6-7A74-4C29-A547-96DD39C6B2E7}" type="datetimeFigureOut">
              <a:rPr lang="uk-UA" smtClean="0"/>
              <a:t>02.10.2014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9E3BD-4C3F-4C7F-85E8-F1D17A24610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14645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CD8CCE6-7A74-4C29-A547-96DD39C6B2E7}" type="datetimeFigureOut">
              <a:rPr lang="uk-UA" smtClean="0"/>
              <a:t>02.10.2014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E009E3BD-4C3F-4C7F-85E8-F1D17A24610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04465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8CCE6-7A74-4C29-A547-96DD39C6B2E7}" type="datetimeFigureOut">
              <a:rPr lang="uk-UA" smtClean="0"/>
              <a:t>02.10.2014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E009E3BD-4C3F-4C7F-85E8-F1D17A24610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61079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CD8CCE6-7A74-4C29-A547-96DD39C6B2E7}" type="datetimeFigureOut">
              <a:rPr lang="uk-UA" smtClean="0"/>
              <a:t>02.10.2014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E009E3BD-4C3F-4C7F-85E8-F1D17A24610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6954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8CCE6-7A74-4C29-A547-96DD39C6B2E7}" type="datetimeFigureOut">
              <a:rPr lang="uk-UA" smtClean="0"/>
              <a:t>02.10.2014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9E3BD-4C3F-4C7F-85E8-F1D17A24610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60045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8CCE6-7A74-4C29-A547-96DD39C6B2E7}" type="datetimeFigureOut">
              <a:rPr lang="uk-UA" smtClean="0"/>
              <a:t>02.10.2014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9E3BD-4C3F-4C7F-85E8-F1D17A24610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98611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8CCE6-7A74-4C29-A547-96DD39C6B2E7}" type="datetimeFigureOut">
              <a:rPr lang="uk-UA" smtClean="0"/>
              <a:t>02.10.2014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9E3BD-4C3F-4C7F-85E8-F1D17A24610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28986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8CCE6-7A74-4C29-A547-96DD39C6B2E7}" type="datetimeFigureOut">
              <a:rPr lang="uk-UA" smtClean="0"/>
              <a:t>02.10.2014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9E3BD-4C3F-4C7F-85E8-F1D17A24610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69544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CD8CCE6-7A74-4C29-A547-96DD39C6B2E7}" type="datetimeFigureOut">
              <a:rPr lang="uk-UA" smtClean="0"/>
              <a:t>02.10.2014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E009E3BD-4C3F-4C7F-85E8-F1D17A24610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25390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8CCE6-7A74-4C29-A547-96DD39C6B2E7}" type="datetimeFigureOut">
              <a:rPr lang="uk-UA" smtClean="0"/>
              <a:t>02.10.2014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9E3BD-4C3F-4C7F-85E8-F1D17A24610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01755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7CD8CCE6-7A74-4C29-A547-96DD39C6B2E7}" type="datetimeFigureOut">
              <a:rPr lang="uk-UA" smtClean="0"/>
              <a:t>02.10.2014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E009E3BD-4C3F-4C7F-85E8-F1D17A24610C}" type="slidenum">
              <a:rPr lang="uk-UA" smtClean="0"/>
              <a:t>‹#›</a:t>
            </a:fld>
            <a:endParaRPr lang="uk-UA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98614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uk-UA" b="1" dirty="0" err="1" smtClean="0"/>
              <a:t>КаРТИНИ</a:t>
            </a:r>
            <a:r>
              <a:rPr lang="uk-UA" b="1" dirty="0" smtClean="0"/>
              <a:t> </a:t>
            </a:r>
            <a:r>
              <a:rPr lang="uk-UA" b="1" dirty="0" err="1" smtClean="0"/>
              <a:t>рУБЕНСА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28588988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«Прометей прикутий»</a:t>
            </a:r>
            <a:endParaRPr lang="uk-UA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762" y="1852041"/>
            <a:ext cx="4269158" cy="4925952"/>
          </a:xfrm>
        </p:spPr>
      </p:pic>
      <p:sp>
        <p:nvSpPr>
          <p:cNvPr id="5" name="Прямоугольник 4"/>
          <p:cNvSpPr/>
          <p:nvPr/>
        </p:nvSpPr>
        <p:spPr>
          <a:xfrm>
            <a:off x="5224272" y="2056686"/>
            <a:ext cx="6096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dirty="0" smtClean="0">
                <a:latin typeface="Arial Black" panose="020B0A04020102020204" pitchFamily="34" charset="0"/>
              </a:rPr>
              <a:t>Картини міфологічної тематики будуть згодом приваблювати художника протягом усього його творчого життя. Власне, свіжість сприйняття життя і прагнення додати зображеному переконливість правди складають суть творів Рубенса. Герої античних міфів, християнських легенд, сучасні живописцю історичні діячі та люди з народу живуть в полотнах Рубенса невтомним життям; сприймаються як частина могутньої первозданної природи. Картини Рубенса раннього періоду відрізняються барвистістю палітри, в якій відчувається глибокий жар і звучність, вони пройняті патетикою почуттів, до тих пір невідомих нідерландському мистецтву, який тяжів до інтимності, до поезії повсякденного.</a:t>
            </a:r>
            <a:endParaRPr lang="uk-UA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94176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«Полювання на гіпопотама»</a:t>
            </a:r>
            <a:endParaRPr lang="uk-UA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433" y="1942130"/>
            <a:ext cx="5725012" cy="4476958"/>
          </a:xfrm>
        </p:spPr>
      </p:pic>
      <p:sp>
        <p:nvSpPr>
          <p:cNvPr id="5" name="Прямоугольник 4"/>
          <p:cNvSpPr/>
          <p:nvPr/>
        </p:nvSpPr>
        <p:spPr>
          <a:xfrm>
            <a:off x="6141445" y="1942130"/>
            <a:ext cx="563602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600" dirty="0" smtClean="0">
                <a:latin typeface="Arial Black" panose="020B0A04020102020204" pitchFamily="34" charset="0"/>
              </a:rPr>
              <a:t>У спекотній Африці знатні люди полювали заради розваги, спочатку вони посилали вперед своїх слуг - виманити тварину на відкритий простір, після чого починали його цькувати. Слуги були відправлені в зарості водних рослин, вони не підозрювали, що тварини виявляться настільки агресивними. З </a:t>
            </a:r>
            <a:r>
              <a:rPr lang="uk-UA" sz="1600" dirty="0" err="1" smtClean="0">
                <a:latin typeface="Arial Black" panose="020B0A04020102020204" pitchFamily="34" charset="0"/>
              </a:rPr>
              <a:t>заростей</a:t>
            </a:r>
            <a:r>
              <a:rPr lang="uk-UA" sz="1600" dirty="0" smtClean="0">
                <a:latin typeface="Arial Black" panose="020B0A04020102020204" pitchFamily="34" charset="0"/>
              </a:rPr>
              <a:t> на них вискочив крокодил, а стривоженому гіпопотаму нічого не залишалося як напасти першим. Історія з полюванням на гіпопотама могла закінчиться трагічно для слуг. Оскаженілий гіпопотам практично затоптав людей, їм на допомогу поспішили вершники на конях, вони разом встромили в нього три списи, в надії на те, що тварина заспокоїться. Але не так то просто вбити товстошкіру, оскаженілу від страху і болю тварину.</a:t>
            </a:r>
            <a:endParaRPr lang="uk-UA" sz="16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6882513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«Три грації»</a:t>
            </a:r>
            <a:endParaRPr lang="uk-UA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2408" y="1918268"/>
            <a:ext cx="3809439" cy="4810556"/>
          </a:xfrm>
        </p:spPr>
      </p:pic>
      <p:sp>
        <p:nvSpPr>
          <p:cNvPr id="5" name="Прямоугольник 4"/>
          <p:cNvSpPr/>
          <p:nvPr/>
        </p:nvSpPr>
        <p:spPr>
          <a:xfrm>
            <a:off x="7983688" y="2173144"/>
            <a:ext cx="3627120" cy="43008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>
                <a:latin typeface="Arial Black" panose="020B0A04020102020204" pitchFamily="34" charset="0"/>
                <a:cs typeface="Times New Roman" panose="02020603050405020304" pitchFamily="18" charset="0"/>
              </a:rPr>
              <a:t>З 1630-х років почався пізній період художньої діяльності Рубенса. </a:t>
            </a:r>
            <a:r>
              <a:rPr lang="uk-UA" dirty="0" smtClean="0">
                <a:latin typeface="Arial Black" panose="020B0A04020102020204" pitchFamily="34" charset="0"/>
              </a:rPr>
              <a:t>Ці останні десятиліття його творчості представляють вершину його мистецького розвитку. Часто в творах Рубенса стали звучати відверто-інтимні ноти. Так, в картині «Три грації» художник зобразив свою молоду дружину Олену </a:t>
            </a:r>
            <a:r>
              <a:rPr lang="uk-UA" dirty="0" err="1" smtClean="0">
                <a:latin typeface="Arial Black" panose="020B0A04020102020204" pitchFamily="34" charset="0"/>
              </a:rPr>
              <a:t>Фаурмент</a:t>
            </a:r>
            <a:r>
              <a:rPr lang="uk-UA" dirty="0" smtClean="0">
                <a:latin typeface="Arial Black" panose="020B0A04020102020204" pitchFamily="34" charset="0"/>
              </a:rPr>
              <a:t> в образах античних богинь.</a:t>
            </a:r>
            <a:endParaRPr lang="uk-UA" dirty="0">
              <a:latin typeface="Arial Black" panose="020B0A040201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88750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Дивиденд">
  <a:themeElements>
    <a:clrScheme name="Дивиденд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Дивиденд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Дивиденд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Делимое</Template>
  <TotalTime>24</TotalTime>
  <Words>280</Words>
  <Application>Microsoft Office PowerPoint</Application>
  <PresentationFormat>Широкоэкранный</PresentationFormat>
  <Paragraphs>7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Arial Black</vt:lpstr>
      <vt:lpstr>Corbel</vt:lpstr>
      <vt:lpstr>Gill Sans MT</vt:lpstr>
      <vt:lpstr>Times New Roman</vt:lpstr>
      <vt:lpstr>Wingdings 2</vt:lpstr>
      <vt:lpstr>Дивиденд</vt:lpstr>
      <vt:lpstr>КаРТИНИ рУБЕНСА</vt:lpstr>
      <vt:lpstr>«Прометей прикутий»</vt:lpstr>
      <vt:lpstr>«Полювання на гіпопотама»</vt:lpstr>
      <vt:lpstr>«Три грації»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КаРТИНИ рУБЕНСА</dc:title>
  <dc:creator>Pentium</dc:creator>
  <cp:lastModifiedBy>Pentium</cp:lastModifiedBy>
  <cp:revision>3</cp:revision>
  <dcterms:created xsi:type="dcterms:W3CDTF">2014-10-02T05:12:04Z</dcterms:created>
  <dcterms:modified xsi:type="dcterms:W3CDTF">2014-10-02T05:36:56Z</dcterms:modified>
</cp:coreProperties>
</file>