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2" r:id="rId4"/>
    <p:sldId id="263" r:id="rId5"/>
    <p:sldId id="264" r:id="rId6"/>
    <p:sldId id="265" r:id="rId7"/>
    <p:sldId id="266" r:id="rId8"/>
    <p:sldId id="261" r:id="rId9"/>
    <p:sldId id="268"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BE9644F-76E6-4C92-A609-62B3E98C392F}" type="datetimeFigureOut">
              <a:rPr lang="ru-RU" smtClean="0"/>
              <a:pPr/>
              <a:t>01.04.2014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FB7E2A2F-85E2-46D6-BDED-B1CAEC5F1F9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E9644F-76E6-4C92-A609-62B3E98C392F}" type="datetimeFigureOut">
              <a:rPr lang="ru-RU" smtClean="0"/>
              <a:pPr/>
              <a:t>01.04.2014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7E2A2F-85E2-46D6-BDED-B1CAEC5F1F9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E9644F-76E6-4C92-A609-62B3E98C392F}" type="datetimeFigureOut">
              <a:rPr lang="ru-RU" smtClean="0"/>
              <a:pPr/>
              <a:t>01.04.2014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7E2A2F-85E2-46D6-BDED-B1CAEC5F1F9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BE9644F-76E6-4C92-A609-62B3E98C392F}" type="datetimeFigureOut">
              <a:rPr lang="ru-RU" smtClean="0"/>
              <a:pPr/>
              <a:t>01.04.2014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FB7E2A2F-85E2-46D6-BDED-B1CAEC5F1F9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BE9644F-76E6-4C92-A609-62B3E98C392F}" type="datetimeFigureOut">
              <a:rPr lang="ru-RU" smtClean="0"/>
              <a:pPr/>
              <a:t>01.04.2014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B7E2A2F-85E2-46D6-BDED-B1CAEC5F1F9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BE9644F-76E6-4C92-A609-62B3E98C392F}" type="datetimeFigureOut">
              <a:rPr lang="ru-RU" smtClean="0"/>
              <a:pPr/>
              <a:t>01.04.2014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B7E2A2F-85E2-46D6-BDED-B1CAEC5F1F9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BE9644F-76E6-4C92-A609-62B3E98C392F}" type="datetimeFigureOut">
              <a:rPr lang="ru-RU" smtClean="0"/>
              <a:pPr/>
              <a:t>01.04.2014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FB7E2A2F-85E2-46D6-BDED-B1CAEC5F1F95}"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BE9644F-76E6-4C92-A609-62B3E98C392F}" type="datetimeFigureOut">
              <a:rPr lang="ru-RU" smtClean="0"/>
              <a:pPr/>
              <a:t>01.04.2014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7E2A2F-85E2-46D6-BDED-B1CAEC5F1F9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BE9644F-76E6-4C92-A609-62B3E98C392F}" type="datetimeFigureOut">
              <a:rPr lang="ru-RU" smtClean="0"/>
              <a:pPr/>
              <a:t>01.04.2014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7E2A2F-85E2-46D6-BDED-B1CAEC5F1F9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BE9644F-76E6-4C92-A609-62B3E98C392F}" type="datetimeFigureOut">
              <a:rPr lang="ru-RU" smtClean="0"/>
              <a:pPr/>
              <a:t>01.04.2014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7E2A2F-85E2-46D6-BDED-B1CAEC5F1F9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BE9644F-76E6-4C92-A609-62B3E98C392F}" type="datetimeFigureOut">
              <a:rPr lang="ru-RU" smtClean="0"/>
              <a:pPr/>
              <a:t>01.04.2014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B7E2A2F-85E2-46D6-BDED-B1CAEC5F1F9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E9644F-76E6-4C92-A609-62B3E98C392F}" type="datetimeFigureOut">
              <a:rPr lang="ru-RU" smtClean="0"/>
              <a:pPr/>
              <a:t>01.04.2014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B7E2A2F-85E2-46D6-BDED-B1CAEC5F1F95}"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Юліанене\проект\tkaneviy-fon-by-tryboi-com.png"/>
          <p:cNvPicPr>
            <a:picLocks noChangeAspect="1" noChangeArrowheads="1"/>
          </p:cNvPicPr>
          <p:nvPr/>
        </p:nvPicPr>
        <p:blipFill>
          <a:blip r:embed="rId2" cstate="print"/>
          <a:srcRect/>
          <a:stretch>
            <a:fillRect/>
          </a:stretch>
        </p:blipFill>
        <p:spPr bwMode="auto">
          <a:xfrm>
            <a:off x="-4763" y="-4763"/>
            <a:ext cx="9153526" cy="6867526"/>
          </a:xfrm>
          <a:prstGeom prst="rect">
            <a:avLst/>
          </a:prstGeom>
          <a:noFill/>
        </p:spPr>
      </p:pic>
      <p:sp>
        <p:nvSpPr>
          <p:cNvPr id="3" name="Прямоугольник 2"/>
          <p:cNvSpPr/>
          <p:nvPr/>
        </p:nvSpPr>
        <p:spPr>
          <a:xfrm>
            <a:off x="642910" y="500042"/>
            <a:ext cx="8001056" cy="1754326"/>
          </a:xfrm>
          <a:prstGeom prst="rect">
            <a:avLst/>
          </a:prstGeom>
        </p:spPr>
        <p:txBody>
          <a:bodyPr wrap="square">
            <a:spAutoFit/>
          </a:bodyPr>
          <a:lstStyle/>
          <a:p>
            <a:r>
              <a:rPr lang="en-US" sz="5400" b="1" i="1" dirty="0" smtClean="0">
                <a:ln/>
                <a:solidFill>
                  <a:schemeClr val="bg2">
                    <a:lumMod val="9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a typeface="Batang" pitchFamily="18" charset="-127"/>
              </a:rPr>
              <a:t>Project work about </a:t>
            </a:r>
            <a:r>
              <a:rPr lang="en-US" sz="5400" b="1" i="1" u="sng" dirty="0" err="1" smtClean="0">
                <a:ln/>
                <a:solidFill>
                  <a:schemeClr val="bg2">
                    <a:lumMod val="9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a typeface="Batang" pitchFamily="18" charset="-127"/>
              </a:rPr>
              <a:t>leonardo</a:t>
            </a:r>
            <a:r>
              <a:rPr lang="en-US" sz="5400" b="1" i="1" u="sng" dirty="0" smtClean="0">
                <a:ln/>
                <a:solidFill>
                  <a:schemeClr val="bg2">
                    <a:lumMod val="9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a typeface="Batang" pitchFamily="18" charset="-127"/>
              </a:rPr>
              <a:t> </a:t>
            </a:r>
            <a:r>
              <a:rPr lang="en-US" sz="5400" b="1" i="1" u="sng" dirty="0" err="1" smtClean="0">
                <a:ln/>
                <a:solidFill>
                  <a:schemeClr val="bg2">
                    <a:lumMod val="9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a typeface="Batang" pitchFamily="18" charset="-127"/>
              </a:rPr>
              <a:t>da</a:t>
            </a:r>
            <a:r>
              <a:rPr lang="en-US" sz="5400" b="1" i="1" u="sng" dirty="0" smtClean="0">
                <a:ln/>
                <a:solidFill>
                  <a:schemeClr val="bg2">
                    <a:lumMod val="9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a typeface="Batang" pitchFamily="18" charset="-127"/>
              </a:rPr>
              <a:t> Vinci and his works</a:t>
            </a:r>
            <a:endParaRPr lang="ru-RU" sz="5400" b="1" i="1" u="sng" dirty="0">
              <a:solidFill>
                <a:schemeClr val="bg2">
                  <a:lumMod val="90000"/>
                </a:schemeClr>
              </a:solidFill>
              <a:latin typeface="Monotype Corsiva" pitchFamily="66" charset="0"/>
            </a:endParaRPr>
          </a:p>
        </p:txBody>
      </p:sp>
      <p:sp>
        <p:nvSpPr>
          <p:cNvPr id="4" name="Прямоугольник 3"/>
          <p:cNvSpPr/>
          <p:nvPr/>
        </p:nvSpPr>
        <p:spPr>
          <a:xfrm>
            <a:off x="5572132" y="3714752"/>
            <a:ext cx="3294492" cy="1200329"/>
          </a:xfrm>
          <a:prstGeom prst="rect">
            <a:avLst/>
          </a:prstGeom>
        </p:spPr>
        <p:txBody>
          <a:bodyPr wrap="none">
            <a:spAutoFit/>
          </a:bodyPr>
          <a:lstStyle/>
          <a:p>
            <a:r>
              <a:rPr lang="en-US" sz="2400" dirty="0" smtClean="0">
                <a:solidFill>
                  <a:schemeClr val="bg2">
                    <a:lumMod val="90000"/>
                  </a:schemeClr>
                </a:solidFill>
                <a:effectLst>
                  <a:outerShdw blurRad="38100" dist="38100" dir="2700000" algn="tl">
                    <a:srgbClr val="000000">
                      <a:alpha val="43137"/>
                    </a:srgbClr>
                  </a:outerShdw>
                </a:effectLst>
                <a:latin typeface="Brush Script MT" pitchFamily="66" charset="0"/>
              </a:rPr>
              <a:t>Made by pupil of 10A </a:t>
            </a:r>
          </a:p>
          <a:p>
            <a:r>
              <a:rPr lang="en-US" sz="2400" dirty="0" smtClean="0">
                <a:solidFill>
                  <a:schemeClr val="bg2">
                    <a:lumMod val="90000"/>
                  </a:schemeClr>
                </a:solidFill>
                <a:effectLst>
                  <a:outerShdw blurRad="38100" dist="38100" dir="2700000" algn="tl">
                    <a:srgbClr val="000000">
                      <a:alpha val="43137"/>
                    </a:srgbClr>
                  </a:outerShdw>
                </a:effectLst>
                <a:latin typeface="Brush Script MT" pitchFamily="66" charset="0"/>
              </a:rPr>
              <a:t>From</a:t>
            </a:r>
          </a:p>
          <a:p>
            <a:r>
              <a:rPr lang="en-US" sz="2400" i="1" dirty="0" smtClean="0">
                <a:solidFill>
                  <a:schemeClr val="bg2">
                    <a:lumMod val="90000"/>
                  </a:schemeClr>
                </a:solidFill>
                <a:effectLst>
                  <a:outerShdw blurRad="38100" dist="38100" dir="2700000" algn="tl">
                    <a:srgbClr val="000000">
                      <a:alpha val="43137"/>
                    </a:srgbClr>
                  </a:outerShdw>
                </a:effectLst>
                <a:latin typeface="Brush Script MT" pitchFamily="66" charset="0"/>
              </a:rPr>
              <a:t>Juliana </a:t>
            </a:r>
            <a:r>
              <a:rPr lang="en-US" sz="2400" i="1" dirty="0" err="1" smtClean="0">
                <a:solidFill>
                  <a:schemeClr val="bg2">
                    <a:lumMod val="90000"/>
                  </a:schemeClr>
                </a:solidFill>
                <a:effectLst>
                  <a:outerShdw blurRad="38100" dist="38100" dir="2700000" algn="tl">
                    <a:srgbClr val="000000">
                      <a:alpha val="43137"/>
                    </a:srgbClr>
                  </a:outerShdw>
                </a:effectLst>
                <a:latin typeface="Brush Script MT" pitchFamily="66" charset="0"/>
              </a:rPr>
              <a:t>Urshedzhuk</a:t>
            </a:r>
            <a:endParaRPr lang="en-US" sz="2400" i="1" dirty="0" smtClean="0">
              <a:solidFill>
                <a:schemeClr val="bg2">
                  <a:lumMod val="90000"/>
                </a:schemeClr>
              </a:solidFill>
              <a:effectLst>
                <a:outerShdw blurRad="38100" dist="38100" dir="2700000" algn="tl">
                  <a:srgbClr val="000000">
                    <a:alpha val="43137"/>
                  </a:srgbClr>
                </a:outerShdw>
              </a:effectLst>
              <a:latin typeface="Brush Script MT" pitchFamily="66" charset="0"/>
            </a:endParaRPr>
          </a:p>
        </p:txBody>
      </p:sp>
      <p:pic>
        <p:nvPicPr>
          <p:cNvPr id="2" name="Picture 2" descr="D:\Мамине\ДЖИГОЛЯК\Колажі\Новая папка.jpg"/>
          <p:cNvPicPr>
            <a:picLocks noChangeAspect="1" noChangeArrowheads="1"/>
          </p:cNvPicPr>
          <p:nvPr/>
        </p:nvPicPr>
        <p:blipFill>
          <a:blip r:embed="rId3" cstate="print"/>
          <a:srcRect/>
          <a:stretch>
            <a:fillRect/>
          </a:stretch>
        </p:blipFill>
        <p:spPr bwMode="auto">
          <a:xfrm>
            <a:off x="714348" y="2428868"/>
            <a:ext cx="4857784" cy="4214842"/>
          </a:xfrm>
          <a:prstGeom prst="rect">
            <a:avLst/>
          </a:prstGeom>
          <a:noFill/>
          <a:effectLst>
            <a:softEdge rad="6350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72132" y="642918"/>
            <a:ext cx="2928958" cy="5632311"/>
          </a:xfrm>
          <a:prstGeom prst="rect">
            <a:avLst/>
          </a:prstGeom>
        </p:spPr>
        <p:txBody>
          <a:bodyPr wrap="square">
            <a:spAutoFit/>
          </a:bodyPr>
          <a:lstStyle/>
          <a:p>
            <a:pPr marL="137160" indent="0" algn="ctr">
              <a:buNone/>
            </a:pPr>
            <a:r>
              <a:rPr lang="en-US" sz="2400" i="1" dirty="0" smtClean="0">
                <a:latin typeface="Calibri" pitchFamily="34" charset="0"/>
              </a:rPr>
              <a:t>" ... Leonardo can be considered, quite rightly, to have been the universal genius… Man is as uncomfortable today, faced with a genius, as he was in the 16th century. Five centuries have passed, yet we still view Leonardo with awe’’.</a:t>
            </a:r>
          </a:p>
          <a:p>
            <a:pPr marL="137160" indent="0" algn="ctr">
              <a:buNone/>
            </a:pPr>
            <a:r>
              <a:rPr lang="en-US" sz="2400" dirty="0" smtClean="0">
                <a:latin typeface="Calibri" pitchFamily="34" charset="0"/>
              </a:rPr>
              <a:t>                                                        ( Liana </a:t>
            </a:r>
            <a:r>
              <a:rPr lang="en-US" sz="2400" dirty="0" err="1" smtClean="0">
                <a:latin typeface="Calibri" pitchFamily="34" charset="0"/>
              </a:rPr>
              <a:t>Bortolon</a:t>
            </a:r>
            <a:r>
              <a:rPr lang="en-US" sz="2400" dirty="0" smtClean="0">
                <a:latin typeface="Calibri" pitchFamily="34" charset="0"/>
              </a:rPr>
              <a:t> )</a:t>
            </a:r>
            <a:endParaRPr lang="ru-RU" sz="2400" dirty="0">
              <a:latin typeface="Calibri" pitchFamily="34" charset="0"/>
            </a:endParaRPr>
          </a:p>
        </p:txBody>
      </p:sp>
      <p:sp>
        <p:nvSpPr>
          <p:cNvPr id="4" name="Прямоугольник 3"/>
          <p:cNvSpPr/>
          <p:nvPr/>
        </p:nvSpPr>
        <p:spPr>
          <a:xfrm>
            <a:off x="1428728" y="6488668"/>
            <a:ext cx="2116926" cy="369332"/>
          </a:xfrm>
          <a:prstGeom prst="rect">
            <a:avLst/>
          </a:prstGeom>
        </p:spPr>
        <p:txBody>
          <a:bodyPr wrap="none">
            <a:spAutoFit/>
          </a:bodyPr>
          <a:lstStyle/>
          <a:p>
            <a:r>
              <a:rPr lang="en-US" dirty="0" smtClean="0"/>
              <a:t>Virgin of the Rocks</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214282" y="214290"/>
            <a:ext cx="4857784" cy="6429420"/>
          </a:xfrm>
          <a:prstGeom prst="rect">
            <a:avLst/>
          </a:prstGeom>
          <a:noFill/>
          <a:ln w="9525">
            <a:noFill/>
            <a:miter lim="800000"/>
            <a:headEnd/>
            <a:tailEnd/>
          </a:ln>
          <a:effectLst>
            <a:softEdge rad="12700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s402920.userapi.com/v402920912/7c7e/J8NsH8JpBa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5720" y="357166"/>
            <a:ext cx="4143404" cy="6215106"/>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4357686" y="1071546"/>
            <a:ext cx="4572000" cy="4524315"/>
          </a:xfrm>
          <a:prstGeom prst="rect">
            <a:avLst/>
          </a:prstGeom>
        </p:spPr>
        <p:txBody>
          <a:bodyPr>
            <a:spAutoFit/>
          </a:bodyPr>
          <a:lstStyle/>
          <a:p>
            <a:pPr marL="68580" indent="0" algn="ctr">
              <a:buNone/>
            </a:pPr>
            <a:r>
              <a:rPr lang="en-US" sz="3600" b="1" dirty="0" smtClean="0">
                <a:solidFill>
                  <a:schemeClr val="bg2">
                    <a:lumMod val="25000"/>
                  </a:schemeClr>
                </a:solidFill>
                <a:effectLst>
                  <a:outerShdw blurRad="38100" dist="38100" dir="2700000" algn="tl">
                    <a:srgbClr val="000000">
                      <a:alpha val="43137"/>
                    </a:srgbClr>
                  </a:outerShdw>
                </a:effectLst>
                <a:latin typeface="Monotype Corsiva" pitchFamily="66" charset="0"/>
              </a:rPr>
              <a:t>Leonardo </a:t>
            </a:r>
            <a:r>
              <a:rPr lang="en-US" sz="3600" b="1" dirty="0" err="1" smtClean="0">
                <a:solidFill>
                  <a:schemeClr val="bg2">
                    <a:lumMod val="25000"/>
                  </a:schemeClr>
                </a:solidFill>
                <a:effectLst>
                  <a:outerShdw blurRad="38100" dist="38100" dir="2700000" algn="tl">
                    <a:srgbClr val="000000">
                      <a:alpha val="43137"/>
                    </a:srgbClr>
                  </a:outerShdw>
                </a:effectLst>
                <a:latin typeface="Monotype Corsiva" pitchFamily="66" charset="0"/>
              </a:rPr>
              <a:t>di</a:t>
            </a:r>
            <a:r>
              <a:rPr lang="en-US" sz="3600" b="1" dirty="0" smtClean="0">
                <a:solidFill>
                  <a:schemeClr val="bg2">
                    <a:lumMod val="25000"/>
                  </a:schemeClr>
                </a:solidFill>
                <a:effectLst>
                  <a:outerShdw blurRad="38100" dist="38100" dir="2700000" algn="tl">
                    <a:srgbClr val="000000">
                      <a:alpha val="43137"/>
                    </a:srgbClr>
                  </a:outerShdw>
                </a:effectLst>
                <a:latin typeface="Monotype Corsiva" pitchFamily="66" charset="0"/>
              </a:rPr>
              <a:t> ser </a:t>
            </a:r>
            <a:r>
              <a:rPr lang="en-US" sz="3600" b="1" dirty="0" err="1" smtClean="0">
                <a:solidFill>
                  <a:schemeClr val="bg2">
                    <a:lumMod val="25000"/>
                  </a:schemeClr>
                </a:solidFill>
                <a:effectLst>
                  <a:outerShdw blurRad="38100" dist="38100" dir="2700000" algn="tl">
                    <a:srgbClr val="000000">
                      <a:alpha val="43137"/>
                    </a:srgbClr>
                  </a:outerShdw>
                </a:effectLst>
                <a:latin typeface="Monotype Corsiva" pitchFamily="66" charset="0"/>
              </a:rPr>
              <a:t>Piero</a:t>
            </a:r>
            <a:r>
              <a:rPr lang="en-US" sz="3600" b="1" dirty="0" smtClean="0">
                <a:solidFill>
                  <a:schemeClr val="bg2">
                    <a:lumMod val="25000"/>
                  </a:schemeClr>
                </a:solidFill>
                <a:effectLst>
                  <a:outerShdw blurRad="38100" dist="38100" dir="2700000" algn="tl">
                    <a:srgbClr val="000000">
                      <a:alpha val="43137"/>
                    </a:srgbClr>
                  </a:outerShdw>
                </a:effectLst>
                <a:latin typeface="Monotype Corsiva" pitchFamily="66" charset="0"/>
              </a:rPr>
              <a:t> </a:t>
            </a:r>
            <a:r>
              <a:rPr lang="en-US" sz="3600" b="1" dirty="0" err="1" smtClean="0">
                <a:solidFill>
                  <a:schemeClr val="bg2">
                    <a:lumMod val="25000"/>
                  </a:schemeClr>
                </a:solidFill>
                <a:effectLst>
                  <a:outerShdw blurRad="38100" dist="38100" dir="2700000" algn="tl">
                    <a:srgbClr val="000000">
                      <a:alpha val="43137"/>
                    </a:srgbClr>
                  </a:outerShdw>
                </a:effectLst>
                <a:latin typeface="Monotype Corsiva" pitchFamily="66" charset="0"/>
              </a:rPr>
              <a:t>da</a:t>
            </a:r>
            <a:r>
              <a:rPr lang="en-US" sz="3600" b="1" dirty="0" smtClean="0">
                <a:solidFill>
                  <a:schemeClr val="bg2">
                    <a:lumMod val="25000"/>
                  </a:schemeClr>
                </a:solidFill>
                <a:effectLst>
                  <a:outerShdw blurRad="38100" dist="38100" dir="2700000" algn="tl">
                    <a:srgbClr val="000000">
                      <a:alpha val="43137"/>
                    </a:srgbClr>
                  </a:outerShdw>
                </a:effectLst>
                <a:latin typeface="Monotype Corsiva" pitchFamily="66" charset="0"/>
              </a:rPr>
              <a:t> Vinci </a:t>
            </a:r>
            <a:endParaRPr lang="ru-RU" sz="3600" b="1" dirty="0" smtClean="0">
              <a:solidFill>
                <a:schemeClr val="bg2">
                  <a:lumMod val="25000"/>
                </a:schemeClr>
              </a:solidFill>
              <a:effectLst>
                <a:outerShdw blurRad="38100" dist="38100" dir="2700000" algn="tl">
                  <a:srgbClr val="000000">
                    <a:alpha val="43137"/>
                  </a:srgbClr>
                </a:outerShdw>
              </a:effectLst>
              <a:latin typeface="Monotype Corsiva" pitchFamily="66" charset="0"/>
            </a:endParaRPr>
          </a:p>
          <a:p>
            <a:pPr marL="68580" indent="0" algn="ctr">
              <a:buNone/>
            </a:pPr>
            <a:r>
              <a:rPr lang="en-US" sz="2400" dirty="0" smtClean="0"/>
              <a:t>(</a:t>
            </a:r>
            <a:r>
              <a:rPr lang="en-US" sz="2400" i="1" dirty="0" smtClean="0"/>
              <a:t>April 15, 1452 – May 2, 1519, Old Style</a:t>
            </a:r>
            <a:r>
              <a:rPr lang="en-US" sz="2400" dirty="0" smtClean="0"/>
              <a:t>)</a:t>
            </a:r>
            <a:endParaRPr lang="ru-RU" sz="2400" dirty="0" smtClean="0"/>
          </a:p>
          <a:p>
            <a:pPr marL="68580" indent="0" algn="ctr">
              <a:buNone/>
            </a:pPr>
            <a:r>
              <a:rPr lang="en-US" sz="2400" dirty="0" smtClean="0"/>
              <a:t> was an Italian Renaissance polymath: painter, sculptor, architect, musician, mathematician, engineer, inventor, anatomist, geologist, cartographer, botanist, and writer. </a:t>
            </a:r>
            <a:endParaRPr lang="ru-RU"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88127" y="357166"/>
            <a:ext cx="3655873" cy="646331"/>
          </a:xfrm>
          <a:prstGeom prst="rect">
            <a:avLst/>
          </a:prstGeom>
        </p:spPr>
        <p:txBody>
          <a:bodyPr wrap="none">
            <a:spAutoFit/>
          </a:bodyPr>
          <a:lstStyle/>
          <a:p>
            <a:r>
              <a:rPr lang="en-US" sz="3600" i="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Early works </a:t>
            </a:r>
            <a:endParaRPr lang="ru-RU" sz="3600" i="1" dirty="0"/>
          </a:p>
        </p:txBody>
      </p:sp>
      <p:sp>
        <p:nvSpPr>
          <p:cNvPr id="3" name="Прямоугольник 2"/>
          <p:cNvSpPr/>
          <p:nvPr/>
        </p:nvSpPr>
        <p:spPr>
          <a:xfrm>
            <a:off x="5500694" y="1643050"/>
            <a:ext cx="3286148" cy="4154984"/>
          </a:xfrm>
          <a:prstGeom prst="rect">
            <a:avLst/>
          </a:prstGeom>
        </p:spPr>
        <p:txBody>
          <a:bodyPr wrap="square">
            <a:spAutoFit/>
          </a:bodyPr>
          <a:lstStyle/>
          <a:p>
            <a:pPr marL="137160" indent="0" algn="ctr">
              <a:buNone/>
            </a:pPr>
            <a:r>
              <a:rPr lang="en-US" sz="2400" dirty="0" smtClean="0"/>
              <a:t>Leonardo's early works begin with the Baptism of Christ painted with Verrocchio</a:t>
            </a:r>
            <a:r>
              <a:rPr lang="ru-RU" sz="2400" dirty="0" smtClean="0"/>
              <a:t>, </a:t>
            </a:r>
            <a:r>
              <a:rPr lang="en-US" sz="2400" dirty="0" smtClean="0"/>
              <a:t>his teacher. </a:t>
            </a:r>
            <a:endParaRPr lang="ru-RU" sz="2400" dirty="0" smtClean="0"/>
          </a:p>
          <a:p>
            <a:pPr marL="137160" indent="0" algn="ctr">
              <a:buNone/>
            </a:pPr>
            <a:r>
              <a:rPr lang="en-US" sz="2400" dirty="0" smtClean="0"/>
              <a:t>The Virgin Mary is sitting or kneeling to the right of the picture, on the left  an angel is giving a lily.</a:t>
            </a:r>
            <a:endParaRPr lang="ru-RU" sz="2400" dirty="0"/>
          </a:p>
        </p:txBody>
      </p:sp>
      <p:pic>
        <p:nvPicPr>
          <p:cNvPr id="4" name="Picture 4" descr="http://upload.wikimedia.org/wikipedia/commons/1/1f/Eustache_Le_Sueu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5720" y="285728"/>
            <a:ext cx="4929222" cy="6286544"/>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285728"/>
            <a:ext cx="5429288" cy="646331"/>
          </a:xfrm>
          <a:prstGeom prst="rect">
            <a:avLst/>
          </a:prstGeom>
        </p:spPr>
        <p:txBody>
          <a:bodyPr wrap="square">
            <a:spAutoFit/>
          </a:bodyPr>
          <a:lstStyle/>
          <a:p>
            <a:r>
              <a:rPr lang="en-US" sz="3600" i="1" cap="all" dirty="0" smtClean="0">
                <a:ln/>
                <a:solidFill>
                  <a:schemeClr val="bg2">
                    <a:lumMod val="25000"/>
                  </a:schemeClr>
                </a:solidFill>
                <a:effectLst>
                  <a:outerShdw blurRad="38100" dist="38100" dir="2700000" algn="tl">
                    <a:srgbClr val="000000">
                      <a:alpha val="43137"/>
                    </a:srgbClr>
                  </a:outerShdw>
                  <a:reflection blurRad="10000" stA="55000" endPos="48000" dist="500" dir="5400000" sy="-100000" algn="bl" rotWithShape="0"/>
                </a:effectLst>
              </a:rPr>
              <a:t>Virgin of the Rocks</a:t>
            </a:r>
            <a:endParaRPr lang="ru-RU" sz="3600" i="1" dirty="0">
              <a:solidFill>
                <a:schemeClr val="bg2">
                  <a:lumMod val="25000"/>
                </a:schemeClr>
              </a:solidFill>
              <a:effectLst>
                <a:outerShdw blurRad="38100" dist="38100" dir="2700000" algn="tl">
                  <a:srgbClr val="000000">
                    <a:alpha val="43137"/>
                  </a:srgbClr>
                </a:outerShdw>
                <a:reflection blurRad="10000" stA="55000" endPos="48000" dist="500" dir="5400000" sy="-100000" algn="bl" rotWithShape="0"/>
              </a:effectLst>
            </a:endParaRPr>
          </a:p>
        </p:txBody>
      </p:sp>
      <p:pic>
        <p:nvPicPr>
          <p:cNvPr id="3" name="Picture 2" descr="http://upload.wikimedia.org/wikipedia/commons/f/f5/Virgin_of_the_Rock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00232" y="928670"/>
            <a:ext cx="5143536" cy="5929330"/>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488" y="214290"/>
            <a:ext cx="3356688" cy="646331"/>
          </a:xfrm>
          <a:prstGeom prst="rect">
            <a:avLst/>
          </a:prstGeom>
        </p:spPr>
        <p:txBody>
          <a:bodyPr wrap="none">
            <a:spAutoFit/>
          </a:bodyPr>
          <a:lstStyle/>
          <a:p>
            <a:r>
              <a:rPr lang="en-US" sz="3600" i="1" cap="all" dirty="0" smtClean="0">
                <a:ln/>
                <a:solidFill>
                  <a:schemeClr val="bg2">
                    <a:lumMod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Last supper</a:t>
            </a:r>
            <a:endParaRPr lang="ru-RU" sz="3600" i="1" dirty="0">
              <a:solidFill>
                <a:schemeClr val="bg2">
                  <a:lumMod val="25000"/>
                </a:schemeClr>
              </a:solidFill>
            </a:endParaRPr>
          </a:p>
        </p:txBody>
      </p:sp>
      <p:pic>
        <p:nvPicPr>
          <p:cNvPr id="3" name="Picture 2" descr="File:Última Cena - Da Vinci 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282" y="1071546"/>
            <a:ext cx="8715436" cy="5572164"/>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86380" y="285728"/>
            <a:ext cx="3571900" cy="6370975"/>
          </a:xfrm>
          <a:prstGeom prst="rect">
            <a:avLst/>
          </a:prstGeom>
        </p:spPr>
        <p:txBody>
          <a:bodyPr wrap="square">
            <a:spAutoFit/>
          </a:bodyPr>
          <a:lstStyle/>
          <a:p>
            <a:pPr algn="ctr"/>
            <a:r>
              <a:rPr lang="en-US" sz="2400" dirty="0" smtClean="0"/>
              <a:t>Among the works created by Leonardo in the 16th century is the small portrait known as the Mona Lisa or "la </a:t>
            </a:r>
            <a:r>
              <a:rPr lang="en-US" sz="2400" dirty="0" err="1" smtClean="0"/>
              <a:t>Gioconda</a:t>
            </a:r>
            <a:r>
              <a:rPr lang="en-US" sz="2400" dirty="0" smtClean="0"/>
              <a:t>", the laughing one. In the present era it is the most famous painting in the world. Vasari said that "the smile was so pleasing that it seems divine rather than human; and those who saw it were amazed to find that it was as alive as the original"</a:t>
            </a:r>
            <a:endParaRPr lang="ru-RU" sz="2400" dirty="0"/>
          </a:p>
        </p:txBody>
      </p:sp>
      <p:pic>
        <p:nvPicPr>
          <p:cNvPr id="3" name="Picture 2" descr="http://cristiani.altervista.org/teologia/codice/giocond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282" y="285728"/>
            <a:ext cx="4714908" cy="6357982"/>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285728"/>
            <a:ext cx="7715304" cy="1938992"/>
          </a:xfrm>
          <a:prstGeom prst="rect">
            <a:avLst/>
          </a:prstGeom>
        </p:spPr>
        <p:txBody>
          <a:bodyPr wrap="square">
            <a:spAutoFit/>
          </a:bodyPr>
          <a:lstStyle/>
          <a:p>
            <a:pPr marL="137160" indent="0" algn="ctr">
              <a:buNone/>
            </a:pPr>
            <a:r>
              <a:rPr lang="en-US" sz="2400" dirty="0" smtClean="0">
                <a:latin typeface="Calibri" pitchFamily="34" charset="0"/>
              </a:rPr>
              <a:t>Detail of Lisa's hands, her right hand resting on her left. Leonardo chose this gesture rather than a wedding ring to depict Lisa as a virtuous woman and faithful wife. And according to some reports Leonardo </a:t>
            </a:r>
            <a:r>
              <a:rPr lang="en-US" sz="2400" dirty="0" err="1" smtClean="0">
                <a:latin typeface="Calibri" pitchFamily="34" charset="0"/>
              </a:rPr>
              <a:t>da</a:t>
            </a:r>
            <a:r>
              <a:rPr lang="en-US" sz="2400" dirty="0" smtClean="0">
                <a:latin typeface="Calibri" pitchFamily="34" charset="0"/>
              </a:rPr>
              <a:t> Vinci spent nearly 12 years, drawing lips "Mona Lisa."</a:t>
            </a:r>
            <a:endParaRPr lang="ru-RU" sz="2400" dirty="0">
              <a:latin typeface="Calibri" pitchFamily="34" charset="0"/>
            </a:endParaRPr>
          </a:p>
        </p:txBody>
      </p:sp>
      <p:pic>
        <p:nvPicPr>
          <p:cNvPr id="3" name="Picture 2" descr="File:Mona Lisa detail hand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282" y="2214554"/>
            <a:ext cx="8643998" cy="4462216"/>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Новая папка\img1.jpg"/>
          <p:cNvPicPr>
            <a:picLocks noChangeAspect="1" noChangeArrowheads="1"/>
          </p:cNvPicPr>
          <p:nvPr/>
        </p:nvPicPr>
        <p:blipFill>
          <a:blip r:embed="rId2" cstate="print"/>
          <a:srcRect/>
          <a:stretch>
            <a:fillRect/>
          </a:stretch>
        </p:blipFill>
        <p:spPr bwMode="auto">
          <a:xfrm>
            <a:off x="214282" y="214290"/>
            <a:ext cx="4714908" cy="6429420"/>
          </a:xfrm>
          <a:prstGeom prst="rect">
            <a:avLst/>
          </a:prstGeom>
          <a:noFill/>
          <a:effectLst>
            <a:softEdge rad="127000"/>
          </a:effectLst>
        </p:spPr>
      </p:pic>
      <p:sp>
        <p:nvSpPr>
          <p:cNvPr id="3" name="Прямоугольник 2"/>
          <p:cNvSpPr/>
          <p:nvPr/>
        </p:nvSpPr>
        <p:spPr>
          <a:xfrm>
            <a:off x="4572000" y="3714752"/>
            <a:ext cx="4572000" cy="584775"/>
          </a:xfrm>
          <a:prstGeom prst="rect">
            <a:avLst/>
          </a:prstGeom>
        </p:spPr>
        <p:txBody>
          <a:bodyPr>
            <a:spAutoFit/>
          </a:bodyPr>
          <a:lstStyle/>
          <a:p>
            <a:pPr marL="137160" indent="0" algn="ctr">
              <a:buNone/>
            </a:pPr>
            <a:r>
              <a:rPr lang="en-US" sz="1600" dirty="0" smtClean="0"/>
              <a:t/>
            </a:r>
            <a:br>
              <a:rPr lang="en-US" sz="1600" dirty="0" smtClean="0"/>
            </a:br>
            <a:endParaRPr lang="ru-RU" sz="1600" dirty="0">
              <a:solidFill>
                <a:schemeClr val="bg1"/>
              </a:solidFill>
              <a:latin typeface="Calibri" pitchFamily="34" charset="0"/>
            </a:endParaRPr>
          </a:p>
        </p:txBody>
      </p:sp>
      <p:sp>
        <p:nvSpPr>
          <p:cNvPr id="4" name="Прямоугольник 3"/>
          <p:cNvSpPr/>
          <p:nvPr/>
        </p:nvSpPr>
        <p:spPr>
          <a:xfrm>
            <a:off x="5429256" y="1357298"/>
            <a:ext cx="3143256" cy="4154984"/>
          </a:xfrm>
          <a:prstGeom prst="rect">
            <a:avLst/>
          </a:prstGeom>
        </p:spPr>
        <p:txBody>
          <a:bodyPr wrap="square">
            <a:spAutoFit/>
          </a:bodyPr>
          <a:lstStyle/>
          <a:p>
            <a:pPr algn="ctr"/>
            <a:r>
              <a:rPr lang="en-US" sz="2400" dirty="0" smtClean="0">
                <a:solidFill>
                  <a:schemeClr val="bg1"/>
                </a:solidFill>
                <a:latin typeface="Calibri" pitchFamily="34" charset="0"/>
              </a:rPr>
              <a:t> </a:t>
            </a:r>
            <a:r>
              <a:rPr lang="en-US" sz="2400" dirty="0" smtClean="0">
                <a:latin typeface="Calibri" pitchFamily="34" charset="0"/>
              </a:rPr>
              <a:t>Interest in Leonardo has never diminished. The crowds still queue to see his most famous artworks, T-shirts bear his most famous drawing, and writers continue to marvel at his genius and speculate about his private life.</a:t>
            </a:r>
            <a:endParaRPr lang="ru-RU" sz="2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215370" cy="1938992"/>
          </a:xfrm>
          <a:prstGeom prst="rect">
            <a:avLst/>
          </a:prstGeom>
        </p:spPr>
        <p:txBody>
          <a:bodyPr wrap="square">
            <a:spAutoFit/>
          </a:bodyPr>
          <a:lstStyle/>
          <a:p>
            <a:pPr marL="137160" indent="0" algn="ctr">
              <a:buNone/>
            </a:pPr>
            <a:r>
              <a:rPr lang="en-US" sz="2400" dirty="0" smtClean="0">
                <a:latin typeface="Calibri" pitchFamily="34" charset="0"/>
              </a:rPr>
              <a:t>Among the qualities that make Leonardo's work unique are the innovative techniques</a:t>
            </a:r>
            <a:r>
              <a:rPr lang="ru-RU" sz="2400" dirty="0" smtClean="0">
                <a:latin typeface="Calibri" pitchFamily="34" charset="0"/>
              </a:rPr>
              <a:t>,</a:t>
            </a:r>
            <a:r>
              <a:rPr lang="en-US" sz="2400" dirty="0" smtClean="0">
                <a:latin typeface="Calibri" pitchFamily="34" charset="0"/>
              </a:rPr>
              <a:t> his detailed knowledge of anatomy, light, botany and geology, his interest in</a:t>
            </a:r>
            <a:r>
              <a:rPr lang="ru-RU" sz="2400" dirty="0" smtClean="0">
                <a:latin typeface="Calibri" pitchFamily="34" charset="0"/>
              </a:rPr>
              <a:t> </a:t>
            </a:r>
            <a:r>
              <a:rPr lang="en-US" sz="2400" dirty="0" smtClean="0">
                <a:latin typeface="Calibri" pitchFamily="34" charset="0"/>
              </a:rPr>
              <a:t>physiognomy</a:t>
            </a:r>
            <a:r>
              <a:rPr lang="ru-RU" sz="2400" dirty="0" smtClean="0">
                <a:latin typeface="Calibri" pitchFamily="34" charset="0"/>
              </a:rPr>
              <a:t>.</a:t>
            </a:r>
            <a:r>
              <a:rPr lang="en-US" sz="2400" dirty="0" smtClean="0">
                <a:latin typeface="Calibri" pitchFamily="34" charset="0"/>
              </a:rPr>
              <a:t> All these qualities come together in his most famous painted works, the Mona Lisa, the Last Supper and the Virgin of the Rocks.</a:t>
            </a:r>
            <a:endParaRPr lang="ru-RU" sz="2400" dirty="0">
              <a:latin typeface="Calibri" pitchFamily="34" charset="0"/>
            </a:endParaRPr>
          </a:p>
        </p:txBody>
      </p:sp>
      <p:sp>
        <p:nvSpPr>
          <p:cNvPr id="3" name="Прямоугольник 2"/>
          <p:cNvSpPr/>
          <p:nvPr/>
        </p:nvSpPr>
        <p:spPr>
          <a:xfrm>
            <a:off x="2928926" y="6488668"/>
            <a:ext cx="3211135" cy="369332"/>
          </a:xfrm>
          <a:prstGeom prst="rect">
            <a:avLst/>
          </a:prstGeom>
        </p:spPr>
        <p:txBody>
          <a:bodyPr wrap="none">
            <a:spAutoFit/>
          </a:bodyPr>
          <a:lstStyle/>
          <a:p>
            <a:r>
              <a:rPr lang="en-US" dirty="0" smtClean="0"/>
              <a:t>Mary Magdalene with her son</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357158" y="2285992"/>
            <a:ext cx="8501122" cy="4214842"/>
          </a:xfrm>
          <a:prstGeom prst="rect">
            <a:avLst/>
          </a:prstGeom>
          <a:noFill/>
          <a:ln w="9525">
            <a:noFill/>
            <a:miter lim="800000"/>
            <a:headEnd/>
            <a:tailEnd/>
          </a:ln>
          <a:effectLst>
            <a:softEdge rad="63500"/>
          </a:effec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68</TotalTime>
  <Words>406</Words>
  <Application>Microsoft Office PowerPoint</Application>
  <PresentationFormat>Экран (4:3)</PresentationFormat>
  <Paragraphs>21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29</cp:revision>
  <dcterms:created xsi:type="dcterms:W3CDTF">2014-03-31T20:46:14Z</dcterms:created>
  <dcterms:modified xsi:type="dcterms:W3CDTF">2014-04-01T20:12:24Z</dcterms:modified>
</cp:coreProperties>
</file>