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2CDF4-4CD1-4024-8AE3-199F276196F7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84072-434F-4D18-98D6-13601FA7301E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41919E-7936-442B-AE43-4C09B96A156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 not based on empirical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541302-A380-4B06-93E1-F5EEC8DF163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 not based on empirical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96C2CC-3EB1-43C2-9E38-521CE18EB03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 not based on empirical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59F61-FE51-4377-963B-BD6239C4ABD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 not based on empirical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949A1-EB11-407E-AD33-AEDE70E0C5D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 not based on empirical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C10475-02E5-40F8-97DB-1C377BAC1FC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 not based on empirical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9046C0-91CE-4A4A-B2BB-B50F0E3A6FA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 not based on empirical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C10475-02E5-40F8-97DB-1C377BAC1FC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 not based on empirical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BEFE1-8EC1-43F1-BECF-59C77750B446}" type="datetimeFigureOut">
              <a:rPr lang="uk-UA" smtClean="0"/>
              <a:t>20.03.2015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E4FD-BE4C-4628-AA5C-3DEAE2F2A419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6310313"/>
            <a:ext cx="9144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051" name="Line 5"/>
          <p:cNvSpPr>
            <a:spLocks noChangeShapeType="1"/>
          </p:cNvSpPr>
          <p:nvPr/>
        </p:nvSpPr>
        <p:spPr bwMode="auto">
          <a:xfrm>
            <a:off x="0" y="428625"/>
            <a:ext cx="91440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uk-UA"/>
          </a:p>
        </p:txBody>
      </p:sp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071678"/>
            <a:ext cx="4322763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34"/>
          <p:cNvSpPr txBox="1">
            <a:spLocks noChangeArrowheads="1"/>
          </p:cNvSpPr>
          <p:nvPr/>
        </p:nvSpPr>
        <p:spPr bwMode="auto">
          <a:xfrm>
            <a:off x="214282" y="2357430"/>
            <a:ext cx="55006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Україна.</a:t>
            </a:r>
          </a:p>
          <a:p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Демократія.</a:t>
            </a:r>
          </a:p>
          <a:p>
            <a:r>
              <a:rPr lang="uk-UA" sz="3200" dirty="0">
                <a:solidFill>
                  <a:schemeClr val="tx2">
                    <a:lumMod val="75000"/>
                  </a:schemeClr>
                </a:solidFill>
              </a:rPr>
              <a:t>Суспільний розвиток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6310313"/>
            <a:ext cx="9144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Line 5"/>
          <p:cNvSpPr>
            <a:spLocks noChangeShapeType="1"/>
          </p:cNvSpPr>
          <p:nvPr/>
        </p:nvSpPr>
        <p:spPr bwMode="auto">
          <a:xfrm>
            <a:off x="0" y="714375"/>
            <a:ext cx="9144000" cy="0"/>
          </a:xfrm>
          <a:prstGeom prst="line">
            <a:avLst/>
          </a:prstGeom>
          <a:noFill/>
          <a:ln w="76200" cmpd="tri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76" name="Line 102"/>
          <p:cNvSpPr>
            <a:spLocks noChangeShapeType="1"/>
          </p:cNvSpPr>
          <p:nvPr/>
        </p:nvSpPr>
        <p:spPr bwMode="auto">
          <a:xfrm>
            <a:off x="1357313" y="4500563"/>
            <a:ext cx="7143750" cy="460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med" len="lg"/>
            <a:tailEnd type="stealth" w="lg" len="lg"/>
          </a:ln>
        </p:spPr>
        <p:txBody>
          <a:bodyPr/>
          <a:lstStyle/>
          <a:p>
            <a:endParaRPr lang="uk-UA"/>
          </a:p>
        </p:txBody>
      </p:sp>
      <p:pic>
        <p:nvPicPr>
          <p:cNvPr id="3077" name="Рисунок 35" descr="j030295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8" y="1714500"/>
            <a:ext cx="14287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785813" y="1357313"/>
            <a:ext cx="3013075" cy="5000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uk-UA" sz="2000">
                <a:solidFill>
                  <a:schemeClr val="tx1"/>
                </a:solidFill>
                <a:cs typeface="Times New Roman" pitchFamily="18" charset="0"/>
              </a:rPr>
              <a:t>Глобальний вплив</a:t>
            </a:r>
            <a:endParaRPr lang="en-US" sz="2000">
              <a:solidFill>
                <a:schemeClr val="tx1"/>
              </a:solidFill>
            </a:endParaRPr>
          </a:p>
          <a:p>
            <a:pPr eaLnBrk="0" hangingPunct="0"/>
            <a:endParaRPr lang="en-US">
              <a:solidFill>
                <a:schemeClr val="tx1"/>
              </a:solidFill>
            </a:endParaRPr>
          </a:p>
        </p:txBody>
      </p:sp>
      <p:sp>
        <p:nvSpPr>
          <p:cNvPr id="2144" name="Text Box 96"/>
          <p:cNvSpPr txBox="1">
            <a:spLocks noChangeArrowheads="1"/>
          </p:cNvSpPr>
          <p:nvPr/>
        </p:nvSpPr>
        <p:spPr bwMode="auto">
          <a:xfrm>
            <a:off x="785813" y="2000250"/>
            <a:ext cx="3157537" cy="14287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endParaRPr lang="uk-UA">
              <a:solidFill>
                <a:schemeClr val="tx1"/>
              </a:solidFill>
              <a:cs typeface="Times New Roman" pitchFamily="18" charset="0"/>
            </a:endParaRPr>
          </a:p>
          <a:p>
            <a:pPr algn="ctr" eaLnBrk="0" hangingPunct="0"/>
            <a:r>
              <a:rPr lang="uk-UA" sz="2000">
                <a:solidFill>
                  <a:schemeClr val="tx1"/>
                </a:solidFill>
                <a:cs typeface="Times New Roman" pitchFamily="18" charset="0"/>
              </a:rPr>
              <a:t>Національний вплив</a:t>
            </a:r>
            <a:endParaRPr lang="uk-UA" sz="2000">
              <a:solidFill>
                <a:schemeClr val="tx1"/>
              </a:solidFill>
            </a:endParaRPr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785813" y="3500438"/>
            <a:ext cx="3143250" cy="4000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uk-UA" sz="2000">
                <a:solidFill>
                  <a:schemeClr val="tx1"/>
                </a:solidFill>
                <a:cs typeface="Times New Roman" pitchFamily="18" charset="0"/>
              </a:rPr>
              <a:t>Локальний вплив</a:t>
            </a:r>
            <a:endParaRPr lang="uk-UA" sz="2000">
              <a:solidFill>
                <a:schemeClr val="tx1"/>
              </a:solidFill>
            </a:endParaRPr>
          </a:p>
        </p:txBody>
      </p:sp>
      <p:sp>
        <p:nvSpPr>
          <p:cNvPr id="3081" name="Text Box 93"/>
          <p:cNvSpPr txBox="1">
            <a:spLocks noChangeArrowheads="1"/>
          </p:cNvSpPr>
          <p:nvPr/>
        </p:nvSpPr>
        <p:spPr bwMode="auto">
          <a:xfrm>
            <a:off x="5286375" y="4572000"/>
            <a:ext cx="3373438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uk-UA" sz="1600">
                <a:cs typeface="Times New Roman" pitchFamily="18" charset="0"/>
              </a:rPr>
              <a:t>Кінець ХХ ст. – початок ХХІ ст.</a:t>
            </a:r>
            <a:endParaRPr lang="uk-UA" sz="1600"/>
          </a:p>
        </p:txBody>
      </p:sp>
      <p:sp>
        <p:nvSpPr>
          <p:cNvPr id="3082" name="Line 92"/>
          <p:cNvSpPr>
            <a:spLocks noChangeShapeType="1"/>
          </p:cNvSpPr>
          <p:nvPr/>
        </p:nvSpPr>
        <p:spPr bwMode="auto">
          <a:xfrm>
            <a:off x="3929063" y="2000250"/>
            <a:ext cx="500062" cy="642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83" name="Line 91"/>
          <p:cNvSpPr>
            <a:spLocks noChangeShapeType="1"/>
          </p:cNvSpPr>
          <p:nvPr/>
        </p:nvSpPr>
        <p:spPr bwMode="auto">
          <a:xfrm flipV="1">
            <a:off x="3929063" y="3143250"/>
            <a:ext cx="500062" cy="7286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84" name="Line 90"/>
          <p:cNvSpPr>
            <a:spLocks noChangeShapeType="1"/>
          </p:cNvSpPr>
          <p:nvPr/>
        </p:nvSpPr>
        <p:spPr bwMode="auto">
          <a:xfrm>
            <a:off x="3786188" y="1785938"/>
            <a:ext cx="500062" cy="285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85" name="Line 89"/>
          <p:cNvSpPr>
            <a:spLocks noChangeShapeType="1"/>
          </p:cNvSpPr>
          <p:nvPr/>
        </p:nvSpPr>
        <p:spPr bwMode="auto">
          <a:xfrm flipH="1">
            <a:off x="5143500" y="1357313"/>
            <a:ext cx="500063" cy="7858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86" name="Line 88"/>
          <p:cNvSpPr>
            <a:spLocks noChangeShapeType="1"/>
          </p:cNvSpPr>
          <p:nvPr/>
        </p:nvSpPr>
        <p:spPr bwMode="auto">
          <a:xfrm flipH="1">
            <a:off x="5286375" y="2571750"/>
            <a:ext cx="385763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87" name="Line 87"/>
          <p:cNvSpPr>
            <a:spLocks noChangeShapeType="1"/>
          </p:cNvSpPr>
          <p:nvPr/>
        </p:nvSpPr>
        <p:spPr bwMode="auto">
          <a:xfrm flipH="1">
            <a:off x="5214938" y="3157538"/>
            <a:ext cx="457200" cy="57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88" name="Line 84"/>
          <p:cNvSpPr>
            <a:spLocks noChangeShapeType="1"/>
          </p:cNvSpPr>
          <p:nvPr/>
        </p:nvSpPr>
        <p:spPr bwMode="auto">
          <a:xfrm>
            <a:off x="3786188" y="1500188"/>
            <a:ext cx="500062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89" name="Line 80"/>
          <p:cNvSpPr>
            <a:spLocks noChangeShapeType="1"/>
          </p:cNvSpPr>
          <p:nvPr/>
        </p:nvSpPr>
        <p:spPr bwMode="auto">
          <a:xfrm flipV="1">
            <a:off x="3929063" y="2643188"/>
            <a:ext cx="500062" cy="742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90" name="Line 76"/>
          <p:cNvSpPr>
            <a:spLocks noChangeShapeType="1"/>
          </p:cNvSpPr>
          <p:nvPr/>
        </p:nvSpPr>
        <p:spPr bwMode="auto">
          <a:xfrm flipV="1">
            <a:off x="3929063" y="3143250"/>
            <a:ext cx="500062" cy="357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91" name="Line 68"/>
          <p:cNvSpPr>
            <a:spLocks noChangeShapeType="1"/>
          </p:cNvSpPr>
          <p:nvPr/>
        </p:nvSpPr>
        <p:spPr bwMode="auto">
          <a:xfrm flipH="1" flipV="1">
            <a:off x="5286375" y="2714625"/>
            <a:ext cx="385763" cy="25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92" name="Line 67"/>
          <p:cNvSpPr>
            <a:spLocks noChangeShapeType="1"/>
          </p:cNvSpPr>
          <p:nvPr/>
        </p:nvSpPr>
        <p:spPr bwMode="auto">
          <a:xfrm flipH="1" flipV="1">
            <a:off x="5143500" y="2143125"/>
            <a:ext cx="528638" cy="357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93" name="Line 66"/>
          <p:cNvSpPr>
            <a:spLocks noChangeShapeType="1"/>
          </p:cNvSpPr>
          <p:nvPr/>
        </p:nvSpPr>
        <p:spPr bwMode="auto">
          <a:xfrm flipH="1" flipV="1">
            <a:off x="5214938" y="3214688"/>
            <a:ext cx="457200" cy="800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3094" name="Text Box 62"/>
          <p:cNvSpPr txBox="1">
            <a:spLocks noChangeArrowheads="1"/>
          </p:cNvSpPr>
          <p:nvPr/>
        </p:nvSpPr>
        <p:spPr bwMode="auto">
          <a:xfrm>
            <a:off x="214313" y="4357688"/>
            <a:ext cx="1000125" cy="6429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uk-UA" sz="1600">
                <a:cs typeface="Times New Roman" pitchFamily="18" charset="0"/>
              </a:rPr>
              <a:t>Вісь часу</a:t>
            </a:r>
            <a:endParaRPr lang="uk-UA" sz="1600"/>
          </a:p>
        </p:txBody>
      </p:sp>
      <p:sp>
        <p:nvSpPr>
          <p:cNvPr id="3095" name="Rectangle 10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3096" name="Rectangle 112"/>
          <p:cNvSpPr>
            <a:spLocks noChangeArrowheads="1"/>
          </p:cNvSpPr>
          <p:nvPr/>
        </p:nvSpPr>
        <p:spPr bwMode="auto">
          <a:xfrm>
            <a:off x="928688" y="5000625"/>
            <a:ext cx="70008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eaLnBrk="0" hangingPunct="0">
              <a:tabLst>
                <a:tab pos="1943100" algn="l"/>
              </a:tabLst>
            </a:pPr>
            <a:r>
              <a:rPr lang="ru-RU" sz="900"/>
              <a:t/>
            </a:r>
            <a:br>
              <a:rPr lang="ru-RU" sz="900"/>
            </a:br>
            <a:endParaRPr lang="ru-RU"/>
          </a:p>
          <a:p>
            <a:pPr indent="457200" algn="ctr" eaLnBrk="0" hangingPunct="0">
              <a:tabLst>
                <a:tab pos="1943100" algn="l"/>
              </a:tabLst>
            </a:pPr>
            <a:r>
              <a:rPr lang="uk-UA" sz="2000">
                <a:cs typeface="Times New Roman" pitchFamily="18" charset="0"/>
              </a:rPr>
              <a:t>Трансформація потоків впливу на управління розвитком </a:t>
            </a:r>
          </a:p>
          <a:p>
            <a:pPr indent="457200" algn="ctr" eaLnBrk="0" hangingPunct="0">
              <a:tabLst>
                <a:tab pos="1943100" algn="l"/>
              </a:tabLst>
            </a:pPr>
            <a:r>
              <a:rPr lang="uk-UA" sz="2000">
                <a:cs typeface="Times New Roman" pitchFamily="18" charset="0"/>
              </a:rPr>
              <a:t>наприкінці ХХ – початку ХХІ ст. (ширина потоків)</a:t>
            </a:r>
            <a:endParaRPr lang="ru-RU" sz="2000"/>
          </a:p>
          <a:p>
            <a:pPr indent="457200" algn="ctr" eaLnBrk="0" hangingPunct="0">
              <a:tabLst>
                <a:tab pos="1943100" algn="l"/>
              </a:tabLst>
            </a:pPr>
            <a:endParaRPr lang="ru-RU" sz="2000"/>
          </a:p>
        </p:txBody>
      </p:sp>
      <p:sp>
        <p:nvSpPr>
          <p:cNvPr id="98" name="Text Box 97"/>
          <p:cNvSpPr txBox="1">
            <a:spLocks noChangeArrowheads="1"/>
          </p:cNvSpPr>
          <p:nvPr/>
        </p:nvSpPr>
        <p:spPr bwMode="auto">
          <a:xfrm>
            <a:off x="5643563" y="1357313"/>
            <a:ext cx="3071812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endParaRPr lang="uk-UA" sz="120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0" hangingPunct="0"/>
            <a:r>
              <a:rPr lang="uk-UA" sz="2000">
                <a:solidFill>
                  <a:schemeClr val="tx1"/>
                </a:solidFill>
                <a:cs typeface="Times New Roman" pitchFamily="18" charset="0"/>
              </a:rPr>
              <a:t>Глобальний вплив</a:t>
            </a:r>
            <a:endParaRPr lang="en-US" sz="2000">
              <a:solidFill>
                <a:schemeClr val="tx1"/>
              </a:solidFill>
            </a:endParaRPr>
          </a:p>
          <a:p>
            <a:pPr eaLnBrk="0" hangingPunct="0"/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Text Box 96"/>
          <p:cNvSpPr txBox="1">
            <a:spLocks noChangeArrowheads="1"/>
          </p:cNvSpPr>
          <p:nvPr/>
        </p:nvSpPr>
        <p:spPr bwMode="auto">
          <a:xfrm>
            <a:off x="5643563" y="2571750"/>
            <a:ext cx="3086100" cy="4000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uk-UA" sz="2000">
                <a:solidFill>
                  <a:schemeClr val="tx1"/>
                </a:solidFill>
                <a:cs typeface="Times New Roman" pitchFamily="18" charset="0"/>
              </a:rPr>
              <a:t>Національний вплив</a:t>
            </a:r>
            <a:endParaRPr lang="uk-UA" sz="2000">
              <a:solidFill>
                <a:schemeClr val="tx1"/>
              </a:solidFill>
            </a:endParaRPr>
          </a:p>
        </p:txBody>
      </p:sp>
      <p:sp>
        <p:nvSpPr>
          <p:cNvPr id="100" name="Text Box 95"/>
          <p:cNvSpPr txBox="1">
            <a:spLocks noChangeArrowheads="1"/>
          </p:cNvSpPr>
          <p:nvPr/>
        </p:nvSpPr>
        <p:spPr bwMode="auto">
          <a:xfrm>
            <a:off x="5643563" y="3143250"/>
            <a:ext cx="3071812" cy="828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endParaRPr lang="uk-UA" sz="100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0" hangingPunct="0"/>
            <a:r>
              <a:rPr lang="uk-UA" sz="2000">
                <a:solidFill>
                  <a:schemeClr val="tx1"/>
                </a:solidFill>
                <a:cs typeface="Times New Roman" pitchFamily="18" charset="0"/>
              </a:rPr>
              <a:t>Локальний вплив</a:t>
            </a:r>
            <a:endParaRPr lang="uk-UA" sz="2000">
              <a:solidFill>
                <a:schemeClr val="tx1"/>
              </a:solidFill>
            </a:endParaRPr>
          </a:p>
        </p:txBody>
      </p:sp>
      <p:sp>
        <p:nvSpPr>
          <p:cNvPr id="101" name="Line 94"/>
          <p:cNvSpPr>
            <a:spLocks noChangeShapeType="1"/>
          </p:cNvSpPr>
          <p:nvPr/>
        </p:nvSpPr>
        <p:spPr bwMode="auto">
          <a:xfrm flipH="1">
            <a:off x="8526463" y="1357313"/>
            <a:ext cx="46037" cy="27146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2" name="Line 94"/>
          <p:cNvSpPr>
            <a:spLocks noChangeShapeType="1"/>
          </p:cNvSpPr>
          <p:nvPr/>
        </p:nvSpPr>
        <p:spPr bwMode="auto">
          <a:xfrm flipH="1">
            <a:off x="8358188" y="1357313"/>
            <a:ext cx="46037" cy="27146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3" name="Line 94"/>
          <p:cNvSpPr>
            <a:spLocks noChangeShapeType="1"/>
          </p:cNvSpPr>
          <p:nvPr/>
        </p:nvSpPr>
        <p:spPr bwMode="auto">
          <a:xfrm flipH="1">
            <a:off x="8215313" y="1357313"/>
            <a:ext cx="46037" cy="27146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04" name="Line 94"/>
          <p:cNvSpPr>
            <a:spLocks noChangeShapeType="1"/>
          </p:cNvSpPr>
          <p:nvPr/>
        </p:nvSpPr>
        <p:spPr bwMode="auto">
          <a:xfrm flipH="1">
            <a:off x="5857875" y="1357313"/>
            <a:ext cx="46038" cy="27146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6310313"/>
            <a:ext cx="9144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Line 5"/>
          <p:cNvSpPr>
            <a:spLocks noChangeShapeType="1"/>
          </p:cNvSpPr>
          <p:nvPr/>
        </p:nvSpPr>
        <p:spPr bwMode="auto">
          <a:xfrm>
            <a:off x="0" y="500063"/>
            <a:ext cx="9144000" cy="0"/>
          </a:xfrm>
          <a:prstGeom prst="line">
            <a:avLst/>
          </a:prstGeom>
          <a:noFill/>
          <a:ln w="76200" cmpd="tri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100" name="Rectangle 10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285875" y="1214438"/>
            <a:ext cx="6808788" cy="3744912"/>
            <a:chOff x="1701" y="2214"/>
            <a:chExt cx="9251" cy="4680"/>
          </a:xfrm>
        </p:grpSpPr>
        <p:sp>
          <p:nvSpPr>
            <p:cNvPr id="4103" name="Line 58"/>
            <p:cNvSpPr>
              <a:spLocks noChangeShapeType="1"/>
            </p:cNvSpPr>
            <p:nvPr/>
          </p:nvSpPr>
          <p:spPr bwMode="auto">
            <a:xfrm>
              <a:off x="1810" y="5814"/>
              <a:ext cx="90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04" name="Line 59"/>
            <p:cNvSpPr>
              <a:spLocks noChangeShapeType="1"/>
            </p:cNvSpPr>
            <p:nvPr/>
          </p:nvSpPr>
          <p:spPr bwMode="auto">
            <a:xfrm>
              <a:off x="1810" y="5274"/>
              <a:ext cx="90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05" name="Line 60"/>
            <p:cNvSpPr>
              <a:spLocks noChangeShapeType="1"/>
            </p:cNvSpPr>
            <p:nvPr/>
          </p:nvSpPr>
          <p:spPr bwMode="auto">
            <a:xfrm>
              <a:off x="1810" y="4734"/>
              <a:ext cx="90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06" name="Line 61"/>
            <p:cNvSpPr>
              <a:spLocks noChangeShapeType="1"/>
            </p:cNvSpPr>
            <p:nvPr/>
          </p:nvSpPr>
          <p:spPr bwMode="auto">
            <a:xfrm>
              <a:off x="1810" y="4194"/>
              <a:ext cx="90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07" name="Line 62"/>
            <p:cNvSpPr>
              <a:spLocks noChangeShapeType="1"/>
            </p:cNvSpPr>
            <p:nvPr/>
          </p:nvSpPr>
          <p:spPr bwMode="auto">
            <a:xfrm>
              <a:off x="1810" y="3654"/>
              <a:ext cx="90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08" name="Line 63"/>
            <p:cNvSpPr>
              <a:spLocks noChangeShapeType="1"/>
            </p:cNvSpPr>
            <p:nvPr/>
          </p:nvSpPr>
          <p:spPr bwMode="auto">
            <a:xfrm>
              <a:off x="1881" y="6354"/>
              <a:ext cx="90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09" name="Text Box 64"/>
            <p:cNvSpPr txBox="1">
              <a:spLocks noChangeArrowheads="1"/>
            </p:cNvSpPr>
            <p:nvPr/>
          </p:nvSpPr>
          <p:spPr bwMode="auto">
            <a:xfrm>
              <a:off x="8275" y="6548"/>
              <a:ext cx="242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0"/>
            <a:lstStyle/>
            <a:p>
              <a:r>
                <a:rPr lang="uk-UA" sz="1800"/>
                <a:t>Глобальний</a:t>
              </a:r>
              <a:endParaRPr lang="ru-RU" sz="1800"/>
            </a:p>
          </p:txBody>
        </p:sp>
        <p:sp>
          <p:nvSpPr>
            <p:cNvPr id="4110" name="Line 65"/>
            <p:cNvSpPr>
              <a:spLocks noChangeShapeType="1"/>
            </p:cNvSpPr>
            <p:nvPr/>
          </p:nvSpPr>
          <p:spPr bwMode="auto">
            <a:xfrm>
              <a:off x="1881" y="6894"/>
              <a:ext cx="90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111" name="Text Box 66"/>
            <p:cNvSpPr txBox="1">
              <a:spLocks noChangeArrowheads="1"/>
            </p:cNvSpPr>
            <p:nvPr/>
          </p:nvSpPr>
          <p:spPr bwMode="auto">
            <a:xfrm>
              <a:off x="8275" y="6011"/>
              <a:ext cx="2426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0"/>
            <a:lstStyle/>
            <a:p>
              <a:r>
                <a:rPr lang="uk-UA" sz="1600"/>
                <a:t>Континентальний</a:t>
              </a:r>
              <a:endParaRPr lang="ru-RU" sz="1600"/>
            </a:p>
          </p:txBody>
        </p:sp>
        <p:sp>
          <p:nvSpPr>
            <p:cNvPr id="4112" name="Text Box 67"/>
            <p:cNvSpPr txBox="1">
              <a:spLocks noChangeArrowheads="1"/>
            </p:cNvSpPr>
            <p:nvPr/>
          </p:nvSpPr>
          <p:spPr bwMode="auto">
            <a:xfrm>
              <a:off x="8275" y="5468"/>
              <a:ext cx="2426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10800" bIns="0"/>
            <a:lstStyle/>
            <a:p>
              <a:r>
                <a:rPr lang="uk-UA" sz="1800"/>
                <a:t>Державний</a:t>
              </a:r>
              <a:endParaRPr lang="ru-RU" sz="1800"/>
            </a:p>
          </p:txBody>
        </p:sp>
        <p:sp>
          <p:nvSpPr>
            <p:cNvPr id="4113" name="Text Box 68"/>
            <p:cNvSpPr txBox="1">
              <a:spLocks noChangeArrowheads="1"/>
            </p:cNvSpPr>
            <p:nvPr/>
          </p:nvSpPr>
          <p:spPr bwMode="auto">
            <a:xfrm>
              <a:off x="8275" y="4928"/>
              <a:ext cx="242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10800"/>
            <a:lstStyle/>
            <a:p>
              <a:r>
                <a:rPr lang="uk-UA" sz="1800"/>
                <a:t>Територіальний</a:t>
              </a:r>
              <a:endParaRPr lang="ru-RU" sz="1800"/>
            </a:p>
          </p:txBody>
        </p:sp>
        <p:sp>
          <p:nvSpPr>
            <p:cNvPr id="4114" name="Text Box 69"/>
            <p:cNvSpPr txBox="1">
              <a:spLocks noChangeArrowheads="1"/>
            </p:cNvSpPr>
            <p:nvPr/>
          </p:nvSpPr>
          <p:spPr bwMode="auto">
            <a:xfrm>
              <a:off x="8275" y="4388"/>
              <a:ext cx="2246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10800" bIns="10800"/>
            <a:lstStyle/>
            <a:p>
              <a:r>
                <a:rPr lang="uk-UA" sz="1800"/>
                <a:t>Соціальний</a:t>
              </a:r>
              <a:endParaRPr lang="ru-RU" sz="1800"/>
            </a:p>
          </p:txBody>
        </p:sp>
        <p:sp>
          <p:nvSpPr>
            <p:cNvPr id="4115" name="Text Box 70"/>
            <p:cNvSpPr txBox="1">
              <a:spLocks noChangeArrowheads="1"/>
            </p:cNvSpPr>
            <p:nvPr/>
          </p:nvSpPr>
          <p:spPr bwMode="auto">
            <a:xfrm>
              <a:off x="8275" y="3848"/>
              <a:ext cx="22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10800"/>
            <a:lstStyle/>
            <a:p>
              <a:r>
                <a:rPr lang="uk-UA" sz="1800"/>
                <a:t>Побутовий</a:t>
              </a:r>
              <a:endParaRPr lang="ru-RU" sz="1800"/>
            </a:p>
          </p:txBody>
        </p:sp>
        <p:sp>
          <p:nvSpPr>
            <p:cNvPr id="4116" name="Text Box 71"/>
            <p:cNvSpPr txBox="1">
              <a:spLocks noChangeArrowheads="1"/>
            </p:cNvSpPr>
            <p:nvPr/>
          </p:nvSpPr>
          <p:spPr bwMode="auto">
            <a:xfrm>
              <a:off x="8275" y="3128"/>
              <a:ext cx="2066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10800"/>
            <a:lstStyle/>
            <a:p>
              <a:r>
                <a:rPr lang="uk-UA" sz="1800"/>
                <a:t>Особистий</a:t>
              </a:r>
              <a:endParaRPr lang="ru-RU" sz="1800"/>
            </a:p>
          </p:txBody>
        </p:sp>
        <p:grpSp>
          <p:nvGrpSpPr>
            <p:cNvPr id="3" name="Group 72"/>
            <p:cNvGrpSpPr>
              <a:grpSpLocks/>
            </p:cNvGrpSpPr>
            <p:nvPr/>
          </p:nvGrpSpPr>
          <p:grpSpPr bwMode="auto">
            <a:xfrm>
              <a:off x="3321" y="2754"/>
              <a:ext cx="4680" cy="4140"/>
              <a:chOff x="1975" y="2768"/>
              <a:chExt cx="4680" cy="4140"/>
            </a:xfrm>
          </p:grpSpPr>
          <p:sp>
            <p:nvSpPr>
              <p:cNvPr id="4128" name="AutoShape 73"/>
              <p:cNvSpPr>
                <a:spLocks noChangeArrowheads="1"/>
              </p:cNvSpPr>
              <p:nvPr/>
            </p:nvSpPr>
            <p:spPr bwMode="auto">
              <a:xfrm>
                <a:off x="1975" y="2768"/>
                <a:ext cx="4680" cy="4140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9" name="Text Box 74"/>
              <p:cNvSpPr txBox="1">
                <a:spLocks noChangeArrowheads="1"/>
              </p:cNvSpPr>
              <p:nvPr/>
            </p:nvSpPr>
            <p:spPr bwMode="auto">
              <a:xfrm>
                <a:off x="4135" y="2948"/>
                <a:ext cx="540" cy="3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uk-UA" sz="1600"/>
                  <a:t>1</a:t>
                </a:r>
              </a:p>
              <a:p>
                <a:endParaRPr lang="uk-UA" sz="1600"/>
              </a:p>
              <a:p>
                <a:r>
                  <a:rPr lang="uk-UA" sz="1600"/>
                  <a:t>2</a:t>
                </a:r>
              </a:p>
              <a:p>
                <a:endParaRPr lang="uk-UA" sz="1600"/>
              </a:p>
              <a:p>
                <a:r>
                  <a:rPr lang="uk-UA" sz="1600"/>
                  <a:t>3</a:t>
                </a:r>
              </a:p>
              <a:p>
                <a:endParaRPr lang="uk-UA" sz="1600"/>
              </a:p>
              <a:p>
                <a:r>
                  <a:rPr lang="uk-UA" sz="1600"/>
                  <a:t>4</a:t>
                </a:r>
              </a:p>
              <a:p>
                <a:endParaRPr lang="uk-UA" sz="1600"/>
              </a:p>
              <a:p>
                <a:r>
                  <a:rPr lang="uk-UA" sz="1600"/>
                  <a:t>5</a:t>
                </a:r>
              </a:p>
              <a:p>
                <a:endParaRPr lang="uk-UA" sz="1600"/>
              </a:p>
              <a:p>
                <a:r>
                  <a:rPr lang="uk-UA" sz="1600"/>
                  <a:t>6</a:t>
                </a:r>
              </a:p>
              <a:p>
                <a:endParaRPr lang="uk-UA" sz="1000"/>
              </a:p>
              <a:p>
                <a:r>
                  <a:rPr lang="uk-UA" sz="1600"/>
                  <a:t>7</a:t>
                </a:r>
                <a:endParaRPr lang="ru-RU" sz="1600"/>
              </a:p>
            </p:txBody>
          </p:sp>
        </p:grpSp>
        <p:sp>
          <p:nvSpPr>
            <p:cNvPr id="4118" name="Text Box 75"/>
            <p:cNvSpPr txBox="1">
              <a:spLocks noChangeArrowheads="1"/>
            </p:cNvSpPr>
            <p:nvPr/>
          </p:nvSpPr>
          <p:spPr bwMode="auto">
            <a:xfrm>
              <a:off x="1701" y="6534"/>
              <a:ext cx="41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0"/>
            <a:lstStyle/>
            <a:p>
              <a:r>
                <a:rPr lang="uk-UA" sz="1800"/>
                <a:t>Світ</a:t>
              </a:r>
              <a:endParaRPr lang="ru-RU" sz="1800"/>
            </a:p>
          </p:txBody>
        </p:sp>
        <p:sp>
          <p:nvSpPr>
            <p:cNvPr id="4119" name="Text Box 76"/>
            <p:cNvSpPr txBox="1">
              <a:spLocks noChangeArrowheads="1"/>
            </p:cNvSpPr>
            <p:nvPr/>
          </p:nvSpPr>
          <p:spPr bwMode="auto">
            <a:xfrm>
              <a:off x="1701" y="5997"/>
              <a:ext cx="41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0"/>
            <a:lstStyle/>
            <a:p>
              <a:r>
                <a:rPr lang="uk-UA" sz="1800"/>
                <a:t>Європа</a:t>
              </a:r>
              <a:endParaRPr lang="ru-RU" sz="1800"/>
            </a:p>
          </p:txBody>
        </p:sp>
        <p:sp>
          <p:nvSpPr>
            <p:cNvPr id="4120" name="Text Box 77"/>
            <p:cNvSpPr txBox="1">
              <a:spLocks noChangeArrowheads="1"/>
            </p:cNvSpPr>
            <p:nvPr/>
          </p:nvSpPr>
          <p:spPr bwMode="auto">
            <a:xfrm>
              <a:off x="1701" y="5454"/>
              <a:ext cx="41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10800" bIns="0"/>
            <a:lstStyle/>
            <a:p>
              <a:r>
                <a:rPr lang="uk-UA" sz="1800"/>
                <a:t>Нація</a:t>
              </a:r>
              <a:endParaRPr lang="ru-RU" sz="1800"/>
            </a:p>
          </p:txBody>
        </p:sp>
        <p:sp>
          <p:nvSpPr>
            <p:cNvPr id="4121" name="Text Box 78"/>
            <p:cNvSpPr txBox="1">
              <a:spLocks noChangeArrowheads="1"/>
            </p:cNvSpPr>
            <p:nvPr/>
          </p:nvSpPr>
          <p:spPr bwMode="auto">
            <a:xfrm>
              <a:off x="1701" y="4914"/>
              <a:ext cx="41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10800"/>
            <a:lstStyle/>
            <a:p>
              <a:r>
                <a:rPr lang="uk-UA" sz="1800"/>
                <a:t>Регіон</a:t>
              </a:r>
              <a:endParaRPr lang="ru-RU" sz="1800"/>
            </a:p>
          </p:txBody>
        </p:sp>
        <p:sp>
          <p:nvSpPr>
            <p:cNvPr id="4122" name="Text Box 79"/>
            <p:cNvSpPr txBox="1">
              <a:spLocks noChangeArrowheads="1"/>
            </p:cNvSpPr>
            <p:nvPr/>
          </p:nvSpPr>
          <p:spPr bwMode="auto">
            <a:xfrm>
              <a:off x="1701" y="4374"/>
              <a:ext cx="41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10800" bIns="10800"/>
            <a:lstStyle/>
            <a:p>
              <a:r>
                <a:rPr lang="uk-UA" sz="1800"/>
                <a:t>Громада</a:t>
              </a:r>
              <a:endParaRPr lang="ru-RU" sz="1800"/>
            </a:p>
          </p:txBody>
        </p:sp>
        <p:sp>
          <p:nvSpPr>
            <p:cNvPr id="4123" name="Text Box 80"/>
            <p:cNvSpPr txBox="1">
              <a:spLocks noChangeArrowheads="1"/>
            </p:cNvSpPr>
            <p:nvPr/>
          </p:nvSpPr>
          <p:spPr bwMode="auto">
            <a:xfrm>
              <a:off x="1701" y="3834"/>
              <a:ext cx="41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10800"/>
            <a:lstStyle/>
            <a:p>
              <a:r>
                <a:rPr lang="uk-UA" sz="1800"/>
                <a:t>Сім’я</a:t>
              </a:r>
              <a:endParaRPr lang="ru-RU" sz="1800"/>
            </a:p>
          </p:txBody>
        </p:sp>
        <p:sp>
          <p:nvSpPr>
            <p:cNvPr id="4124" name="Text Box 81"/>
            <p:cNvSpPr txBox="1">
              <a:spLocks noChangeArrowheads="1"/>
            </p:cNvSpPr>
            <p:nvPr/>
          </p:nvSpPr>
          <p:spPr bwMode="auto">
            <a:xfrm>
              <a:off x="1701" y="3114"/>
              <a:ext cx="41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10800"/>
            <a:lstStyle/>
            <a:p>
              <a:r>
                <a:rPr lang="uk-UA" sz="1800"/>
                <a:t>Громадянин</a:t>
              </a:r>
              <a:endParaRPr lang="ru-RU" sz="1800"/>
            </a:p>
          </p:txBody>
        </p:sp>
        <p:sp>
          <p:nvSpPr>
            <p:cNvPr id="4125" name="Text Box 82"/>
            <p:cNvSpPr txBox="1">
              <a:spLocks noChangeArrowheads="1"/>
            </p:cNvSpPr>
            <p:nvPr/>
          </p:nvSpPr>
          <p:spPr bwMode="auto">
            <a:xfrm>
              <a:off x="1881" y="2214"/>
              <a:ext cx="21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10800"/>
            <a:lstStyle/>
            <a:p>
              <a:r>
                <a:rPr lang="uk-UA" sz="1800" b="1" dirty="0"/>
                <a:t>Суб’єкт</a:t>
              </a:r>
              <a:endParaRPr lang="ru-RU" sz="1800" dirty="0"/>
            </a:p>
          </p:txBody>
        </p:sp>
        <p:sp>
          <p:nvSpPr>
            <p:cNvPr id="4126" name="Text Box 83"/>
            <p:cNvSpPr txBox="1">
              <a:spLocks noChangeArrowheads="1"/>
            </p:cNvSpPr>
            <p:nvPr/>
          </p:nvSpPr>
          <p:spPr bwMode="auto">
            <a:xfrm>
              <a:off x="4761" y="2214"/>
              <a:ext cx="30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10800"/>
            <a:lstStyle/>
            <a:p>
              <a:r>
                <a:rPr lang="uk-UA" sz="1800" b="1"/>
                <a:t>Ступінь ієрархії</a:t>
              </a:r>
              <a:endParaRPr lang="ru-RU" sz="1800"/>
            </a:p>
          </p:txBody>
        </p:sp>
        <p:sp>
          <p:nvSpPr>
            <p:cNvPr id="4127" name="Text Box 84"/>
            <p:cNvSpPr txBox="1">
              <a:spLocks noChangeArrowheads="1"/>
            </p:cNvSpPr>
            <p:nvPr/>
          </p:nvSpPr>
          <p:spPr bwMode="auto">
            <a:xfrm>
              <a:off x="7821" y="2214"/>
              <a:ext cx="30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0" bIns="10800"/>
            <a:lstStyle/>
            <a:p>
              <a:r>
                <a:rPr lang="uk-UA" sz="1800" b="1"/>
                <a:t>Рівень управління</a:t>
              </a:r>
              <a:endParaRPr lang="ru-RU" sz="1800"/>
            </a:p>
          </p:txBody>
        </p:sp>
      </p:grpSp>
      <p:sp>
        <p:nvSpPr>
          <p:cNvPr id="4102" name="Прямоугольник 80"/>
          <p:cNvSpPr>
            <a:spLocks noChangeArrowheads="1"/>
          </p:cNvSpPr>
          <p:nvPr/>
        </p:nvSpPr>
        <p:spPr bwMode="auto">
          <a:xfrm>
            <a:off x="500063" y="5500688"/>
            <a:ext cx="8429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/>
              <a:t>Рівні управління розвитком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88" y="0"/>
            <a:ext cx="7772400" cy="4286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sz="2600" smtClean="0">
                <a:solidFill>
                  <a:srgbClr val="00B050"/>
                </a:solidFill>
              </a:rPr>
              <a:t>Організація влади в Україні</a:t>
            </a:r>
            <a:endParaRPr lang="ru-RU" sz="2600" smtClean="0">
              <a:solidFill>
                <a:srgbClr val="00B050"/>
              </a:solidFill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5857875"/>
            <a:ext cx="9144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/>
              <a:t>Громадяни України</a:t>
            </a: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750" y="500063"/>
            <a:ext cx="8643938" cy="3571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Президент України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1000125" y="1285875"/>
            <a:ext cx="2143125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Верховна Рада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3786188" y="1285875"/>
            <a:ext cx="221456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Кабінет міністрів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357938" y="1285875"/>
            <a:ext cx="2286000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Верховний Суд</a:t>
            </a:r>
            <a:endParaRPr lang="ru-RU" dirty="0"/>
          </a:p>
        </p:txBody>
      </p:sp>
      <p:cxnSp>
        <p:nvCxnSpPr>
          <p:cNvPr id="21" name="Прямая со стрелкой 20"/>
          <p:cNvCxnSpPr>
            <a:endCxn id="12" idx="2"/>
          </p:cNvCxnSpPr>
          <p:nvPr/>
        </p:nvCxnSpPr>
        <p:spPr>
          <a:xfrm rot="5400000" flipH="1" flipV="1">
            <a:off x="-1482725" y="3375025"/>
            <a:ext cx="4251325" cy="7143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22860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0" y="3500438"/>
            <a:ext cx="91440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0" y="4929188"/>
            <a:ext cx="91440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4000500" y="2428875"/>
            <a:ext cx="1071563" cy="500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ОДА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071938" y="3786188"/>
            <a:ext cx="1071562" cy="500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dirty="0"/>
              <a:t>РДА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000875" y="2500313"/>
            <a:ext cx="5715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143750" y="2643188"/>
            <a:ext cx="5715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000875" y="3714750"/>
            <a:ext cx="5715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286625" y="3857625"/>
            <a:ext cx="5715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143000" y="2571750"/>
            <a:ext cx="2000250" cy="5715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1800" dirty="0"/>
              <a:t>Обласна Рада</a:t>
            </a:r>
            <a:endParaRPr lang="ru-RU" sz="1800" dirty="0"/>
          </a:p>
        </p:txBody>
      </p:sp>
      <p:sp>
        <p:nvSpPr>
          <p:cNvPr id="35" name="Овал 34"/>
          <p:cNvSpPr/>
          <p:nvPr/>
        </p:nvSpPr>
        <p:spPr>
          <a:xfrm>
            <a:off x="1071563" y="3857625"/>
            <a:ext cx="2000250" cy="5715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1800" dirty="0"/>
              <a:t>Районна Рада</a:t>
            </a:r>
            <a:endParaRPr lang="ru-RU" sz="1800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 rot="5400000" flipH="1" flipV="1">
            <a:off x="-542131" y="4042569"/>
            <a:ext cx="2941637" cy="7143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 flipH="1" flipV="1">
            <a:off x="-2143124" y="2928937"/>
            <a:ext cx="5072062" cy="7858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 flipH="1" flipV="1">
            <a:off x="422275" y="4792663"/>
            <a:ext cx="1584325" cy="571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Умножение 48"/>
          <p:cNvSpPr/>
          <p:nvPr/>
        </p:nvSpPr>
        <p:spPr>
          <a:xfrm>
            <a:off x="1714500" y="2000250"/>
            <a:ext cx="357188" cy="357188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Умножение 49"/>
          <p:cNvSpPr/>
          <p:nvPr/>
        </p:nvSpPr>
        <p:spPr>
          <a:xfrm>
            <a:off x="1785938" y="4500563"/>
            <a:ext cx="357187" cy="357187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Умножение 50"/>
          <p:cNvSpPr/>
          <p:nvPr/>
        </p:nvSpPr>
        <p:spPr>
          <a:xfrm>
            <a:off x="3357563" y="2500313"/>
            <a:ext cx="357187" cy="357187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Умножение 51"/>
          <p:cNvSpPr/>
          <p:nvPr/>
        </p:nvSpPr>
        <p:spPr>
          <a:xfrm>
            <a:off x="3357563" y="3929063"/>
            <a:ext cx="357187" cy="357187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1214438" y="5143500"/>
            <a:ext cx="2000250" cy="28575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1800" dirty="0"/>
              <a:t>Міська Рада</a:t>
            </a:r>
            <a:endParaRPr lang="ru-RU" sz="18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1643063" y="5429250"/>
            <a:ext cx="1143000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800" dirty="0"/>
              <a:t>виконком</a:t>
            </a:r>
            <a:endParaRPr lang="ru-RU" sz="1800" dirty="0"/>
          </a:p>
        </p:txBody>
      </p:sp>
      <p:sp>
        <p:nvSpPr>
          <p:cNvPr id="55" name="Овал 54"/>
          <p:cNvSpPr/>
          <p:nvPr/>
        </p:nvSpPr>
        <p:spPr>
          <a:xfrm>
            <a:off x="2143125" y="4857750"/>
            <a:ext cx="285750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2143125" y="3643313"/>
            <a:ext cx="285750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2143125" y="2286000"/>
            <a:ext cx="285750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8" name="Умножение 57"/>
          <p:cNvSpPr/>
          <p:nvPr/>
        </p:nvSpPr>
        <p:spPr>
          <a:xfrm>
            <a:off x="1714500" y="3214688"/>
            <a:ext cx="357188" cy="357187"/>
          </a:xfrm>
          <a:prstGeom prst="mathMultipl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1857375" y="1143000"/>
            <a:ext cx="285750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4429125" y="2286000"/>
            <a:ext cx="285750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429125" y="3571875"/>
            <a:ext cx="285750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2" name="Прямая со стрелкой 61"/>
          <p:cNvCxnSpPr/>
          <p:nvPr/>
        </p:nvCxnSpPr>
        <p:spPr>
          <a:xfrm rot="5400000" flipH="1" flipV="1">
            <a:off x="1249362" y="5608638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5" name="Стрелка вниз 64"/>
          <p:cNvSpPr/>
          <p:nvPr/>
        </p:nvSpPr>
        <p:spPr>
          <a:xfrm>
            <a:off x="5214938" y="1928813"/>
            <a:ext cx="71437" cy="1000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6" name="Стрелка вниз 65"/>
          <p:cNvSpPr/>
          <p:nvPr/>
        </p:nvSpPr>
        <p:spPr>
          <a:xfrm>
            <a:off x="5357813" y="1857375"/>
            <a:ext cx="71437" cy="2286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7" name="Стрелка вниз 66"/>
          <p:cNvSpPr/>
          <p:nvPr/>
        </p:nvSpPr>
        <p:spPr>
          <a:xfrm>
            <a:off x="5500688" y="1857375"/>
            <a:ext cx="71437" cy="3643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357813" y="5500688"/>
            <a:ext cx="285750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214938" y="4143375"/>
            <a:ext cx="214312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5072063" y="2928938"/>
            <a:ext cx="214312" cy="142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8743890" y="4929198"/>
            <a:ext cx="400110" cy="961731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uk-UA" sz="1400" dirty="0"/>
              <a:t>Місцевий </a:t>
            </a:r>
            <a:endParaRPr lang="ru-RU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8743890" y="1071546"/>
            <a:ext cx="400110" cy="1176045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uk-UA" sz="1400" dirty="0"/>
              <a:t>Національний</a:t>
            </a:r>
            <a:endParaRPr lang="ru-RU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8743890" y="2285992"/>
            <a:ext cx="615553" cy="1176045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uk-UA" sz="1400" dirty="0"/>
              <a:t>Регіональний </a:t>
            </a:r>
          </a:p>
          <a:p>
            <a:pPr>
              <a:defRPr/>
            </a:pPr>
            <a:endParaRPr lang="ru-RU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8743890" y="3929066"/>
            <a:ext cx="400110" cy="85725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uk-UA" sz="1400" dirty="0"/>
              <a:t>Районний</a:t>
            </a:r>
            <a:endParaRPr lang="ru-RU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5572133" y="2000240"/>
            <a:ext cx="830997" cy="3429024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uk-UA" sz="1400" dirty="0"/>
              <a:t>Органи  виконавчої влади  зі  спеціальним статусом</a:t>
            </a:r>
          </a:p>
          <a:p>
            <a:pPr>
              <a:defRPr/>
            </a:pPr>
            <a:endParaRPr lang="ru-RU" sz="1400" dirty="0"/>
          </a:p>
        </p:txBody>
      </p:sp>
      <p:cxnSp>
        <p:nvCxnSpPr>
          <p:cNvPr id="77" name="Прямая со стрелкой 76"/>
          <p:cNvCxnSpPr>
            <a:endCxn id="61" idx="2"/>
          </p:cNvCxnSpPr>
          <p:nvPr/>
        </p:nvCxnSpPr>
        <p:spPr>
          <a:xfrm rot="16200000" flipH="1">
            <a:off x="2178844" y="1464469"/>
            <a:ext cx="2857500" cy="16430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rot="5400000">
            <a:off x="4429919" y="3356769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rot="5400000">
            <a:off x="4608513" y="21780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4" name="Овал 83"/>
          <p:cNvSpPr/>
          <p:nvPr/>
        </p:nvSpPr>
        <p:spPr>
          <a:xfrm>
            <a:off x="4643438" y="1071563"/>
            <a:ext cx="285750" cy="285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86" name="Прямая со стрелкой 85"/>
          <p:cNvCxnSpPr>
            <a:endCxn id="60" idx="2"/>
          </p:cNvCxnSpPr>
          <p:nvPr/>
        </p:nvCxnSpPr>
        <p:spPr>
          <a:xfrm rot="16200000" flipH="1">
            <a:off x="2928937" y="928688"/>
            <a:ext cx="1571625" cy="1428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8" name="Скругленный прямоугольник 97"/>
          <p:cNvSpPr/>
          <p:nvPr/>
        </p:nvSpPr>
        <p:spPr>
          <a:xfrm>
            <a:off x="1000125" y="5857875"/>
            <a:ext cx="2071688" cy="5715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1600" b="1" dirty="0">
                <a:solidFill>
                  <a:schemeClr val="tx1"/>
                </a:solidFill>
              </a:rPr>
              <a:t>Територіальна громада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0" name="Минус 99"/>
          <p:cNvSpPr/>
          <p:nvPr/>
        </p:nvSpPr>
        <p:spPr>
          <a:xfrm>
            <a:off x="4214813" y="5214938"/>
            <a:ext cx="642937" cy="214312"/>
          </a:xfrm>
          <a:prstGeom prst="mathMin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1" name="Скругленный прямоугольник 100"/>
          <p:cNvSpPr/>
          <p:nvPr/>
        </p:nvSpPr>
        <p:spPr>
          <a:xfrm>
            <a:off x="7000875" y="5286375"/>
            <a:ext cx="5715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2" name="Прямая со стрелкой 101"/>
          <p:cNvCxnSpPr/>
          <p:nvPr/>
        </p:nvCxnSpPr>
        <p:spPr>
          <a:xfrm rot="5400000">
            <a:off x="5249862" y="3608388"/>
            <a:ext cx="35020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6310313"/>
            <a:ext cx="9144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76200" cmpd="tri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614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0"/>
            <a:ext cx="161925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7" descr="image04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89038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5963" y="0"/>
            <a:ext cx="1374775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9" descr="15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1638" y="0"/>
            <a:ext cx="147637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0" descr="Field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59113" y="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11" descr="f1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31913" y="0"/>
            <a:ext cx="1584325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714375" y="1714500"/>
            <a:ext cx="6985000" cy="3384550"/>
            <a:chOff x="521" y="1026"/>
            <a:chExt cx="4400" cy="2132"/>
          </a:xfrm>
        </p:grpSpPr>
        <p:sp>
          <p:nvSpPr>
            <p:cNvPr id="6156" name="Oval 15"/>
            <p:cNvSpPr>
              <a:spLocks noChangeArrowheads="1"/>
            </p:cNvSpPr>
            <p:nvPr/>
          </p:nvSpPr>
          <p:spPr bwMode="auto">
            <a:xfrm>
              <a:off x="521" y="1026"/>
              <a:ext cx="1900" cy="213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Text Box 16"/>
            <p:cNvSpPr txBox="1">
              <a:spLocks noChangeArrowheads="1"/>
            </p:cNvSpPr>
            <p:nvPr/>
          </p:nvSpPr>
          <p:spPr bwMode="auto">
            <a:xfrm>
              <a:off x="621" y="1363"/>
              <a:ext cx="900" cy="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800"/>
                <a:t>Відкрите</a:t>
              </a:r>
            </a:p>
            <a:p>
              <a:pPr algn="ctr"/>
              <a:r>
                <a:rPr lang="uk-UA" sz="1800"/>
                <a:t>(глобальне)</a:t>
              </a:r>
            </a:p>
            <a:p>
              <a:pPr algn="ctr"/>
              <a:r>
                <a:rPr lang="uk-UA" sz="1800"/>
                <a:t>суспільство</a:t>
              </a:r>
              <a:endParaRPr lang="ru-RU" sz="1800"/>
            </a:p>
          </p:txBody>
        </p:sp>
        <p:sp>
          <p:nvSpPr>
            <p:cNvPr id="6158" name="Line 17"/>
            <p:cNvSpPr>
              <a:spLocks noChangeShapeType="1"/>
            </p:cNvSpPr>
            <p:nvPr/>
          </p:nvSpPr>
          <p:spPr bwMode="auto">
            <a:xfrm flipV="1">
              <a:off x="1721" y="1250"/>
              <a:ext cx="1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59" name="Line 18"/>
            <p:cNvSpPr>
              <a:spLocks noChangeShapeType="1"/>
            </p:cNvSpPr>
            <p:nvPr/>
          </p:nvSpPr>
          <p:spPr bwMode="auto">
            <a:xfrm flipV="1">
              <a:off x="1821" y="1475"/>
              <a:ext cx="1100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60" name="Line 19"/>
            <p:cNvSpPr>
              <a:spLocks noChangeShapeType="1"/>
            </p:cNvSpPr>
            <p:nvPr/>
          </p:nvSpPr>
          <p:spPr bwMode="auto">
            <a:xfrm flipV="1">
              <a:off x="1821" y="1699"/>
              <a:ext cx="1200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61" name="AutoShape 20"/>
            <p:cNvSpPr>
              <a:spLocks noChangeArrowheads="1"/>
            </p:cNvSpPr>
            <p:nvPr/>
          </p:nvSpPr>
          <p:spPr bwMode="auto">
            <a:xfrm>
              <a:off x="2921" y="1138"/>
              <a:ext cx="600" cy="673"/>
            </a:xfrm>
            <a:prstGeom prst="hexagon">
              <a:avLst>
                <a:gd name="adj" fmla="val 20833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Line 21"/>
            <p:cNvSpPr>
              <a:spLocks noChangeShapeType="1"/>
            </p:cNvSpPr>
            <p:nvPr/>
          </p:nvSpPr>
          <p:spPr bwMode="auto">
            <a:xfrm flipH="1">
              <a:off x="1721" y="1250"/>
              <a:ext cx="1300" cy="8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63" name="Line 22"/>
            <p:cNvSpPr>
              <a:spLocks noChangeShapeType="1"/>
            </p:cNvSpPr>
            <p:nvPr/>
          </p:nvSpPr>
          <p:spPr bwMode="auto">
            <a:xfrm flipH="1">
              <a:off x="1821" y="1475"/>
              <a:ext cx="1100" cy="10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64" name="Line 23"/>
            <p:cNvSpPr>
              <a:spLocks noChangeShapeType="1"/>
            </p:cNvSpPr>
            <p:nvPr/>
          </p:nvSpPr>
          <p:spPr bwMode="auto">
            <a:xfrm flipH="1">
              <a:off x="1721" y="1699"/>
              <a:ext cx="1300" cy="11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65" name="AutoShape 24"/>
            <p:cNvSpPr>
              <a:spLocks noChangeArrowheads="1"/>
            </p:cNvSpPr>
            <p:nvPr/>
          </p:nvSpPr>
          <p:spPr bwMode="auto">
            <a:xfrm>
              <a:off x="1221" y="2148"/>
              <a:ext cx="600" cy="673"/>
            </a:xfrm>
            <a:prstGeom prst="hexagon">
              <a:avLst>
                <a:gd name="adj" fmla="val 20833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Oval 25"/>
            <p:cNvSpPr>
              <a:spLocks noChangeArrowheads="1"/>
            </p:cNvSpPr>
            <p:nvPr/>
          </p:nvSpPr>
          <p:spPr bwMode="auto">
            <a:xfrm flipV="1">
              <a:off x="3121" y="1250"/>
              <a:ext cx="38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Oval 26"/>
            <p:cNvSpPr>
              <a:spLocks noChangeArrowheads="1"/>
            </p:cNvSpPr>
            <p:nvPr/>
          </p:nvSpPr>
          <p:spPr bwMode="auto">
            <a:xfrm flipV="1">
              <a:off x="3021" y="1475"/>
              <a:ext cx="38" cy="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Oval 27"/>
            <p:cNvSpPr>
              <a:spLocks noChangeArrowheads="1"/>
            </p:cNvSpPr>
            <p:nvPr/>
          </p:nvSpPr>
          <p:spPr bwMode="auto">
            <a:xfrm flipV="1">
              <a:off x="3321" y="1363"/>
              <a:ext cx="38" cy="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Oval 28"/>
            <p:cNvSpPr>
              <a:spLocks noChangeArrowheads="1"/>
            </p:cNvSpPr>
            <p:nvPr/>
          </p:nvSpPr>
          <p:spPr bwMode="auto">
            <a:xfrm flipV="1">
              <a:off x="3221" y="1587"/>
              <a:ext cx="38" cy="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Oval 29"/>
            <p:cNvSpPr>
              <a:spLocks noChangeArrowheads="1"/>
            </p:cNvSpPr>
            <p:nvPr/>
          </p:nvSpPr>
          <p:spPr bwMode="auto">
            <a:xfrm flipV="1">
              <a:off x="3221" y="1475"/>
              <a:ext cx="38" cy="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Oval 30"/>
            <p:cNvSpPr>
              <a:spLocks noChangeArrowheads="1"/>
            </p:cNvSpPr>
            <p:nvPr/>
          </p:nvSpPr>
          <p:spPr bwMode="auto">
            <a:xfrm flipV="1">
              <a:off x="3221" y="1250"/>
              <a:ext cx="38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Oval 31"/>
            <p:cNvSpPr>
              <a:spLocks noChangeArrowheads="1"/>
            </p:cNvSpPr>
            <p:nvPr/>
          </p:nvSpPr>
          <p:spPr bwMode="auto">
            <a:xfrm flipV="1">
              <a:off x="1421" y="2260"/>
              <a:ext cx="38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Oval 32"/>
            <p:cNvSpPr>
              <a:spLocks noChangeArrowheads="1"/>
            </p:cNvSpPr>
            <p:nvPr/>
          </p:nvSpPr>
          <p:spPr bwMode="auto">
            <a:xfrm flipV="1">
              <a:off x="1321" y="2485"/>
              <a:ext cx="38" cy="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Oval 33"/>
            <p:cNvSpPr>
              <a:spLocks noChangeArrowheads="1"/>
            </p:cNvSpPr>
            <p:nvPr/>
          </p:nvSpPr>
          <p:spPr bwMode="auto">
            <a:xfrm flipV="1">
              <a:off x="1621" y="2373"/>
              <a:ext cx="38" cy="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Oval 34"/>
            <p:cNvSpPr>
              <a:spLocks noChangeArrowheads="1"/>
            </p:cNvSpPr>
            <p:nvPr/>
          </p:nvSpPr>
          <p:spPr bwMode="auto">
            <a:xfrm flipV="1">
              <a:off x="1521" y="2597"/>
              <a:ext cx="38" cy="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6" name="Oval 35"/>
            <p:cNvSpPr>
              <a:spLocks noChangeArrowheads="1"/>
            </p:cNvSpPr>
            <p:nvPr/>
          </p:nvSpPr>
          <p:spPr bwMode="auto">
            <a:xfrm flipV="1">
              <a:off x="1621" y="2485"/>
              <a:ext cx="38" cy="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7" name="Oval 36"/>
            <p:cNvSpPr>
              <a:spLocks noChangeArrowheads="1"/>
            </p:cNvSpPr>
            <p:nvPr/>
          </p:nvSpPr>
          <p:spPr bwMode="auto">
            <a:xfrm flipV="1">
              <a:off x="1521" y="2260"/>
              <a:ext cx="38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8" name="Line 37"/>
            <p:cNvSpPr>
              <a:spLocks noChangeShapeType="1"/>
            </p:cNvSpPr>
            <p:nvPr/>
          </p:nvSpPr>
          <p:spPr bwMode="auto">
            <a:xfrm flipH="1" flipV="1">
              <a:off x="1321" y="2148"/>
              <a:ext cx="100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79" name="Line 38"/>
            <p:cNvSpPr>
              <a:spLocks noChangeShapeType="1"/>
            </p:cNvSpPr>
            <p:nvPr/>
          </p:nvSpPr>
          <p:spPr bwMode="auto">
            <a:xfrm flipH="1">
              <a:off x="1221" y="2485"/>
              <a:ext cx="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0" name="Line 39"/>
            <p:cNvSpPr>
              <a:spLocks noChangeShapeType="1"/>
            </p:cNvSpPr>
            <p:nvPr/>
          </p:nvSpPr>
          <p:spPr bwMode="auto">
            <a:xfrm flipV="1">
              <a:off x="1521" y="2148"/>
              <a:ext cx="100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1" name="Line 40"/>
            <p:cNvSpPr>
              <a:spLocks noChangeShapeType="1"/>
            </p:cNvSpPr>
            <p:nvPr/>
          </p:nvSpPr>
          <p:spPr bwMode="auto">
            <a:xfrm flipH="1" flipV="1">
              <a:off x="1521" y="2260"/>
              <a:ext cx="100" cy="1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2" name="Line 41"/>
            <p:cNvSpPr>
              <a:spLocks noChangeShapeType="1"/>
            </p:cNvSpPr>
            <p:nvPr/>
          </p:nvSpPr>
          <p:spPr bwMode="auto">
            <a:xfrm flipH="1">
              <a:off x="1421" y="2260"/>
              <a:ext cx="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3" name="Line 42"/>
            <p:cNvSpPr>
              <a:spLocks noChangeShapeType="1"/>
            </p:cNvSpPr>
            <p:nvPr/>
          </p:nvSpPr>
          <p:spPr bwMode="auto">
            <a:xfrm flipH="1">
              <a:off x="1321" y="2260"/>
              <a:ext cx="100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4" name="Line 43"/>
            <p:cNvSpPr>
              <a:spLocks noChangeShapeType="1"/>
            </p:cNvSpPr>
            <p:nvPr/>
          </p:nvSpPr>
          <p:spPr bwMode="auto">
            <a:xfrm>
              <a:off x="1321" y="2485"/>
              <a:ext cx="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5" name="Line 44"/>
            <p:cNvSpPr>
              <a:spLocks noChangeShapeType="1"/>
            </p:cNvSpPr>
            <p:nvPr/>
          </p:nvSpPr>
          <p:spPr bwMode="auto">
            <a:xfrm>
              <a:off x="1321" y="2485"/>
              <a:ext cx="200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6" name="Line 45"/>
            <p:cNvSpPr>
              <a:spLocks noChangeShapeType="1"/>
            </p:cNvSpPr>
            <p:nvPr/>
          </p:nvSpPr>
          <p:spPr bwMode="auto">
            <a:xfrm flipH="1">
              <a:off x="1521" y="2485"/>
              <a:ext cx="100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7" name="Line 46"/>
            <p:cNvSpPr>
              <a:spLocks noChangeShapeType="1"/>
            </p:cNvSpPr>
            <p:nvPr/>
          </p:nvSpPr>
          <p:spPr bwMode="auto">
            <a:xfrm flipH="1">
              <a:off x="1421" y="2597"/>
              <a:ext cx="100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8" name="Line 47"/>
            <p:cNvSpPr>
              <a:spLocks noChangeShapeType="1"/>
            </p:cNvSpPr>
            <p:nvPr/>
          </p:nvSpPr>
          <p:spPr bwMode="auto">
            <a:xfrm flipV="1">
              <a:off x="1621" y="2373"/>
              <a:ext cx="0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89" name="Line 48"/>
            <p:cNvSpPr>
              <a:spLocks noChangeShapeType="1"/>
            </p:cNvSpPr>
            <p:nvPr/>
          </p:nvSpPr>
          <p:spPr bwMode="auto">
            <a:xfrm>
              <a:off x="1521" y="2597"/>
              <a:ext cx="200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90" name="Line 49"/>
            <p:cNvSpPr>
              <a:spLocks noChangeShapeType="1"/>
            </p:cNvSpPr>
            <p:nvPr/>
          </p:nvSpPr>
          <p:spPr bwMode="auto">
            <a:xfrm>
              <a:off x="1621" y="2485"/>
              <a:ext cx="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91" name="Line 50"/>
            <p:cNvSpPr>
              <a:spLocks noChangeShapeType="1"/>
            </p:cNvSpPr>
            <p:nvPr/>
          </p:nvSpPr>
          <p:spPr bwMode="auto">
            <a:xfrm flipV="1">
              <a:off x="1621" y="2260"/>
              <a:ext cx="100" cy="1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92" name="Line 51"/>
            <p:cNvSpPr>
              <a:spLocks noChangeShapeType="1"/>
            </p:cNvSpPr>
            <p:nvPr/>
          </p:nvSpPr>
          <p:spPr bwMode="auto">
            <a:xfrm flipV="1">
              <a:off x="1321" y="2260"/>
              <a:ext cx="200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93" name="Line 52"/>
            <p:cNvSpPr>
              <a:spLocks noChangeShapeType="1"/>
            </p:cNvSpPr>
            <p:nvPr/>
          </p:nvSpPr>
          <p:spPr bwMode="auto">
            <a:xfrm flipH="1" flipV="1">
              <a:off x="1421" y="2260"/>
              <a:ext cx="100" cy="3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94" name="Line 53"/>
            <p:cNvSpPr>
              <a:spLocks noChangeShapeType="1"/>
            </p:cNvSpPr>
            <p:nvPr/>
          </p:nvSpPr>
          <p:spPr bwMode="auto">
            <a:xfrm flipV="1">
              <a:off x="1321" y="2373"/>
              <a:ext cx="300" cy="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95" name="Line 54"/>
            <p:cNvSpPr>
              <a:spLocks noChangeShapeType="1"/>
            </p:cNvSpPr>
            <p:nvPr/>
          </p:nvSpPr>
          <p:spPr bwMode="auto">
            <a:xfrm>
              <a:off x="1521" y="2260"/>
              <a:ext cx="0" cy="3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96" name="Line 55"/>
            <p:cNvSpPr>
              <a:spLocks noChangeShapeType="1"/>
            </p:cNvSpPr>
            <p:nvPr/>
          </p:nvSpPr>
          <p:spPr bwMode="auto">
            <a:xfrm flipH="1" flipV="1">
              <a:off x="1421" y="2260"/>
              <a:ext cx="200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197" name="Text Box 56"/>
            <p:cNvSpPr txBox="1">
              <a:spLocks noChangeArrowheads="1"/>
            </p:cNvSpPr>
            <p:nvPr/>
          </p:nvSpPr>
          <p:spPr bwMode="auto">
            <a:xfrm>
              <a:off x="1921" y="1026"/>
              <a:ext cx="90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800"/>
                <a:t>інформація</a:t>
              </a:r>
            </a:p>
            <a:p>
              <a:endParaRPr lang="ru-RU" sz="1800"/>
            </a:p>
          </p:txBody>
        </p:sp>
        <p:sp>
          <p:nvSpPr>
            <p:cNvPr id="6198" name="Text Box 57"/>
            <p:cNvSpPr txBox="1">
              <a:spLocks noChangeArrowheads="1"/>
            </p:cNvSpPr>
            <p:nvPr/>
          </p:nvSpPr>
          <p:spPr bwMode="auto">
            <a:xfrm>
              <a:off x="3321" y="1130"/>
              <a:ext cx="900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800"/>
                <a:t>населення міста</a:t>
              </a:r>
            </a:p>
            <a:p>
              <a:endParaRPr lang="ru-RU" sz="1800"/>
            </a:p>
          </p:txBody>
        </p:sp>
        <p:sp>
          <p:nvSpPr>
            <p:cNvPr id="6199" name="Text Box 58"/>
            <p:cNvSpPr txBox="1">
              <a:spLocks noChangeArrowheads="1"/>
            </p:cNvSpPr>
            <p:nvPr/>
          </p:nvSpPr>
          <p:spPr bwMode="auto">
            <a:xfrm>
              <a:off x="821" y="2821"/>
              <a:ext cx="90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800"/>
                <a:t>громада</a:t>
              </a:r>
            </a:p>
            <a:p>
              <a:endParaRPr lang="ru-RU" sz="1800"/>
            </a:p>
          </p:txBody>
        </p:sp>
        <p:sp>
          <p:nvSpPr>
            <p:cNvPr id="6200" name="AutoShape 59"/>
            <p:cNvSpPr>
              <a:spLocks noChangeArrowheads="1"/>
            </p:cNvSpPr>
            <p:nvPr/>
          </p:nvSpPr>
          <p:spPr bwMode="auto">
            <a:xfrm>
              <a:off x="3221" y="2160"/>
              <a:ext cx="1700" cy="541"/>
            </a:xfrm>
            <a:prstGeom prst="wedgeRectCallout">
              <a:avLst>
                <a:gd name="adj1" fmla="val -55296"/>
                <a:gd name="adj2" fmla="val -152032"/>
              </a:avLst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sz="1800"/>
                <a:t>середовище усвідомлення спільних проблем</a:t>
              </a:r>
            </a:p>
            <a:p>
              <a:endParaRPr lang="ru-RU" sz="1800"/>
            </a:p>
          </p:txBody>
        </p:sp>
      </p:grpSp>
      <p:sp>
        <p:nvSpPr>
          <p:cNvPr id="6155" name="Прямоугольник 55"/>
          <p:cNvSpPr>
            <a:spLocks noChangeArrowheads="1"/>
          </p:cNvSpPr>
          <p:nvPr/>
        </p:nvSpPr>
        <p:spPr bwMode="auto">
          <a:xfrm>
            <a:off x="357188" y="5500688"/>
            <a:ext cx="8358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/>
              <a:t>Формування свідомого відчуття територіальної громади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8029575" cy="403383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uk-UA" sz="1800" b="1" smtClean="0"/>
              <a:t>Загальна декларація прав людини </a:t>
            </a:r>
            <a:r>
              <a:rPr lang="uk-UA" sz="1800" smtClean="0"/>
              <a:t>— рішення прийняте і схвалене Резолюцією Генеральної Асамблеї ООН Від 10 грудня 1948 року.</a:t>
            </a:r>
            <a:br>
              <a:rPr lang="uk-UA" sz="1800" smtClean="0"/>
            </a:br>
            <a:r>
              <a:rPr lang="uk-UA" sz="1800" smtClean="0"/>
              <a:t/>
            </a:r>
            <a:br>
              <a:rPr lang="uk-UA" sz="1800" smtClean="0"/>
            </a:br>
            <a:r>
              <a:rPr lang="uk-UA" sz="1800" smtClean="0"/>
              <a:t>Є найбільш авторитетним джерелом міжнародних норм щодо прав людини. Загальна декларація разом з Міжнародними пактами про права людини іноді позначається як Міжнародний Білль про права людини.</a:t>
            </a:r>
            <a:br>
              <a:rPr lang="uk-UA" sz="1800" smtClean="0"/>
            </a:br>
            <a:r>
              <a:rPr lang="uk-UA" sz="1800" smtClean="0"/>
              <a:t/>
            </a:r>
            <a:br>
              <a:rPr lang="uk-UA" sz="1800" smtClean="0"/>
            </a:br>
            <a:r>
              <a:rPr lang="uk-UA" sz="1800" b="1" smtClean="0"/>
              <a:t>Складається з 30 статей.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6310313"/>
            <a:ext cx="9144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76200" cmpd="tri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5"/>
          <p:cNvSpPr>
            <a:spLocks noChangeShapeType="1"/>
          </p:cNvSpPr>
          <p:nvPr/>
        </p:nvSpPr>
        <p:spPr bwMode="auto">
          <a:xfrm>
            <a:off x="0" y="6572250"/>
            <a:ext cx="9144000" cy="0"/>
          </a:xfrm>
          <a:prstGeom prst="line">
            <a:avLst/>
          </a:prstGeom>
          <a:noFill/>
          <a:ln w="76200" cmpd="tri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8195" name="Прямоугольник 12"/>
          <p:cNvSpPr>
            <a:spLocks noChangeArrowheads="1"/>
          </p:cNvSpPr>
          <p:nvPr/>
        </p:nvSpPr>
        <p:spPr bwMode="auto">
          <a:xfrm>
            <a:off x="428625" y="428625"/>
            <a:ext cx="8715375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                                                      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«Десять заповедей» избирателя</a:t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                                                                                           Жак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</a:rPr>
              <a:t>Сегела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/>
              <a:t>1. Голосуют за человека, а не за партию.</a:t>
            </a:r>
            <a:br>
              <a:rPr lang="ru-RU" sz="2000" dirty="0"/>
            </a:br>
            <a:r>
              <a:rPr lang="ru-RU" sz="2000" dirty="0"/>
              <a:t>2. Голосуют за идею, а не за идеологию.</a:t>
            </a:r>
            <a:br>
              <a:rPr lang="ru-RU" sz="2000" dirty="0"/>
            </a:br>
            <a:r>
              <a:rPr lang="ru-RU" sz="2000" dirty="0"/>
              <a:t>3. Голосуют за будущее, а не за прошлое.</a:t>
            </a:r>
            <a:br>
              <a:rPr lang="ru-RU" sz="2000" dirty="0"/>
            </a:br>
            <a:r>
              <a:rPr lang="ru-RU" sz="2000" dirty="0"/>
              <a:t>4. Голосуют за образ социальный, а не политический.</a:t>
            </a:r>
            <a:br>
              <a:rPr lang="ru-RU" sz="2000" dirty="0"/>
            </a:br>
            <a:r>
              <a:rPr lang="ru-RU" sz="2000" dirty="0"/>
              <a:t>5. Голосуют за человека-легенду, а не за посредственность.</a:t>
            </a:r>
            <a:br>
              <a:rPr lang="ru-RU" sz="2000" dirty="0"/>
            </a:br>
            <a:r>
              <a:rPr lang="ru-RU" sz="2000" dirty="0"/>
              <a:t>6. Голосуют за судьбу, а не за обыденность.</a:t>
            </a:r>
            <a:br>
              <a:rPr lang="ru-RU" sz="2000" dirty="0"/>
            </a:br>
            <a:r>
              <a:rPr lang="ru-RU" sz="2000" dirty="0"/>
              <a:t>7. Голосуют за победителя, а не за неудачника.</a:t>
            </a:r>
            <a:br>
              <a:rPr lang="ru-RU" sz="2000" dirty="0"/>
            </a:br>
            <a:r>
              <a:rPr lang="ru-RU" sz="2000" dirty="0"/>
              <a:t>8. Голосуют за подлинность, а не за фальшь.</a:t>
            </a:r>
            <a:br>
              <a:rPr lang="ru-RU" sz="2000" dirty="0"/>
            </a:br>
            <a:r>
              <a:rPr lang="ru-RU" sz="2000" dirty="0"/>
              <a:t>9. Голосуют за активность, а не за пассивность.</a:t>
            </a:r>
            <a:br>
              <a:rPr lang="ru-RU" sz="2000" dirty="0"/>
            </a:br>
            <a:r>
              <a:rPr lang="ru-RU" sz="2000" dirty="0"/>
              <a:t>10. Голосуют за себя, а не за кандидата.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8029575" cy="4033837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50000"/>
              </a:lnSpc>
            </a:pPr>
            <a:r>
              <a:rPr lang="uk-UA" sz="1800" b="1" dirty="0" smtClean="0"/>
              <a:t/>
            </a:r>
            <a:br>
              <a:rPr lang="uk-UA" sz="1800" b="1" dirty="0" smtClean="0"/>
            </a:br>
            <a:r>
              <a:rPr lang="uk-UA" sz="1800" b="1" dirty="0"/>
              <a:t/>
            </a:r>
            <a:br>
              <a:rPr lang="uk-UA" sz="1800" b="1" dirty="0"/>
            </a:br>
            <a:r>
              <a:rPr lang="uk-UA" sz="1800" b="1" dirty="0" smtClean="0"/>
              <a:t/>
            </a:r>
            <a:br>
              <a:rPr lang="uk-UA" sz="1800" b="1" dirty="0" smtClean="0"/>
            </a:br>
            <a:r>
              <a:rPr lang="uk-UA" b="1" dirty="0" smtClean="0"/>
              <a:t>Дякую за увагу </a:t>
            </a:r>
            <a:r>
              <a:rPr lang="uk-UA" b="1" dirty="0" smtClean="0">
                <a:sym typeface="Wingdings" pitchFamily="2" charset="2"/>
              </a:rPr>
              <a:t></a:t>
            </a:r>
            <a:r>
              <a:rPr lang="uk-UA" b="1" dirty="0"/>
              <a:t/>
            </a:r>
            <a:br>
              <a:rPr lang="uk-UA" b="1" dirty="0"/>
            </a:br>
            <a:r>
              <a:rPr lang="uk-UA" sz="1800" b="1" dirty="0" smtClean="0"/>
              <a:t/>
            </a:r>
            <a:br>
              <a:rPr lang="uk-UA" sz="1800" b="1" dirty="0" smtClean="0"/>
            </a:br>
            <a:r>
              <a:rPr lang="uk-UA" sz="1800" b="1" dirty="0"/>
              <a:t/>
            </a:r>
            <a:br>
              <a:rPr lang="uk-UA" sz="1800" b="1" dirty="0"/>
            </a:br>
            <a:r>
              <a:rPr lang="uk-UA" sz="1800" b="1" dirty="0" smtClean="0"/>
              <a:t/>
            </a:r>
            <a:br>
              <a:rPr lang="uk-UA" sz="1800" b="1" dirty="0" smtClean="0"/>
            </a:br>
            <a:r>
              <a:rPr lang="uk-UA" sz="1800" b="1" dirty="0"/>
              <a:t/>
            </a:r>
            <a:br>
              <a:rPr lang="uk-UA" sz="1800" b="1" dirty="0"/>
            </a:br>
            <a:r>
              <a:rPr lang="uk-UA" sz="1800" b="1" dirty="0" smtClean="0"/>
              <a:t/>
            </a:r>
            <a:br>
              <a:rPr lang="uk-UA" sz="1800" b="1" dirty="0" smtClean="0"/>
            </a:br>
            <a:r>
              <a:rPr lang="uk-UA" sz="1800" b="1" dirty="0" smtClean="0"/>
              <a:t>Над робою працювала </a:t>
            </a:r>
            <a:r>
              <a:rPr lang="uk-UA" sz="1800" b="1" dirty="0" err="1" smtClean="0"/>
              <a:t>Данильців</a:t>
            </a:r>
            <a:r>
              <a:rPr lang="uk-UA" sz="1800" b="1" dirty="0" smtClean="0"/>
              <a:t> Тетяна, 21 група</a:t>
            </a:r>
            <a:endParaRPr lang="uk-UA" sz="1800" b="1" dirty="0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6310313"/>
            <a:ext cx="9144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76200" cmpd="tri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184</Words>
  <Application>Microsoft Office PowerPoint</Application>
  <PresentationFormat>Екран (4:3)</PresentationFormat>
  <Paragraphs>93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Організація влади в Україні</vt:lpstr>
      <vt:lpstr>Слайд 5</vt:lpstr>
      <vt:lpstr>Загальна декларація прав людини — рішення прийняте і схвалене Резолюцією Генеральної Асамблеї ООН Від 10 грудня 1948 року.  Є найбільш авторитетним джерелом міжнародних норм щодо прав людини. Загальна декларація разом з Міжнародними пактами про права людини іноді позначається як Міжнародний Білль про права людини.  Складається з 30 статей.</vt:lpstr>
      <vt:lpstr>Слайд 7</vt:lpstr>
      <vt:lpstr>   Дякую за увагу       Над робою працювала Данильців Тетяна, 21 група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учень</dc:creator>
  <cp:lastModifiedBy>учень</cp:lastModifiedBy>
  <cp:revision>1</cp:revision>
  <dcterms:created xsi:type="dcterms:W3CDTF">2015-03-20T07:44:52Z</dcterms:created>
  <dcterms:modified xsi:type="dcterms:W3CDTF">2015-03-20T07:49:30Z</dcterms:modified>
</cp:coreProperties>
</file>