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77" r:id="rId3"/>
    <p:sldId id="280" r:id="rId4"/>
    <p:sldId id="281" r:id="rId5"/>
    <p:sldId id="271" r:id="rId6"/>
    <p:sldId id="276" r:id="rId7"/>
    <p:sldId id="278"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25" autoAdjust="0"/>
    <p:restoredTop sz="94660"/>
  </p:normalViewPr>
  <p:slideViewPr>
    <p:cSldViewPr snapToGrid="0">
      <p:cViewPr varScale="1">
        <p:scale>
          <a:sx n="73" d="100"/>
          <a:sy n="73" d="100"/>
        </p:scale>
        <p:origin x="-126" y="-57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1236"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ru-RU" smtClean="0"/>
              <a:pPr/>
              <a:t>03.03.2014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ru-RU" smtClean="0"/>
              <a:pPr/>
              <a:t>‹#›</a:t>
            </a:fld>
            <a:endParaRPr lang="ru-RU" dirty="0"/>
          </a:p>
        </p:txBody>
      </p:sp>
    </p:spTree>
    <p:extLst>
      <p:ext uri="{BB962C8B-B14F-4D97-AF65-F5344CB8AC3E}">
        <p14:creationId xmlns:p14="http://schemas.microsoft.com/office/powerpoint/2010/main" xmlns=""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ru-RU" smtClean="0"/>
              <a:pPr/>
              <a:t>03.03.2014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ru-RU" smtClean="0"/>
              <a:pPr/>
              <a:t>‹#›</a:t>
            </a:fld>
            <a:endParaRPr lang="ru-RU" dirty="0"/>
          </a:p>
        </p:txBody>
      </p:sp>
    </p:spTree>
    <p:extLst>
      <p:ext uri="{BB962C8B-B14F-4D97-AF65-F5344CB8AC3E}">
        <p14:creationId xmlns:p14="http://schemas.microsoft.com/office/powerpoint/2010/main" xmlns=""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8" name="Прямоугольник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525000" y="382230"/>
            <a:ext cx="1371600" cy="5561369"/>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295400" y="382230"/>
            <a:ext cx="7863840" cy="556137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bwMode="hidden">
          <a:xfrm>
            <a:off x="7753739" y="283"/>
            <a:ext cx="4435717" cy="6856286"/>
          </a:xfrm>
          <a:prstGeom prst="rect">
            <a:avLst/>
          </a:prstGeom>
        </p:spPr>
      </p:pic>
      <p:sp>
        <p:nvSpPr>
          <p:cNvPr id="2" name="Заголовок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9" name="Прямоугольник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bwMode="hidden">
          <a:xfrm>
            <a:off x="7753739" y="283"/>
            <a:ext cx="4435717" cy="6856286"/>
          </a:xfrm>
          <a:prstGeom prst="rect">
            <a:avLst/>
          </a:prstGeom>
        </p:spPr>
      </p:pic>
      <p:sp>
        <p:nvSpPr>
          <p:cNvPr id="10" name="Прямоугольник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8229601" y="2514600"/>
            <a:ext cx="3474720" cy="1600200"/>
          </a:xfrm>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bwMode="hidden">
          <a:xfrm>
            <a:off x="7753739" y="283"/>
            <a:ext cx="4435717" cy="6856286"/>
          </a:xfrm>
          <a:prstGeom prst="rect">
            <a:avLst/>
          </a:prstGeom>
        </p:spPr>
      </p:pic>
      <p:sp>
        <p:nvSpPr>
          <p:cNvPr id="9" name="Прямоугольник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8229600" y="2514600"/>
            <a:ext cx="3474720" cy="1600200"/>
          </a:xfrm>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ru-RU" dirty="0"/>
          </a:p>
        </p:txBody>
      </p:sp>
      <p:sp>
        <p:nvSpPr>
          <p:cNvPr id="5" name="Нижний колонтитул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Номер слайда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ru-RU" smtClean="0"/>
              <a:pPr/>
              <a:t>‹#›</a:t>
            </a:fld>
            <a:endParaRPr lang="ru-RU" dirty="0"/>
          </a:p>
        </p:txBody>
      </p:sp>
      <p:sp>
        <p:nvSpPr>
          <p:cNvPr id="8" name="Прямоугольник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amlet"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rtble.com/artists/eugene_delacroix/paintings/july_28:_liberty_leading_the_peop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ugene_delacroix.jpg"/>
          <p:cNvPicPr>
            <a:picLocks noChangeAspect="1"/>
          </p:cNvPicPr>
          <p:nvPr/>
        </p:nvPicPr>
        <p:blipFill>
          <a:blip r:embed="rId2"/>
          <a:stretch>
            <a:fillRect/>
          </a:stretch>
        </p:blipFill>
        <p:spPr>
          <a:xfrm>
            <a:off x="-1" y="0"/>
            <a:ext cx="4452899" cy="5917474"/>
          </a:xfrm>
          <a:prstGeom prst="rect">
            <a:avLst/>
          </a:prstGeom>
        </p:spPr>
      </p:pic>
      <p:sp>
        <p:nvSpPr>
          <p:cNvPr id="2" name="Заголовок 1"/>
          <p:cNvSpPr>
            <a:spLocks noGrp="1"/>
          </p:cNvSpPr>
          <p:nvPr>
            <p:ph type="ctrTitle"/>
          </p:nvPr>
        </p:nvSpPr>
        <p:spPr>
          <a:xfrm>
            <a:off x="4663440" y="770709"/>
            <a:ext cx="7354389" cy="1985556"/>
          </a:xfrm>
        </p:spPr>
        <p:txBody>
          <a:bodyPr>
            <a:normAutofit/>
          </a:bodyPr>
          <a:lstStyle/>
          <a:p>
            <a:pPr>
              <a:spcBef>
                <a:spcPts val="0"/>
              </a:spcBef>
            </a:pPr>
            <a:r>
              <a:rPr lang="en-US" sz="6000" dirty="0" smtClean="0"/>
              <a:t>Ferdinand </a:t>
            </a:r>
            <a:r>
              <a:rPr lang="en-US" sz="6000" dirty="0" smtClean="0"/>
              <a:t>Victor </a:t>
            </a:r>
            <a:r>
              <a:rPr lang="en-US" sz="6000" dirty="0" err="1" smtClean="0"/>
              <a:t>Eugène</a:t>
            </a:r>
            <a:r>
              <a:rPr lang="en-US" sz="6000" dirty="0" smtClean="0"/>
              <a:t> </a:t>
            </a:r>
            <a:r>
              <a:rPr lang="en-US" sz="6000" dirty="0" smtClean="0"/>
              <a:t>Delacroix</a:t>
            </a:r>
            <a:endParaRPr lang="ru-RU" sz="6000" b="1" i="0" baseline="0" dirty="0">
              <a:solidFill>
                <a:srgbClr val="514A40"/>
              </a:solidFill>
              <a:effectLst>
                <a:outerShdw blurRad="38100" dist="25400" dir="18900000" algn="bl">
                  <a:prstClr val="aliceBlue">
                    <a:alpha val="80000"/>
                  </a:prstClr>
                </a:outerShdw>
              </a:effectLst>
              <a:latin typeface="Cambria"/>
              <a:ea typeface="+mj-ea"/>
              <a:cs typeface="+mj-cs"/>
            </a:endParaRPr>
          </a:p>
        </p:txBody>
      </p:sp>
      <p:sp>
        <p:nvSpPr>
          <p:cNvPr id="3" name="Подзаголовок 2"/>
          <p:cNvSpPr>
            <a:spLocks noGrp="1"/>
          </p:cNvSpPr>
          <p:nvPr>
            <p:ph type="subTitle" idx="1"/>
          </p:nvPr>
        </p:nvSpPr>
        <p:spPr>
          <a:xfrm>
            <a:off x="4615543" y="3218128"/>
            <a:ext cx="7576457" cy="1066489"/>
          </a:xfrm>
        </p:spPr>
        <p:txBody>
          <a:bodyPr>
            <a:noAutofit/>
          </a:bodyPr>
          <a:lstStyle/>
          <a:p>
            <a:r>
              <a:rPr lang="en-US" sz="3600" dirty="0" smtClean="0"/>
              <a:t>26 April 1798 – 13 August 1863</a:t>
            </a:r>
            <a:endParaRPr lang="ru-RU" sz="3600" b="1" i="0" baseline="0" dirty="0">
              <a:solidFill>
                <a:srgbClr val="A85229"/>
              </a:solidFill>
            </a:endParaRPr>
          </a:p>
        </p:txBody>
      </p:sp>
    </p:spTree>
    <p:extLst>
      <p:ext uri="{BB962C8B-B14F-4D97-AF65-F5344CB8AC3E}">
        <p14:creationId xmlns:p14="http://schemas.microsoft.com/office/powerpoint/2010/main" xmlns="" val="353226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rab_horseman_attacked_by_a_lion.jpg"/>
          <p:cNvPicPr>
            <a:picLocks noGrp="1" noChangeAspect="1"/>
          </p:cNvPicPr>
          <p:nvPr>
            <p:ph idx="1"/>
          </p:nvPr>
        </p:nvPicPr>
        <p:blipFill>
          <a:blip r:embed="rId2"/>
          <a:stretch>
            <a:fillRect/>
          </a:stretch>
        </p:blipFill>
        <p:spPr>
          <a:xfrm>
            <a:off x="7418569" y="0"/>
            <a:ext cx="4773431" cy="6858000"/>
          </a:xfrm>
        </p:spPr>
      </p:pic>
      <p:sp>
        <p:nvSpPr>
          <p:cNvPr id="4" name="Текст 3"/>
          <p:cNvSpPr>
            <a:spLocks noGrp="1"/>
          </p:cNvSpPr>
          <p:nvPr>
            <p:ph type="body" sz="half" idx="2"/>
          </p:nvPr>
        </p:nvSpPr>
        <p:spPr>
          <a:xfrm>
            <a:off x="261257" y="235132"/>
            <a:ext cx="7197634" cy="5826034"/>
          </a:xfrm>
        </p:spPr>
        <p:txBody>
          <a:bodyPr>
            <a:normAutofit/>
          </a:bodyPr>
          <a:lstStyle/>
          <a:p>
            <a:pPr>
              <a:buFont typeface="Wingdings" pitchFamily="2" charset="2"/>
              <a:buChar char="§"/>
            </a:pPr>
            <a:r>
              <a:rPr lang="en-US" sz="2000" dirty="0" smtClean="0">
                <a:latin typeface="Times New Roman" pitchFamily="18" charset="0"/>
                <a:cs typeface="Times New Roman" pitchFamily="18" charset="0"/>
              </a:rPr>
              <a:t>FERDINAND EUGENE VICTOR DELACROIX, MORE COMMONLY KNOWN AS EUGENE DELACROIX, WAS A FRENCH PAINTER WHO HAD A PROFOUND INFLUENCE ON THE ROMANTIC MOVEMENT.</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Font typeface="Wingdings" pitchFamily="2" charset="2"/>
              <a:buChar char="§"/>
            </a:pPr>
            <a:r>
              <a:rPr lang="en-US" sz="2000" dirty="0" smtClean="0">
                <a:latin typeface="Times New Roman" pitchFamily="18" charset="0"/>
                <a:cs typeface="Times New Roman" pitchFamily="18" charset="0"/>
              </a:rPr>
              <a:t>KNOWN AS A </a:t>
            </a:r>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MASTER OF COLOR,"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DELACROIX BECAME A PUPIL OF THE ENGLISH ROMANTIC LANDSCAPISTS AND EXTRACTED FROM THEIR TECHNIQUES, TO DEVELOP A UNIQUE AND MEMORABLE APPROACH TO COLOR. THE IMPACT OF LITERATURE AND BOTH HISTORICAL AND CONTEMPORARY EVENTS, COUPLED WITH HIS INNATE ARTISTIC TECHNIQUE CREATED AN EXPLOSIVE VIEWING EXPERIENCE ON CANVAS.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Font typeface="Wingdings" pitchFamily="2" charset="2"/>
              <a:buChar char="§"/>
            </a:pPr>
            <a:r>
              <a:rPr lang="en-US" sz="2000" dirty="0" smtClean="0">
                <a:latin typeface="Times New Roman" pitchFamily="18" charset="0"/>
                <a:cs typeface="Times New Roman" pitchFamily="18" charset="0"/>
              </a:rPr>
              <a:t>THE SETTINGS AROUND HIM ALSO SHAPED HIS WORK; HE TRAVELED THROUGHOUT EUROPE BUT MOROCCO SEEMED TO HAVE THE GREATEST IMPACT ON HIM OF ALL THE PLACES HE VISITED.</a:t>
            </a:r>
          </a:p>
          <a:p>
            <a:endParaRPr lang="ru-RU" dirty="0">
              <a:latin typeface="Times New Roman" pitchFamily="18" charset="0"/>
              <a:cs typeface="Times New Roman" pitchFamily="18" charset="0"/>
            </a:endParaRPr>
          </a:p>
        </p:txBody>
      </p:sp>
      <p:sp>
        <p:nvSpPr>
          <p:cNvPr id="6" name="Прямоугольник 5"/>
          <p:cNvSpPr/>
          <p:nvPr/>
        </p:nvSpPr>
        <p:spPr>
          <a:xfrm>
            <a:off x="3344319" y="6196540"/>
            <a:ext cx="3804118" cy="369332"/>
          </a:xfrm>
          <a:prstGeom prst="rect">
            <a:avLst/>
          </a:prstGeom>
        </p:spPr>
        <p:txBody>
          <a:bodyPr wrap="none">
            <a:spAutoFit/>
          </a:bodyPr>
          <a:lstStyle/>
          <a:p>
            <a:r>
              <a:rPr lang="en-US" b="1" i="1" dirty="0" smtClean="0"/>
              <a:t>Arab Horseman Attacked by a Lion </a:t>
            </a:r>
            <a:endParaRPr lang="ru-RU" b="1" i="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Eugène_Delacroix_-_Jeune_orpheline_au_cimetière_(vers_1824).JPG"/>
          <p:cNvPicPr>
            <a:picLocks noGrp="1" noChangeAspect="1"/>
          </p:cNvPicPr>
          <p:nvPr>
            <p:ph idx="1"/>
          </p:nvPr>
        </p:nvPicPr>
        <p:blipFill>
          <a:blip r:embed="rId2" cstate="print"/>
          <a:stretch>
            <a:fillRect/>
          </a:stretch>
        </p:blipFill>
        <p:spPr>
          <a:xfrm>
            <a:off x="6560279" y="0"/>
            <a:ext cx="5631722" cy="6858000"/>
          </a:xfrm>
        </p:spPr>
      </p:pic>
      <p:sp>
        <p:nvSpPr>
          <p:cNvPr id="4" name="Текст 3"/>
          <p:cNvSpPr>
            <a:spLocks noGrp="1"/>
          </p:cNvSpPr>
          <p:nvPr>
            <p:ph type="body" sz="half" idx="2"/>
          </p:nvPr>
        </p:nvSpPr>
        <p:spPr>
          <a:xfrm>
            <a:off x="274320" y="372290"/>
            <a:ext cx="6152606" cy="5584371"/>
          </a:xfrm>
        </p:spPr>
        <p:txBody>
          <a:bodyPr>
            <a:noAutofit/>
          </a:bodyPr>
          <a:lstStyle/>
          <a:p>
            <a:pPr>
              <a:buFont typeface="Wingdings" pitchFamily="2" charset="2"/>
              <a:buChar char="§"/>
            </a:pPr>
            <a:r>
              <a:rPr lang="en-US" sz="2000" dirty="0" smtClean="0">
                <a:latin typeface="Times New Roman" pitchFamily="18" charset="0"/>
                <a:cs typeface="Times New Roman" pitchFamily="18" charset="0"/>
              </a:rPr>
              <a:t>DELACROIX ENJOYED A LONG AND SUCCESSFUL CAREER, RECEIVING COUNTLESS COMMISSIONS FROM THE GOVERNMENT. HIS VIOLENT SUBJECT MATTER, INTENSE PASSION, AND BRIGHT COLORS PUZZLED AND OFFENDED SOME CONTEMPORARY CRITICS BUT EARNED THE ADMIRATION OF OTHERS.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Font typeface="Wingdings" pitchFamily="2" charset="2"/>
              <a:buChar char="§"/>
            </a:pPr>
            <a:r>
              <a:rPr lang="en-US" sz="2000" dirty="0" smtClean="0">
                <a:latin typeface="Times New Roman" pitchFamily="18" charset="0"/>
                <a:cs typeface="Times New Roman" pitchFamily="18" charset="0"/>
              </a:rPr>
              <a:t>DELACROIX'S PAINTINGS CHANGED THE ART WORLD FOREVER AND HIS TECHNIQUE HAD A LASTING IMPACT ON THE IMPRESSIONIST AND POST-IMPRESSIONIST MOVEMENTS.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Font typeface="Wingdings" pitchFamily="2" charset="2"/>
              <a:buChar char="§"/>
            </a:pPr>
            <a:r>
              <a:rPr lang="en-US" sz="2000" dirty="0" smtClean="0">
                <a:latin typeface="Times New Roman" pitchFamily="18" charset="0"/>
                <a:cs typeface="Times New Roman" pitchFamily="18" charset="0"/>
              </a:rPr>
              <a:t>TODAY, EUGENE DELACROIX IS REMEMBERED AS ONE OF THE WORLD'S MOST INFLUENTIAL FRENCH ROMANTIC PAINTERS AND HIS EXPERTISE AND GENIUS IS FULLY RECOGNIZED AND APPRECIATED BY MODERN DAY ART CRITICS.</a:t>
            </a:r>
            <a:endParaRPr lang="ru-RU" sz="2000" dirty="0">
              <a:latin typeface="Times New Roman" pitchFamily="18" charset="0"/>
              <a:cs typeface="Times New Roman" pitchFamily="18" charset="0"/>
            </a:endParaRPr>
          </a:p>
        </p:txBody>
      </p:sp>
      <p:sp>
        <p:nvSpPr>
          <p:cNvPr id="6" name="Прямоугольник 5"/>
          <p:cNvSpPr/>
          <p:nvPr/>
        </p:nvSpPr>
        <p:spPr>
          <a:xfrm>
            <a:off x="3285795" y="6261854"/>
            <a:ext cx="3090911" cy="369332"/>
          </a:xfrm>
          <a:prstGeom prst="rect">
            <a:avLst/>
          </a:prstGeom>
        </p:spPr>
        <p:txBody>
          <a:bodyPr wrap="none">
            <a:spAutoFit/>
          </a:bodyPr>
          <a:lstStyle/>
          <a:p>
            <a:r>
              <a:rPr lang="en-US" b="1" i="1" dirty="0" smtClean="0"/>
              <a:t>Orphan Girl at the </a:t>
            </a:r>
            <a:r>
              <a:rPr lang="en-US" b="1" i="1" dirty="0" smtClean="0"/>
              <a:t>Cemetery</a:t>
            </a:r>
            <a:endParaRPr lang="ru-RU"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806" y="220353"/>
            <a:ext cx="5943600" cy="863862"/>
          </a:xfrm>
        </p:spPr>
        <p:txBody>
          <a:bodyPr/>
          <a:lstStyle/>
          <a:p>
            <a:r>
              <a:rPr lang="en-US" dirty="0" smtClean="0"/>
              <a:t>Early </a:t>
            </a:r>
            <a:r>
              <a:rPr lang="en-US" dirty="0" smtClean="0"/>
              <a:t>Years </a:t>
            </a:r>
            <a:endParaRPr lang="ru-RU" dirty="0"/>
          </a:p>
        </p:txBody>
      </p:sp>
      <p:sp>
        <p:nvSpPr>
          <p:cNvPr id="3" name="Текст 2"/>
          <p:cNvSpPr>
            <a:spLocks noGrp="1"/>
          </p:cNvSpPr>
          <p:nvPr>
            <p:ph type="body" idx="1"/>
          </p:nvPr>
        </p:nvSpPr>
        <p:spPr>
          <a:xfrm>
            <a:off x="731520" y="1358537"/>
            <a:ext cx="6278881" cy="5133703"/>
          </a:xfrm>
        </p:spPr>
        <p:txBody>
          <a:bodyPr>
            <a:normAutofit lnSpcReduction="10000"/>
          </a:bodyPr>
          <a:lstStyle/>
          <a:p>
            <a:pPr>
              <a:buFont typeface="Wingdings" pitchFamily="2" charset="2"/>
              <a:buChar char="§"/>
            </a:pPr>
            <a:r>
              <a:rPr lang="en-US" sz="2400" b="0" dirty="0" smtClean="0">
                <a:latin typeface="Times New Roman" pitchFamily="18" charset="0"/>
                <a:cs typeface="Times New Roman" pitchFamily="18" charset="0"/>
              </a:rPr>
              <a:t>On April 26, 1798 Eugene Delacroix was born in France to an artistic family. He began studying art at the age of 17 and was taken under the wing of academic painter, Baron Pierre-</a:t>
            </a:r>
            <a:r>
              <a:rPr lang="en-US" sz="2400" b="0" dirty="0" err="1" smtClean="0">
                <a:latin typeface="Times New Roman" pitchFamily="18" charset="0"/>
                <a:cs typeface="Times New Roman" pitchFamily="18" charset="0"/>
              </a:rPr>
              <a:t>Narcisse</a:t>
            </a:r>
            <a:r>
              <a:rPr lang="en-US" sz="2400" b="0" dirty="0" smtClean="0">
                <a:latin typeface="Times New Roman" pitchFamily="18" charset="0"/>
                <a:cs typeface="Times New Roman" pitchFamily="18" charset="0"/>
              </a:rPr>
              <a:t> Guerin.</a:t>
            </a:r>
            <a:br>
              <a:rPr lang="en-US" sz="2400" b="0" dirty="0" smtClean="0">
                <a:latin typeface="Times New Roman" pitchFamily="18" charset="0"/>
                <a:cs typeface="Times New Roman" pitchFamily="18" charset="0"/>
              </a:rPr>
            </a:br>
            <a:endParaRPr lang="en-US" sz="2400" b="0" dirty="0" smtClean="0">
              <a:latin typeface="Times New Roman" pitchFamily="18" charset="0"/>
              <a:cs typeface="Times New Roman" pitchFamily="18" charset="0"/>
            </a:endParaRPr>
          </a:p>
          <a:p>
            <a:pPr>
              <a:buFont typeface="Wingdings" pitchFamily="2" charset="2"/>
              <a:buChar char="§"/>
            </a:pPr>
            <a:r>
              <a:rPr lang="en-US" sz="2400" b="0" dirty="0" smtClean="0">
                <a:latin typeface="Times New Roman" pitchFamily="18" charset="0"/>
                <a:cs typeface="Times New Roman" pitchFamily="18" charset="0"/>
              </a:rPr>
              <a:t>Aged 24, Delacroix was put in charge of architectural decorations for another statesman, </a:t>
            </a:r>
            <a:r>
              <a:rPr lang="en-US" sz="2400" b="0" dirty="0" err="1" smtClean="0">
                <a:latin typeface="Times New Roman" pitchFamily="18" charset="0"/>
                <a:cs typeface="Times New Roman" pitchFamily="18" charset="0"/>
              </a:rPr>
              <a:t>Adolphe</a:t>
            </a:r>
            <a:r>
              <a:rPr lang="en-US" sz="2400" b="0" dirty="0" smtClean="0">
                <a:latin typeface="Times New Roman" pitchFamily="18" charset="0"/>
                <a:cs typeface="Times New Roman" pitchFamily="18" charset="0"/>
              </a:rPr>
              <a:t> Theirs. His early years were influenced by fellow Romantic artists as well as Polish composer and pianist Frederic Chopin.</a:t>
            </a:r>
            <a:endParaRPr lang="ru-RU" sz="2400" b="0" dirty="0">
              <a:latin typeface="Times New Roman" pitchFamily="18" charset="0"/>
              <a:cs typeface="Times New Roman" pitchFamily="18" charset="0"/>
            </a:endParaRPr>
          </a:p>
        </p:txBody>
      </p:sp>
      <p:pic>
        <p:nvPicPr>
          <p:cNvPr id="4" name="Рисунок 3" descr="Eugène_Ferdinand_Victor_Delacroix_017.jpg"/>
          <p:cNvPicPr>
            <a:picLocks noChangeAspect="1"/>
          </p:cNvPicPr>
          <p:nvPr/>
        </p:nvPicPr>
        <p:blipFill>
          <a:blip r:embed="rId2"/>
          <a:stretch>
            <a:fillRect/>
          </a:stretch>
        </p:blipFill>
        <p:spPr>
          <a:xfrm>
            <a:off x="7751413" y="-13062"/>
            <a:ext cx="4481684" cy="6871062"/>
          </a:xfrm>
          <a:prstGeom prst="rect">
            <a:avLst/>
          </a:prstGeom>
        </p:spPr>
      </p:pic>
      <p:sp>
        <p:nvSpPr>
          <p:cNvPr id="5" name="Прямоугольник 4"/>
          <p:cNvSpPr/>
          <p:nvPr/>
        </p:nvSpPr>
        <p:spPr>
          <a:xfrm>
            <a:off x="3876712" y="6297378"/>
            <a:ext cx="3727111" cy="369332"/>
          </a:xfrm>
          <a:prstGeom prst="rect">
            <a:avLst/>
          </a:prstGeom>
        </p:spPr>
        <p:txBody>
          <a:bodyPr wrap="none">
            <a:spAutoFit/>
          </a:bodyPr>
          <a:lstStyle/>
          <a:p>
            <a:r>
              <a:rPr lang="en-US" b="1" i="1" dirty="0" smtClean="0"/>
              <a:t>Greece on the ruins of </a:t>
            </a:r>
            <a:r>
              <a:rPr lang="en-US" b="1" i="1" dirty="0" err="1" smtClean="0"/>
              <a:t>Missolonghi</a:t>
            </a:r>
            <a:endParaRPr lang="ru-RU" b="1" i="1" dirty="0"/>
          </a:p>
        </p:txBody>
      </p:sp>
    </p:spTree>
    <p:extLst>
      <p:ext uri="{BB962C8B-B14F-4D97-AF65-F5344CB8AC3E}">
        <p14:creationId xmlns:p14="http://schemas.microsoft.com/office/powerpoint/2010/main" xmlns="" val="3963179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7" y="248193"/>
            <a:ext cx="7589520" cy="947057"/>
          </a:xfrm>
        </p:spPr>
        <p:txBody>
          <a:bodyPr>
            <a:noAutofit/>
          </a:bodyPr>
          <a:lstStyle/>
          <a:p>
            <a:r>
              <a:rPr lang="en-US" sz="5400" dirty="0" smtClean="0"/>
              <a:t>Intermediate </a:t>
            </a:r>
            <a:r>
              <a:rPr lang="en-US" sz="5400" dirty="0" smtClean="0"/>
              <a:t>Years</a:t>
            </a:r>
            <a:endParaRPr lang="ru-RU" sz="5400" dirty="0"/>
          </a:p>
        </p:txBody>
      </p:sp>
      <p:pic>
        <p:nvPicPr>
          <p:cNvPr id="5" name="Рисунок 4" descr="Eugène_Ferdinand_Victor_Delacroix_018.jpg"/>
          <p:cNvPicPr>
            <a:picLocks noGrp="1" noChangeAspect="1"/>
          </p:cNvPicPr>
          <p:nvPr>
            <p:ph type="pic" idx="1"/>
          </p:nvPr>
        </p:nvPicPr>
        <p:blipFill>
          <a:blip r:embed="rId2"/>
          <a:srcRect l="9473" r="9473"/>
          <a:stretch>
            <a:fillRect/>
          </a:stretch>
        </p:blipFill>
        <p:spPr>
          <a:xfrm>
            <a:off x="7732713" y="0"/>
            <a:ext cx="4459287" cy="6858000"/>
          </a:xfrm>
        </p:spPr>
      </p:pic>
      <p:sp>
        <p:nvSpPr>
          <p:cNvPr id="4" name="Текст 3"/>
          <p:cNvSpPr>
            <a:spLocks noGrp="1"/>
          </p:cNvSpPr>
          <p:nvPr>
            <p:ph type="body" sz="half" idx="2"/>
          </p:nvPr>
        </p:nvSpPr>
        <p:spPr>
          <a:xfrm>
            <a:off x="313509" y="1410789"/>
            <a:ext cx="7223760" cy="4180114"/>
          </a:xfrm>
        </p:spPr>
        <p:txBody>
          <a:bodyPr>
            <a:noAutofit/>
          </a:bodyPr>
          <a:lstStyle/>
          <a:p>
            <a:endParaRPr lang="en-US" sz="2400" dirty="0" smtClean="0"/>
          </a:p>
          <a:p>
            <a:pPr>
              <a:buFont typeface="Wingdings" pitchFamily="2" charset="2"/>
              <a:buChar char="§"/>
            </a:pPr>
            <a:r>
              <a:rPr lang="en-US" sz="2000" dirty="0" smtClean="0">
                <a:latin typeface="Times New Roman" pitchFamily="18" charset="0"/>
                <a:cs typeface="Times New Roman" pitchFamily="18" charset="0"/>
              </a:rPr>
              <a:t>EARLY ON, DELACROIX'S WORK DEMONSTRATED THE INFLUENCE OF MICHELANGELO'S AND PETER PAUL RUBENS, AS SEEN IN DANTE AND VIRGIL IN HELL WHICH THE ARTIST EXHIBITED TO THE SALON OF 1822.</a:t>
            </a:r>
          </a:p>
          <a:p>
            <a:pPr>
              <a:buFont typeface="Wingdings" pitchFamily="2" charset="2"/>
              <a:buChar char="§"/>
            </a:pPr>
            <a:r>
              <a:rPr lang="en-US" sz="2000" dirty="0" smtClean="0">
                <a:latin typeface="Times New Roman" pitchFamily="18" charset="0"/>
                <a:cs typeface="Times New Roman" pitchFamily="18" charset="0"/>
              </a:rPr>
              <a:t>HIS NEXT EXHIBITION TO THE SALON OF 1824 WAS MASSACRES AT CHIOS: GREEK FAMILIES AWAITING DEATH OR SLAVERY WHICH CONVEYED THE BLOODY DEFEAT OF THE GREEKS BY THE TURKS. DELACROIX'S ABILITY TO TAP INTO THE EMOTION OF HIS SUBJECTS, BOTH THE HAUGHTY CONQUERORS AND THE INNOCENT VICTIMS, CAUGHT THE ATTENTION OF THE ART WORLD.</a:t>
            </a:r>
            <a:endParaRPr lang="ru-RU" sz="2000" dirty="0">
              <a:latin typeface="Times New Roman" pitchFamily="18" charset="0"/>
              <a:cs typeface="Times New Roman" pitchFamily="18" charset="0"/>
            </a:endParaRPr>
          </a:p>
        </p:txBody>
      </p:sp>
      <p:sp>
        <p:nvSpPr>
          <p:cNvPr id="6" name="Прямоугольник 5"/>
          <p:cNvSpPr/>
          <p:nvPr/>
        </p:nvSpPr>
        <p:spPr>
          <a:xfrm>
            <a:off x="2836572" y="6327168"/>
            <a:ext cx="4847096" cy="369332"/>
          </a:xfrm>
          <a:prstGeom prst="rect">
            <a:avLst/>
          </a:prstGeom>
        </p:spPr>
        <p:txBody>
          <a:bodyPr wrap="none">
            <a:spAutoFit/>
          </a:bodyPr>
          <a:lstStyle/>
          <a:p>
            <a:r>
              <a:rPr lang="en-US" b="1" dirty="0" smtClean="0">
                <a:hlinkClick r:id="rId3" tooltip="Hamlet"/>
              </a:rPr>
              <a:t>Hamlet</a:t>
            </a:r>
            <a:r>
              <a:rPr lang="en-US" b="1" dirty="0" smtClean="0"/>
              <a:t> with </a:t>
            </a:r>
            <a:r>
              <a:rPr lang="en-US" b="1" dirty="0" smtClean="0"/>
              <a:t>Horatio</a:t>
            </a:r>
            <a:r>
              <a:rPr lang="en-US" b="1" dirty="0" smtClean="0"/>
              <a:t>,</a:t>
            </a:r>
            <a:r>
              <a:rPr lang="en-US" b="1" dirty="0" smtClean="0"/>
              <a:t>(</a:t>
            </a:r>
            <a:r>
              <a:rPr lang="en-US" b="1" dirty="0" smtClean="0"/>
              <a:t>the gravedigger scene)</a:t>
            </a:r>
            <a:endParaRPr lang="ru-RU" b="1" dirty="0"/>
          </a:p>
        </p:txBody>
      </p:sp>
    </p:spTree>
    <p:extLst>
      <p:ext uri="{BB962C8B-B14F-4D97-AF65-F5344CB8AC3E}">
        <p14:creationId xmlns:p14="http://schemas.microsoft.com/office/powerpoint/2010/main" xmlns="" val="3392644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4294967295"/>
          </p:nvPr>
        </p:nvSpPr>
        <p:spPr>
          <a:xfrm>
            <a:off x="8595359" y="365760"/>
            <a:ext cx="3304903" cy="6165669"/>
          </a:xfrm>
        </p:spPr>
        <p:txBody>
          <a:bodyPr>
            <a:noAutofit/>
          </a:bodyPr>
          <a:lstStyle/>
          <a:p>
            <a:pPr>
              <a:buFont typeface="Wingdings" pitchFamily="2" charset="2"/>
              <a:buChar char="§"/>
            </a:pPr>
            <a:r>
              <a:rPr lang="en-US" b="0" dirty="0" smtClean="0">
                <a:latin typeface="Times New Roman" pitchFamily="18" charset="0"/>
                <a:cs typeface="Times New Roman" pitchFamily="18" charset="0"/>
              </a:rPr>
              <a:t>Traveling to London just a year later, Delacroix studied the work of the English painters he greatly admired. He felt this trip had brought him closer to mimicking Rubens colorful style and this was evident in his 1830 work </a:t>
            </a:r>
            <a:r>
              <a:rPr lang="en-US" b="0" dirty="0" smtClean="0">
                <a:latin typeface="Times New Roman" pitchFamily="18" charset="0"/>
                <a:cs typeface="Times New Roman" pitchFamily="18" charset="0"/>
                <a:hlinkClick r:id="rId2" tooltip="July 28: Liberty Leading the People"/>
              </a:rPr>
              <a:t>July 28: Liberty Leading the People</a:t>
            </a:r>
            <a:r>
              <a:rPr lang="en-US" b="0" dirty="0" smtClean="0">
                <a:latin typeface="Times New Roman" pitchFamily="18" charset="0"/>
                <a:cs typeface="Times New Roman" pitchFamily="18" charset="0"/>
              </a:rPr>
              <a:t>.</a:t>
            </a:r>
            <a:br>
              <a:rPr lang="en-US" b="0" dirty="0" smtClean="0">
                <a:latin typeface="Times New Roman" pitchFamily="18" charset="0"/>
                <a:cs typeface="Times New Roman" pitchFamily="18" charset="0"/>
              </a:rPr>
            </a:br>
            <a:endParaRPr lang="en-US" b="0" dirty="0" smtClean="0">
              <a:latin typeface="Times New Roman" pitchFamily="18" charset="0"/>
              <a:cs typeface="Times New Roman" pitchFamily="18" charset="0"/>
            </a:endParaRPr>
          </a:p>
          <a:p>
            <a:pPr>
              <a:buFont typeface="Wingdings" pitchFamily="2" charset="2"/>
              <a:buChar char="§"/>
            </a:pPr>
            <a:r>
              <a:rPr lang="en-US" b="0" dirty="0" smtClean="0">
                <a:latin typeface="Times New Roman" pitchFamily="18" charset="0"/>
                <a:cs typeface="Times New Roman" pitchFamily="18" charset="0"/>
              </a:rPr>
              <a:t>Delacroix </a:t>
            </a:r>
            <a:r>
              <a:rPr lang="en-US" b="0" dirty="0" smtClean="0">
                <a:latin typeface="Times New Roman" pitchFamily="18" charset="0"/>
                <a:cs typeface="Times New Roman" pitchFamily="18" charset="0"/>
              </a:rPr>
              <a:t>continued traveling, this time to Spain, Algeria and Morocco. His time in Morocco changed him forever; he was mesmerized by the foreign culture and continued to paint Arab subjects for the rest of his career.</a:t>
            </a:r>
            <a:endParaRPr lang="ru-RU" b="0" dirty="0">
              <a:latin typeface="Times New Roman" pitchFamily="18" charset="0"/>
              <a:cs typeface="Times New Roman" pitchFamily="18" charset="0"/>
            </a:endParaRPr>
          </a:p>
        </p:txBody>
      </p:sp>
      <p:pic>
        <p:nvPicPr>
          <p:cNvPr id="4" name="Рисунок 3" descr="Eugène_Delacroix_-_La_liberté_guidant_le_peuple.jpg"/>
          <p:cNvPicPr>
            <a:picLocks noChangeAspect="1"/>
          </p:cNvPicPr>
          <p:nvPr/>
        </p:nvPicPr>
        <p:blipFill>
          <a:blip r:embed="rId3" cstate="print"/>
          <a:stretch>
            <a:fillRect/>
          </a:stretch>
        </p:blipFill>
        <p:spPr>
          <a:xfrm>
            <a:off x="198704" y="156755"/>
            <a:ext cx="8152180" cy="64530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2069"/>
            <a:ext cx="6962503" cy="933994"/>
          </a:xfrm>
        </p:spPr>
        <p:txBody>
          <a:bodyPr>
            <a:normAutofit/>
          </a:bodyPr>
          <a:lstStyle/>
          <a:p>
            <a:pPr algn="ctr"/>
            <a:r>
              <a:rPr lang="en-US" sz="5400" dirty="0" smtClean="0"/>
              <a:t>Advanced </a:t>
            </a:r>
            <a:r>
              <a:rPr lang="en-US" sz="5400" dirty="0" smtClean="0"/>
              <a:t>Years</a:t>
            </a:r>
            <a:endParaRPr lang="ru-RU" sz="5400" dirty="0"/>
          </a:p>
        </p:txBody>
      </p:sp>
      <p:pic>
        <p:nvPicPr>
          <p:cNvPr id="5" name="Содержимое 4" descr="Eugène_Ferdinand_Victor_Delacroix_043.jpg"/>
          <p:cNvPicPr>
            <a:picLocks noGrp="1" noChangeAspect="1"/>
          </p:cNvPicPr>
          <p:nvPr>
            <p:ph idx="1"/>
          </p:nvPr>
        </p:nvPicPr>
        <p:blipFill>
          <a:blip r:embed="rId2" cstate="print"/>
          <a:stretch>
            <a:fillRect/>
          </a:stretch>
        </p:blipFill>
        <p:spPr>
          <a:xfrm>
            <a:off x="7063163" y="0"/>
            <a:ext cx="5128837" cy="6858000"/>
          </a:xfrm>
        </p:spPr>
      </p:pic>
      <p:sp>
        <p:nvSpPr>
          <p:cNvPr id="4" name="Текст 3"/>
          <p:cNvSpPr>
            <a:spLocks noGrp="1"/>
          </p:cNvSpPr>
          <p:nvPr>
            <p:ph type="body" sz="half" idx="2"/>
          </p:nvPr>
        </p:nvSpPr>
        <p:spPr>
          <a:xfrm>
            <a:off x="274320" y="1306284"/>
            <a:ext cx="6609805" cy="4519750"/>
          </a:xfrm>
        </p:spPr>
        <p:txBody>
          <a:bodyPr>
            <a:normAutofit/>
          </a:bodyPr>
          <a:lstStyle/>
          <a:p>
            <a:pPr>
              <a:buFont typeface="Wingdings" pitchFamily="2" charset="2"/>
              <a:buChar char="§"/>
            </a:pPr>
            <a:r>
              <a:rPr lang="en-US" dirty="0" smtClean="0">
                <a:latin typeface="Times New Roman" pitchFamily="18" charset="0"/>
                <a:cs typeface="Times New Roman" pitchFamily="18" charset="0"/>
              </a:rPr>
              <a:t>DELACROIX SPENT MOST OF HIS MATURE YEARS DECORATING THE WALLS AND CEILINGS OF GOVERNMENT BUILDINGS. THESE MURAL COMMISSIONS MADE HIM FEEL CLOSER TO HIS IDOL, MICHELANGELO.</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THE CANVASES OF HIS LATE CAREER INCLUDE THE BATTLE OF TAILLEBOURG AND THE TAKING OF CONSTANTINOPLE BY THE CRUSADERS (APRIL 12 1204).</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DELACROIX DIED IN FRANCE IN 1863. BESIDES MANY DRAWINGS, WATERCOLORS, AND PAINTINGS, HE LEFT BEHIND A LEGACY THAT FOREVER CHANGED THE ART WORLD, SPECIFICALLY INSPIRING THE IMPRESSIONIST AND POST-IMPRESSIONIST PAINTERS. </a:t>
            </a:r>
            <a:endParaRPr lang="ru-RU" dirty="0">
              <a:latin typeface="Times New Roman" pitchFamily="18" charset="0"/>
              <a:cs typeface="Times New Roman" pitchFamily="18" charset="0"/>
            </a:endParaRPr>
          </a:p>
        </p:txBody>
      </p:sp>
      <p:sp>
        <p:nvSpPr>
          <p:cNvPr id="6" name="Прямоугольник 5"/>
          <p:cNvSpPr/>
          <p:nvPr/>
        </p:nvSpPr>
        <p:spPr>
          <a:xfrm>
            <a:off x="4707624" y="6144288"/>
            <a:ext cx="2006684" cy="369332"/>
          </a:xfrm>
          <a:prstGeom prst="rect">
            <a:avLst/>
          </a:prstGeom>
        </p:spPr>
        <p:txBody>
          <a:bodyPr wrap="square">
            <a:spAutoFit/>
          </a:bodyPr>
          <a:lstStyle/>
          <a:p>
            <a:r>
              <a:rPr lang="en-US" b="1" i="1" dirty="0" err="1" smtClean="0"/>
              <a:t>Frédéric</a:t>
            </a:r>
            <a:r>
              <a:rPr lang="en-US" b="1" i="1" dirty="0" smtClean="0"/>
              <a:t> Chopin</a:t>
            </a:r>
            <a:endParaRPr lang="ru-RU"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96743" cy="1580606"/>
          </a:xfrm>
        </p:spPr>
        <p:txBody>
          <a:bodyPr>
            <a:noAutofit/>
          </a:bodyPr>
          <a:lstStyle/>
          <a:p>
            <a:r>
              <a:rPr lang="en-US" sz="4000" dirty="0" smtClean="0"/>
              <a:t>Thanks </a:t>
            </a:r>
            <a:r>
              <a:rPr lang="en-US" sz="4000" dirty="0" smtClean="0"/>
              <a:t> for  attention!</a:t>
            </a:r>
            <a:endParaRPr lang="ru-RU" sz="4000" dirty="0"/>
          </a:p>
        </p:txBody>
      </p:sp>
      <p:sp>
        <p:nvSpPr>
          <p:cNvPr id="4" name="Текст 3"/>
          <p:cNvSpPr>
            <a:spLocks noGrp="1"/>
          </p:cNvSpPr>
          <p:nvPr>
            <p:ph type="body" sz="half" idx="2"/>
          </p:nvPr>
        </p:nvSpPr>
        <p:spPr>
          <a:xfrm>
            <a:off x="4101737" y="6113417"/>
            <a:ext cx="2390502" cy="587829"/>
          </a:xfrm>
        </p:spPr>
        <p:txBody>
          <a:bodyPr/>
          <a:lstStyle/>
          <a:p>
            <a:r>
              <a:rPr lang="en-US" b="1" i="1" dirty="0" smtClean="0"/>
              <a:t>Head of a Woman</a:t>
            </a:r>
            <a:endParaRPr lang="ru-RU" b="1" dirty="0"/>
          </a:p>
        </p:txBody>
      </p:sp>
      <p:pic>
        <p:nvPicPr>
          <p:cNvPr id="6" name="Рисунок 5" descr="Delacroix_head_of_a_woman.jpg"/>
          <p:cNvPicPr>
            <a:picLocks noChangeAspect="1"/>
          </p:cNvPicPr>
          <p:nvPr/>
        </p:nvPicPr>
        <p:blipFill>
          <a:blip r:embed="rId2"/>
          <a:stretch>
            <a:fillRect/>
          </a:stretch>
        </p:blipFill>
        <p:spPr>
          <a:xfrm>
            <a:off x="6619449" y="0"/>
            <a:ext cx="5572552"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S103031023">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TS103031023</Template>
  <TotalTime>0</TotalTime>
  <Words>326</Words>
  <Application>Microsoft Office PowerPoint</Application>
  <PresentationFormat>Произвольный</PresentationFormat>
  <Paragraphs>28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TS103031023</vt:lpstr>
      <vt:lpstr>Ferdinand Victor Eugène Delacroix</vt:lpstr>
      <vt:lpstr>Слайд 2</vt:lpstr>
      <vt:lpstr>Слайд 3</vt:lpstr>
      <vt:lpstr>Early Years </vt:lpstr>
      <vt:lpstr>Intermediate Years</vt:lpstr>
      <vt:lpstr>Слайд 6</vt:lpstr>
      <vt:lpstr>Advanced Years</vt:lpstr>
      <vt:lpstr>Thanks  for  attention!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2014-03-03T17:15:10Z</dcterms:created>
  <dcterms:modified xsi:type="dcterms:W3CDTF">2014-03-03T18:22:17Z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