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7" r:id="rId10"/>
    <p:sldId id="268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13B3F72-6FA6-48DD-91C2-A806702206DB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B3F1CAE-6ACB-4BC1-AB1C-9FABEDC61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3F72-6FA6-48DD-91C2-A806702206DB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1CAE-6ACB-4BC1-AB1C-9FABEDC61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3F72-6FA6-48DD-91C2-A806702206DB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1CAE-6ACB-4BC1-AB1C-9FABEDC61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13B3F72-6FA6-48DD-91C2-A806702206DB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B3F1CAE-6ACB-4BC1-AB1C-9FABEDC610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13B3F72-6FA6-48DD-91C2-A806702206DB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B3F1CAE-6ACB-4BC1-AB1C-9FABEDC61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3F72-6FA6-48DD-91C2-A806702206DB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1CAE-6ACB-4BC1-AB1C-9FABEDC610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3F72-6FA6-48DD-91C2-A806702206DB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1CAE-6ACB-4BC1-AB1C-9FABEDC610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13B3F72-6FA6-48DD-91C2-A806702206DB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B3F1CAE-6ACB-4BC1-AB1C-9FABEDC610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3F72-6FA6-48DD-91C2-A806702206DB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1CAE-6ACB-4BC1-AB1C-9FABEDC61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13B3F72-6FA6-48DD-91C2-A806702206DB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B3F1CAE-6ACB-4BC1-AB1C-9FABEDC610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13B3F72-6FA6-48DD-91C2-A806702206DB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B3F1CAE-6ACB-4BC1-AB1C-9FABEDC610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13B3F72-6FA6-48DD-91C2-A806702206DB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B3F1CAE-6ACB-4BC1-AB1C-9FABEDC61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100 років від дня народження скульптора  Василя </a:t>
            </a:r>
            <a:r>
              <a:rPr lang="uk-UA" dirty="0" err="1" smtClean="0"/>
              <a:t>Свиди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68874"/>
          </a:xfrm>
        </p:spPr>
        <p:txBody>
          <a:bodyPr>
            <a:normAutofit fontScale="90000"/>
          </a:bodyPr>
          <a:lstStyle/>
          <a:p>
            <a:r>
              <a:rPr lang="uk-UA" sz="2400" dirty="0" smtClean="0"/>
              <a:t>Ось саме сьогодні, </a:t>
            </a:r>
            <a:r>
              <a:rPr lang="uk-UA" sz="2400" i="1" dirty="0" smtClean="0"/>
              <a:t>22 жовтня 2013 року виповнюється 100 років від Дня народження </a:t>
            </a:r>
            <a:br>
              <a:rPr lang="uk-UA" sz="2400" i="1" dirty="0" smtClean="0"/>
            </a:br>
            <a:r>
              <a:rPr lang="uk-UA" sz="2400" i="1" dirty="0" smtClean="0"/>
              <a:t>скульптора Василя Свиди – різьбяра, </a:t>
            </a:r>
            <a:br>
              <a:rPr lang="uk-UA" sz="2400" i="1" dirty="0" smtClean="0"/>
            </a:br>
            <a:r>
              <a:rPr lang="uk-UA" sz="2400" i="1" dirty="0" smtClean="0"/>
              <a:t>заслуженого діяча мистецтв УРСР (1957),</a:t>
            </a:r>
            <a:br>
              <a:rPr lang="uk-UA" sz="2400" i="1" dirty="0" smtClean="0"/>
            </a:br>
            <a:r>
              <a:rPr lang="uk-UA" sz="2400" i="1" dirty="0" smtClean="0"/>
              <a:t> народного художника УРСР (1973), лауреата Шевченківської премії (1983), визначного представника закарпатської художньої школи живопису, утверджувача її скульптурної традиції. </a:t>
            </a:r>
            <a:r>
              <a:rPr lang="ru-RU" sz="2400" i="1" dirty="0" smtClean="0"/>
              <a:t>30 років викладав в Ужгородському училищі прикладного мистецтва. Довгий час очолював обласну організацію Спілки художників. </a:t>
            </a:r>
            <a:r>
              <a:rPr lang="ru-RU" sz="2400" i="1" dirty="0" err="1" smtClean="0"/>
              <a:t>Скульптури</a:t>
            </a:r>
            <a:r>
              <a:rPr lang="ru-RU" sz="2400" i="1" dirty="0" smtClean="0"/>
              <a:t> Василя </a:t>
            </a:r>
            <a:r>
              <a:rPr lang="ru-RU" sz="2400" i="1" dirty="0" err="1" smtClean="0"/>
              <a:t>Свиди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можна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знайти</a:t>
            </a:r>
            <a:r>
              <a:rPr lang="ru-RU" sz="2400" i="1" dirty="0" smtClean="0"/>
              <a:t> у </a:t>
            </a:r>
            <a:r>
              <a:rPr lang="ru-RU" sz="2400" i="1" dirty="0" err="1" smtClean="0"/>
              <a:t>понад</a:t>
            </a:r>
            <a:r>
              <a:rPr lang="ru-RU" sz="2400" i="1" dirty="0" smtClean="0"/>
              <a:t> 20 музеях по </a:t>
            </a:r>
            <a:r>
              <a:rPr lang="ru-RU" sz="2400" i="1" dirty="0" err="1" smtClean="0"/>
              <a:t>всьому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світу</a:t>
            </a:r>
            <a:r>
              <a:rPr lang="ru-RU" sz="2400" i="1" dirty="0" smtClean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3" name="Рисунок 2" descr="Свида - leksika.com.u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0"/>
            <a:ext cx="2257427" cy="2819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511420"/>
          </a:xfrm>
        </p:spPr>
        <p:txBody>
          <a:bodyPr>
            <a:normAutofit fontScale="90000"/>
          </a:bodyPr>
          <a:lstStyle/>
          <a:p>
            <a:r>
              <a:rPr lang="uk-UA" sz="1800" dirty="0" smtClean="0"/>
              <a:t>Відповідно до наказу міністра культури, у жовтні 2013 року заплановано провести низку заходів, присвячених річниці, зокрема: науково-практичні конференції, вечори пам’яті, ювілейні виставки, тематичні лекції в школах та бібліотеках.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у планах – </a:t>
            </a:r>
            <a:r>
              <a:rPr lang="ru-RU" sz="1800" dirty="0" err="1" smtClean="0"/>
              <a:t>видання</a:t>
            </a:r>
            <a:r>
              <a:rPr lang="ru-RU" sz="1800" dirty="0" smtClean="0"/>
              <a:t> альбому </a:t>
            </a:r>
            <a:r>
              <a:rPr lang="ru-RU" sz="1800" dirty="0" err="1" smtClean="0"/>
              <a:t>робіт</a:t>
            </a:r>
            <a:r>
              <a:rPr lang="ru-RU" sz="1800" dirty="0" smtClean="0"/>
              <a:t> </a:t>
            </a:r>
            <a:r>
              <a:rPr lang="ru-RU" sz="1800" dirty="0" err="1" smtClean="0"/>
              <a:t>митця</a:t>
            </a:r>
            <a:r>
              <a:rPr lang="ru-RU" sz="1800" dirty="0" smtClean="0"/>
              <a:t> та </a:t>
            </a:r>
            <a:r>
              <a:rPr lang="ru-RU" sz="1800" dirty="0" err="1" smtClean="0"/>
              <a:t>започаткування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премії</a:t>
            </a:r>
            <a:r>
              <a:rPr lang="ru-RU" sz="1800" dirty="0" smtClean="0"/>
              <a:t> </a:t>
            </a:r>
            <a:r>
              <a:rPr lang="ru-RU" sz="1800" dirty="0" err="1" smtClean="0"/>
              <a:t>ім</a:t>
            </a:r>
            <a:r>
              <a:rPr lang="ru-RU" sz="1800" dirty="0" smtClean="0"/>
              <a:t>. Василя </a:t>
            </a:r>
            <a:r>
              <a:rPr lang="ru-RU" sz="1800" dirty="0" err="1" smtClean="0"/>
              <a:t>Свиди</a:t>
            </a:r>
            <a:r>
              <a:rPr lang="ru-RU" sz="1800" dirty="0" smtClean="0"/>
              <a:t>.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йде</a:t>
            </a:r>
            <a:r>
              <a:rPr lang="ru-RU" sz="1800" dirty="0" smtClean="0"/>
              <a:t> </a:t>
            </a:r>
            <a:r>
              <a:rPr lang="ru-RU" sz="1800" dirty="0" err="1" smtClean="0"/>
              <a:t>мова</a:t>
            </a:r>
            <a:r>
              <a:rPr lang="ru-RU" sz="1800" dirty="0" smtClean="0"/>
              <a:t> про </a:t>
            </a:r>
            <a:r>
              <a:rPr lang="ru-RU" sz="1800" dirty="0" err="1" smtClean="0"/>
              <a:t>перейменування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однієї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вулиць</a:t>
            </a:r>
            <a:r>
              <a:rPr lang="ru-RU" sz="1800" dirty="0" smtClean="0"/>
              <a:t> </a:t>
            </a:r>
            <a:r>
              <a:rPr lang="ru-RU" sz="1800" dirty="0" err="1" smtClean="0"/>
              <a:t>обласного</a:t>
            </a:r>
            <a:r>
              <a:rPr lang="ru-RU" sz="1800" dirty="0" smtClean="0"/>
              <a:t> центру на честь Василя </a:t>
            </a:r>
            <a:r>
              <a:rPr lang="ru-RU" sz="1800" dirty="0" err="1" smtClean="0"/>
              <a:t>Свиди</a:t>
            </a:r>
            <a:r>
              <a:rPr lang="ru-RU" sz="1800" dirty="0" smtClean="0"/>
              <a:t> та </a:t>
            </a:r>
            <a:r>
              <a:rPr lang="ru-RU" sz="1800" dirty="0" err="1" smtClean="0"/>
              <a:t>облаштування</a:t>
            </a:r>
            <a:r>
              <a:rPr lang="ru-RU" sz="1800" dirty="0" smtClean="0"/>
              <a:t> музею </a:t>
            </a:r>
            <a:r>
              <a:rPr lang="ru-RU" sz="1800" dirty="0" err="1" smtClean="0"/>
              <a:t>робіт</a:t>
            </a:r>
            <a:r>
              <a:rPr lang="ru-RU" sz="1800" dirty="0" smtClean="0"/>
              <a:t> </a:t>
            </a:r>
            <a:r>
              <a:rPr lang="ru-RU" sz="1800" dirty="0" err="1" smtClean="0"/>
              <a:t>митця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3" name="Рисунок 2" descr="http://zakarpattya.net.ua/postimages/zmi/2013/6/skulptor-Vasyl-Svyd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786057"/>
            <a:ext cx="6643734" cy="3786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Свида</a:t>
            </a:r>
            <a:r>
              <a:rPr lang="uk-UA" dirty="0" smtClean="0"/>
              <a:t> Василь Іванович </a:t>
            </a:r>
            <a:br>
              <a:rPr lang="uk-UA" dirty="0" smtClean="0"/>
            </a:br>
            <a:r>
              <a:rPr lang="uk-UA" dirty="0" smtClean="0"/>
              <a:t>    (1913-1989)</a:t>
            </a:r>
            <a:endParaRPr lang="ru-RU" dirty="0"/>
          </a:p>
        </p:txBody>
      </p:sp>
      <p:pic>
        <p:nvPicPr>
          <p:cNvPr id="4" name="Содержимое 3" descr="СВИДА ВАСИЛЬ ІВАНОВИЧ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7" y="1571612"/>
            <a:ext cx="4214841" cy="4786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4722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Спогади</a:t>
            </a:r>
            <a:r>
              <a:rPr lang="ru-RU" dirty="0" smtClean="0"/>
              <a:t> </a:t>
            </a:r>
            <a:r>
              <a:rPr lang="ru-RU" dirty="0" err="1" smtClean="0"/>
              <a:t>дитинства</a:t>
            </a:r>
            <a:r>
              <a:rPr lang="ru-RU" dirty="0" smtClean="0"/>
              <a:t> та </a:t>
            </a:r>
            <a:r>
              <a:rPr lang="ru-RU" dirty="0" err="1" smtClean="0"/>
              <a:t>юності</a:t>
            </a:r>
            <a:r>
              <a:rPr lang="ru-RU" dirty="0" smtClean="0"/>
              <a:t> </a:t>
            </a:r>
            <a:r>
              <a:rPr lang="ru-RU" dirty="0" err="1" smtClean="0"/>
              <a:t>відігравали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роль 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, </a:t>
            </a:r>
            <a:r>
              <a:rPr lang="ru-RU" dirty="0" err="1" smtClean="0"/>
              <a:t>викликали</a:t>
            </a:r>
            <a:r>
              <a:rPr lang="ru-RU" dirty="0" smtClean="0"/>
              <a:t> до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кращі</a:t>
            </a:r>
            <a:r>
              <a:rPr lang="ru-RU" dirty="0" smtClean="0"/>
              <a:t> </a:t>
            </a:r>
            <a:r>
              <a:rPr lang="ru-RU" dirty="0" err="1" smtClean="0"/>
              <a:t>образи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доробку</a:t>
            </a:r>
            <a:r>
              <a:rPr lang="ru-RU" dirty="0" smtClean="0"/>
              <a:t>: «До </a:t>
            </a:r>
            <a:r>
              <a:rPr lang="ru-RU" dirty="0" err="1" smtClean="0"/>
              <a:t>школи</a:t>
            </a:r>
            <a:r>
              <a:rPr lang="ru-RU" dirty="0" smtClean="0"/>
              <a:t>», «Пастух </a:t>
            </a:r>
            <a:r>
              <a:rPr lang="ru-RU" dirty="0" err="1" smtClean="0"/>
              <a:t>з</a:t>
            </a:r>
            <a:r>
              <a:rPr lang="ru-RU" dirty="0" smtClean="0"/>
              <a:t> буйволом», «</a:t>
            </a:r>
            <a:r>
              <a:rPr lang="ru-RU" dirty="0" err="1" smtClean="0"/>
              <a:t>Вівці</a:t>
            </a:r>
            <a:r>
              <a:rPr lang="ru-RU" dirty="0" smtClean="0"/>
              <a:t>, </a:t>
            </a:r>
            <a:r>
              <a:rPr lang="ru-RU" dirty="0" err="1" smtClean="0"/>
              <a:t>мої</a:t>
            </a:r>
            <a:r>
              <a:rPr lang="ru-RU" dirty="0" smtClean="0"/>
              <a:t> </a:t>
            </a:r>
            <a:r>
              <a:rPr lang="ru-RU" dirty="0" err="1" smtClean="0"/>
              <a:t>вівці</a:t>
            </a:r>
            <a:r>
              <a:rPr lang="ru-RU" dirty="0" smtClean="0"/>
              <a:t>» , «З поля», « До молодого. </a:t>
            </a:r>
            <a:r>
              <a:rPr lang="ru-RU" dirty="0" err="1" smtClean="0"/>
              <a:t>Весілля</a:t>
            </a:r>
            <a:r>
              <a:rPr lang="ru-RU" dirty="0" smtClean="0"/>
              <a:t>»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земляків</a:t>
            </a:r>
            <a:r>
              <a:rPr lang="ru-RU" dirty="0" smtClean="0"/>
              <a:t> черпав </a:t>
            </a:r>
            <a:r>
              <a:rPr lang="ru-RU" dirty="0" err="1" smtClean="0"/>
              <a:t>митець</a:t>
            </a:r>
            <a:r>
              <a:rPr lang="ru-RU" dirty="0" smtClean="0"/>
              <a:t> </a:t>
            </a:r>
            <a:r>
              <a:rPr lang="ru-RU" dirty="0" err="1" smtClean="0"/>
              <a:t>почуття</a:t>
            </a:r>
            <a:r>
              <a:rPr lang="ru-RU" dirty="0" smtClean="0"/>
              <a:t> добра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справедливості</a:t>
            </a:r>
            <a:r>
              <a:rPr lang="ru-RU" dirty="0" smtClean="0"/>
              <a:t>, </a:t>
            </a:r>
            <a:r>
              <a:rPr lang="ru-RU" dirty="0" err="1" smtClean="0"/>
              <a:t>життєво</a:t>
            </a:r>
            <a:r>
              <a:rPr lang="ru-RU" dirty="0" smtClean="0"/>
              <a:t> </a:t>
            </a:r>
            <a:r>
              <a:rPr lang="ru-RU" dirty="0" err="1" smtClean="0"/>
              <a:t>необхідного</a:t>
            </a:r>
            <a:r>
              <a:rPr lang="ru-RU" dirty="0" smtClean="0"/>
              <a:t> </a:t>
            </a:r>
            <a:r>
              <a:rPr lang="ru-RU" dirty="0" err="1" smtClean="0"/>
              <a:t>гумору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так </a:t>
            </a:r>
            <a:r>
              <a:rPr lang="ru-RU" dirty="0" err="1" smtClean="0"/>
              <a:t>іскристо</a:t>
            </a:r>
            <a:r>
              <a:rPr lang="ru-RU" dirty="0" smtClean="0"/>
              <a:t> проявлялось 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творах</a:t>
            </a:r>
            <a:r>
              <a:rPr lang="ru-RU" dirty="0" smtClean="0"/>
              <a:t>: «Сварка на </a:t>
            </a:r>
            <a:r>
              <a:rPr lang="ru-RU" dirty="0" err="1" smtClean="0"/>
              <a:t>межі</a:t>
            </a:r>
            <a:r>
              <a:rPr lang="ru-RU" dirty="0" smtClean="0"/>
              <a:t>», «</a:t>
            </a:r>
            <a:r>
              <a:rPr lang="ru-RU" dirty="0" err="1" smtClean="0"/>
              <a:t>Кохання</a:t>
            </a:r>
            <a:r>
              <a:rPr lang="ru-RU" dirty="0" smtClean="0"/>
              <a:t>. Коли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сплять</a:t>
            </a:r>
            <a:r>
              <a:rPr lang="ru-RU" dirty="0" smtClean="0"/>
              <a:t>» , « А </a:t>
            </a:r>
            <a:r>
              <a:rPr lang="ru-RU" dirty="0" err="1" smtClean="0"/>
              <a:t>коні</a:t>
            </a:r>
            <a:r>
              <a:rPr lang="ru-RU" dirty="0" smtClean="0"/>
              <a:t> воду </a:t>
            </a:r>
            <a:r>
              <a:rPr lang="ru-RU" dirty="0" err="1" smtClean="0"/>
              <a:t>п’ють</a:t>
            </a:r>
            <a:r>
              <a:rPr lang="ru-RU" dirty="0" smtClean="0"/>
              <a:t>», </a:t>
            </a:r>
            <a:r>
              <a:rPr lang="uk-UA" dirty="0" smtClean="0"/>
              <a:t>«Лісоруби Закарпаття підписують нову Стокгольмську відозву про мир»,</a:t>
            </a:r>
            <a:r>
              <a:rPr lang="ru-RU" dirty="0" smtClean="0"/>
              <a:t> « На </a:t>
            </a:r>
            <a:r>
              <a:rPr lang="ru-RU" dirty="0" err="1" smtClean="0"/>
              <a:t>сповіді</a:t>
            </a:r>
            <a:r>
              <a:rPr lang="ru-RU" dirty="0" smtClean="0"/>
              <a:t>», « Схожий на батька»</a:t>
            </a:r>
            <a:r>
              <a:rPr lang="uk-UA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1400" dirty="0" err="1" smtClean="0"/>
              <a:t>Відомий</a:t>
            </a:r>
            <a:r>
              <a:rPr lang="ru-RU" sz="1400" dirty="0" smtClean="0"/>
              <a:t> Василь </a:t>
            </a:r>
            <a:r>
              <a:rPr lang="ru-RU" sz="1400" dirty="0" err="1" smtClean="0"/>
              <a:t>Свида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своїм</a:t>
            </a:r>
            <a:r>
              <a:rPr lang="ru-RU" sz="1400" dirty="0" smtClean="0"/>
              <a:t> талантом </a:t>
            </a:r>
            <a:r>
              <a:rPr lang="ru-RU" sz="1400" dirty="0" err="1" smtClean="0"/>
              <a:t>живописця</a:t>
            </a:r>
            <a:r>
              <a:rPr lang="ru-RU" sz="1400" dirty="0" smtClean="0"/>
              <a:t>. Мало кому </a:t>
            </a:r>
            <a:r>
              <a:rPr lang="ru-RU" sz="1400" dirty="0" err="1" smtClean="0"/>
              <a:t>відомо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Свида</a:t>
            </a:r>
            <a:r>
              <a:rPr lang="ru-RU" sz="1400" dirty="0" smtClean="0"/>
              <a:t> </a:t>
            </a:r>
            <a:r>
              <a:rPr lang="ru-RU" sz="1400" dirty="0" err="1" smtClean="0"/>
              <a:t>теж</a:t>
            </a:r>
            <a:r>
              <a:rPr lang="ru-RU" sz="1400" dirty="0" smtClean="0"/>
              <a:t> </a:t>
            </a:r>
            <a:r>
              <a:rPr lang="ru-RU" sz="1400" dirty="0" err="1" smtClean="0"/>
              <a:t>мав</a:t>
            </a:r>
            <a:r>
              <a:rPr lang="ru-RU" sz="1400" dirty="0" smtClean="0"/>
              <a:t> талант </a:t>
            </a:r>
            <a:r>
              <a:rPr lang="ru-RU" sz="1400" dirty="0" err="1" smtClean="0"/>
              <a:t>майстра</a:t>
            </a:r>
            <a:r>
              <a:rPr lang="ru-RU" sz="1400" dirty="0" smtClean="0"/>
              <a:t> </a:t>
            </a:r>
            <a:r>
              <a:rPr lang="ru-RU" sz="1400" dirty="0" err="1" smtClean="0"/>
              <a:t>пензля</a:t>
            </a:r>
            <a:r>
              <a:rPr lang="ru-RU" sz="1400" dirty="0" smtClean="0"/>
              <a:t>. У </a:t>
            </a:r>
            <a:r>
              <a:rPr lang="ru-RU" sz="1400" dirty="0" err="1" smtClean="0"/>
              <a:t>домашньому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архіві</a:t>
            </a:r>
            <a:r>
              <a:rPr lang="ru-RU" sz="1400" dirty="0" smtClean="0"/>
              <a:t> </a:t>
            </a:r>
            <a:r>
              <a:rPr lang="ru-RU" sz="1400" dirty="0" err="1" smtClean="0"/>
              <a:t>зберігається</a:t>
            </a:r>
            <a:r>
              <a:rPr lang="ru-RU" sz="1400" dirty="0" smtClean="0"/>
              <a:t> портрет Тараса </a:t>
            </a:r>
            <a:r>
              <a:rPr lang="ru-RU" sz="1400" dirty="0" err="1" smtClean="0"/>
              <a:t>Шевченка</a:t>
            </a:r>
            <a:r>
              <a:rPr lang="ru-RU" sz="1400" dirty="0" smtClean="0"/>
              <a:t>, </a:t>
            </a:r>
            <a:r>
              <a:rPr lang="ru-RU" sz="1400" dirty="0" err="1" smtClean="0"/>
              <a:t>виконаний</a:t>
            </a:r>
            <a:r>
              <a:rPr lang="ru-RU" sz="1400" dirty="0" smtClean="0"/>
              <a:t> Василем </a:t>
            </a:r>
            <a:r>
              <a:rPr lang="ru-RU" sz="1400" dirty="0" err="1" smtClean="0"/>
              <a:t>Івановичем</a:t>
            </a:r>
            <a:r>
              <a:rPr lang="ru-RU" sz="1400" dirty="0" smtClean="0"/>
              <a:t> </a:t>
            </a:r>
            <a:r>
              <a:rPr lang="ru-RU" sz="1400" dirty="0" err="1" smtClean="0"/>
              <a:t>ще</a:t>
            </a:r>
            <a:r>
              <a:rPr lang="ru-RU" sz="1400" dirty="0" smtClean="0"/>
              <a:t> у 1934 </a:t>
            </a:r>
            <a:r>
              <a:rPr lang="ru-RU" sz="1400" dirty="0" err="1" smtClean="0"/>
              <a:t>році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1026" name="Picture 2" descr="http://upload.wikimedia.org/wikipedia/commons/b/bd/Taras_Shevchenko_selfportrait_oil_1840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6169" b="6169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 rot="10800000" flipV="1">
            <a:off x="357158" y="0"/>
            <a:ext cx="3657600" cy="1000108"/>
          </a:xfrm>
        </p:spPr>
        <p:txBody>
          <a:bodyPr/>
          <a:lstStyle/>
          <a:p>
            <a:r>
              <a:rPr lang="uk-UA" sz="1200" dirty="0" smtClean="0"/>
              <a:t>«Лісоруби Закарпаття підписують нову Стокгольмську відозву про мир», </a:t>
            </a:r>
            <a:endParaRPr lang="ru-RU" sz="1200" dirty="0"/>
          </a:p>
        </p:txBody>
      </p:sp>
      <p:pic>
        <p:nvPicPr>
          <p:cNvPr id="7" name="Содержимое 6" descr="Свида - leksika.com.ua"/>
          <p:cNvPicPr>
            <a:picLocks noGrp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142984"/>
            <a:ext cx="3500461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http://www.carpathia.gov.ua/data/upload/publication/main/ua/2755/3.jpg"/>
          <p:cNvPicPr>
            <a:picLocks noGrp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1142984"/>
            <a:ext cx="428628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4343400" y="0"/>
            <a:ext cx="3657600" cy="1000108"/>
          </a:xfrm>
        </p:spPr>
        <p:txBody>
          <a:bodyPr/>
          <a:lstStyle/>
          <a:p>
            <a:r>
              <a:rPr lang="ru-RU" b="0" dirty="0" smtClean="0"/>
              <a:t>З базару. дерево, </a:t>
            </a:r>
            <a:r>
              <a:rPr lang="ru-RU" b="0" dirty="0" err="1" smtClean="0"/>
              <a:t>різьба</a:t>
            </a:r>
            <a:r>
              <a:rPr lang="ru-RU" b="0" dirty="0" smtClean="0"/>
              <a:t>, 62x62x37 см.</a:t>
            </a:r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chas-z.com.ua/wp-content/themes/chastime/thumb.php?src=http://chas-z.com.ua/wp-content/uploads/2013/01/uzh-7.jpg&amp;w=568&amp;zc=1&amp;q=80&amp;bid=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290"/>
            <a:ext cx="7786742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chas-z.com.ua/wp-content/themes/chastime/thumb.php?src=http://chas-z.com.ua/wp-content/uploads/2013/01/uzh4.jpg&amp;w=568&amp;zc=1&amp;q=80&amp;bid=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7929618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5857884" y="214290"/>
            <a:ext cx="2571768" cy="1571636"/>
          </a:xfrm>
        </p:spPr>
        <p:txBody>
          <a:bodyPr>
            <a:normAutofit/>
          </a:bodyPr>
          <a:lstStyle/>
          <a:p>
            <a:r>
              <a:rPr lang="ru-RU" sz="1800" dirty="0" err="1" smtClean="0"/>
              <a:t>Мати</a:t>
            </a:r>
            <a:r>
              <a:rPr lang="ru-RU" sz="1800" dirty="0" smtClean="0"/>
              <a:t> - </a:t>
            </a:r>
            <a:r>
              <a:rPr lang="ru-RU" sz="1800" dirty="0" err="1" smtClean="0"/>
              <a:t>верховинка</a:t>
            </a:r>
            <a:r>
              <a:rPr lang="ru-RU" sz="1800" dirty="0" smtClean="0"/>
              <a:t>. 1970 р. Дерево, </a:t>
            </a:r>
            <a:r>
              <a:rPr lang="ru-RU" sz="1800" dirty="0" err="1" smtClean="0"/>
              <a:t>різьба</a:t>
            </a:r>
            <a:r>
              <a:rPr lang="ru-RU" sz="1800" dirty="0" smtClean="0"/>
              <a:t>, 82x45x41 см.</a:t>
            </a:r>
            <a:endParaRPr lang="ru-RU" sz="1800" dirty="0"/>
          </a:p>
        </p:txBody>
      </p:sp>
      <p:pic>
        <p:nvPicPr>
          <p:cNvPr id="3" name="Рисунок 2" descr="http://www.carpathia.gov.ua/data/upload/publication/main/ua/2755/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0"/>
            <a:ext cx="5357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7467600" cy="564360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Також Василь Іванович в</a:t>
            </a:r>
            <a:r>
              <a:rPr lang="ru-RU" dirty="0" err="1" smtClean="0"/>
              <a:t>икладав</a:t>
            </a:r>
            <a:r>
              <a:rPr lang="ru-RU" dirty="0" smtClean="0"/>
              <a:t> в </a:t>
            </a:r>
            <a:r>
              <a:rPr lang="ru-RU" dirty="0" err="1" smtClean="0"/>
              <a:t>Ужгородському</a:t>
            </a:r>
            <a:r>
              <a:rPr lang="ru-RU" dirty="0" smtClean="0"/>
              <a:t> </a:t>
            </a:r>
            <a:r>
              <a:rPr lang="ru-RU" dirty="0" err="1" smtClean="0"/>
              <a:t>училищі</a:t>
            </a:r>
            <a:r>
              <a:rPr lang="ru-RU" dirty="0" smtClean="0"/>
              <a:t> прикладного </a:t>
            </a:r>
            <a:r>
              <a:rPr lang="ru-RU" dirty="0" err="1" smtClean="0"/>
              <a:t>мистецтва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uk-UA" dirty="0" smtClean="0"/>
              <a:t>його </a:t>
            </a:r>
            <a:r>
              <a:rPr lang="ru-RU" dirty="0" err="1" smtClean="0"/>
              <a:t>вихованців</a:t>
            </a:r>
            <a:r>
              <a:rPr lang="uk-UA" dirty="0" smtClean="0"/>
              <a:t> були </a:t>
            </a:r>
            <a:r>
              <a:rPr lang="ru-RU" dirty="0" smtClean="0"/>
              <a:t>: В. М. </a:t>
            </a:r>
            <a:r>
              <a:rPr lang="ru-RU" dirty="0" err="1" smtClean="0"/>
              <a:t>Гангур</a:t>
            </a:r>
            <a:r>
              <a:rPr lang="ru-RU" dirty="0" smtClean="0"/>
              <a:t>, Н. С. Герц, Т. Ф. </a:t>
            </a:r>
            <a:r>
              <a:rPr lang="ru-RU" dirty="0" err="1" smtClean="0"/>
              <a:t>Данилич</a:t>
            </a:r>
            <a:r>
              <a:rPr lang="ru-RU" dirty="0" smtClean="0"/>
              <a:t>, Т. </a:t>
            </a:r>
            <a:r>
              <a:rPr lang="ru-RU" dirty="0" err="1" smtClean="0"/>
              <a:t>Іванчо</a:t>
            </a:r>
            <a:r>
              <a:rPr lang="ru-RU" dirty="0" smtClean="0"/>
              <a:t>, М. Б. </a:t>
            </a:r>
            <a:r>
              <a:rPr lang="ru-RU" dirty="0" err="1" smtClean="0"/>
              <a:t>Іванчо</a:t>
            </a:r>
            <a:r>
              <a:rPr lang="ru-RU" dirty="0" smtClean="0"/>
              <a:t>, О. С. </a:t>
            </a:r>
            <a:r>
              <a:rPr lang="ru-RU" dirty="0" err="1" smtClean="0"/>
              <a:t>Саллер</a:t>
            </a:r>
            <a:r>
              <a:rPr lang="ru-RU" dirty="0" smtClean="0"/>
              <a:t>, І. І. </a:t>
            </a:r>
            <a:r>
              <a:rPr lang="ru-RU" dirty="0" err="1" smtClean="0"/>
              <a:t>Матіко</a:t>
            </a:r>
            <a:r>
              <a:rPr lang="ru-RU" dirty="0" smtClean="0"/>
              <a:t>, М. Ю. </a:t>
            </a:r>
            <a:r>
              <a:rPr lang="ru-RU" dirty="0" err="1" smtClean="0"/>
              <a:t>Матіко</a:t>
            </a:r>
            <a:r>
              <a:rPr lang="ru-RU" dirty="0" smtClean="0"/>
              <a:t>, Ю. М. </a:t>
            </a:r>
            <a:r>
              <a:rPr lang="ru-RU" dirty="0" err="1" smtClean="0"/>
              <a:t>Мошак</a:t>
            </a:r>
            <a:r>
              <a:rPr lang="ru-RU" dirty="0" smtClean="0"/>
              <a:t>, І. М. </a:t>
            </a:r>
            <a:r>
              <a:rPr lang="ru-RU" dirty="0" err="1" smtClean="0"/>
              <a:t>Палаташ</a:t>
            </a:r>
            <a:r>
              <a:rPr lang="ru-RU" dirty="0" smtClean="0"/>
              <a:t>, В. І. Щур. </a:t>
            </a:r>
            <a:br>
              <a:rPr lang="ru-RU" dirty="0" smtClean="0"/>
            </a:br>
            <a:r>
              <a:rPr lang="uk-UA" dirty="0" smtClean="0"/>
              <a:t>На жаль, 19 квітня </a:t>
            </a:r>
            <a:r>
              <a:rPr lang="ru-RU" dirty="0" smtClean="0"/>
              <a:t>1989</a:t>
            </a:r>
            <a:r>
              <a:rPr lang="uk-UA" dirty="0" smtClean="0"/>
              <a:t> році скульптор – </a:t>
            </a:r>
            <a:r>
              <a:rPr lang="ru-RU" i="1" dirty="0" err="1" smtClean="0"/>
              <a:t>різьбяр</a:t>
            </a:r>
            <a:r>
              <a:rPr lang="uk-UA" i="1" dirty="0" smtClean="0"/>
              <a:t> помер. Після його смерті</a:t>
            </a:r>
            <a:r>
              <a:rPr lang="ru-RU" dirty="0" smtClean="0"/>
              <a:t>, </a:t>
            </a:r>
            <a:r>
              <a:rPr lang="ru-RU" dirty="0" err="1" smtClean="0"/>
              <a:t>син</a:t>
            </a:r>
            <a:r>
              <a:rPr lang="ru-RU" dirty="0" smtClean="0"/>
              <a:t> </a:t>
            </a:r>
            <a:r>
              <a:rPr lang="ru-RU" dirty="0" err="1" smtClean="0"/>
              <a:t>майстра</a:t>
            </a:r>
            <a:r>
              <a:rPr lang="ru-RU" dirty="0" smtClean="0"/>
              <a:t>, Ярослав </a:t>
            </a:r>
            <a:r>
              <a:rPr lang="ru-RU" dirty="0" err="1" smtClean="0"/>
              <a:t>Свида</a:t>
            </a:r>
            <a:r>
              <a:rPr lang="uk-UA" dirty="0" smtClean="0"/>
              <a:t>,</a:t>
            </a:r>
            <a:r>
              <a:rPr lang="ru-RU" dirty="0" smtClean="0"/>
              <a:t> </a:t>
            </a:r>
            <a:r>
              <a:rPr lang="ru-RU" dirty="0" err="1" smtClean="0"/>
              <a:t>намагається</a:t>
            </a:r>
            <a:r>
              <a:rPr lang="ru-RU" dirty="0" smtClean="0"/>
              <a:t> </a:t>
            </a:r>
            <a:r>
              <a:rPr lang="ru-RU" dirty="0" err="1" smtClean="0"/>
              <a:t>зберегти</a:t>
            </a:r>
            <a:r>
              <a:rPr lang="ru-RU" dirty="0" smtClean="0"/>
              <a:t> ту атмосферу, в </a:t>
            </a:r>
            <a:r>
              <a:rPr lang="ru-RU" dirty="0" err="1" smtClean="0"/>
              <a:t>якій</a:t>
            </a:r>
            <a:r>
              <a:rPr lang="ru-RU" dirty="0" smtClean="0"/>
              <a:t> творив </a:t>
            </a:r>
            <a:r>
              <a:rPr lang="ru-RU" dirty="0" err="1" smtClean="0"/>
              <a:t>батько</a:t>
            </a:r>
            <a:r>
              <a:rPr lang="ru-RU" dirty="0" smtClean="0"/>
              <a:t>.</a:t>
            </a:r>
            <a:r>
              <a:rPr lang="uk-UA" dirty="0" smtClean="0"/>
              <a:t> Син зберігає роботи різних періодів, архів та власну бібліотеку митця.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120</TotalTime>
  <Words>294</Words>
  <Application>Microsoft Office PowerPoint</Application>
  <PresentationFormat>Экран (4:3)</PresentationFormat>
  <Paragraphs>10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100 років від дня народження скульптора  Василя Свиди</vt:lpstr>
      <vt:lpstr>Свида Василь Іванович      (1913-1989)</vt:lpstr>
      <vt:lpstr>Спогади дитинства та юності відігравали велику роль у його творчості, викликали до життя кращі образи його доробку: «До школи», «Пастух з буйволом», «Вівці, мої вівці» , «З поля», « До молодого. Весілля» тощо. Адже саме від земляків черпав митець почуття добра і справедливості, життєво необхідного гумору, що так іскристо проявлялось у його творах: «Сварка на межі», «Кохання. Коли мати сплять» , « А коні воду п’ють», «Лісоруби Закарпаття підписують нову Стокгольмську відозву про мир», « На сповіді», « Схожий на батька». </vt:lpstr>
      <vt:lpstr>Слайд 4</vt:lpstr>
      <vt:lpstr>Слайд 5</vt:lpstr>
      <vt:lpstr>Слайд 6</vt:lpstr>
      <vt:lpstr>Слайд 7</vt:lpstr>
      <vt:lpstr>Мати - верховинка. 1970 р. Дерево, різьба, 82x45x41 см.</vt:lpstr>
      <vt:lpstr>Також Василь Іванович викладав в Ужгородському училищі прикладного мистецтва. Серед його вихованців були : В. М. Гангур, Н. С. Герц, Т. Ф. Данилич, Т. Іванчо, М. Б. Іванчо, О. С. Саллер, І. І. Матіко, М. Ю. Матіко, Ю. М. Мошак, І. М. Палаташ, В. І. Щур.  На жаль, 19 квітня 1989 році скульптор – різьбяр помер. Після його смерті, син майстра, Ярослав Свида, намагається зберегти ту атмосферу, в якій творив батько. Син зберігає роботи різних періодів, архів та власну бібліотеку митця. </vt:lpstr>
      <vt:lpstr>Ось саме сьогодні, 22 жовтня 2013 року виповнюється 100 років від Дня народження  скульптора Василя Свиди – різьбяра,  заслуженого діяча мистецтв УРСР (1957),  народного художника УРСР (1973), лауреата Шевченківської премії (1983), визначного представника закарпатської художньої школи живопису, утверджувача її скульптурної традиції. 30 років викладав в Ужгородському училищі прикладного мистецтва. Довгий час очолював обласну організацію Спілки художників. Скульптури Василя Свиди можна знайти у понад 20 музеях по всьому світу. </vt:lpstr>
      <vt:lpstr>Відповідно до наказу міністра культури, у жовтні 2013 року заплановано провести низку заходів, присвячених річниці, зокрема: науково-практичні конференції, вечори пам’яті, ювілейні виставки, тематичні лекції в школах та бібліотеках. Також у планах – видання альбому робіт митця та започаткування премії ім. Василя Свиди. Також йде мова про перейменування однієї з вулиць обласного центру на честь Василя Свиди та облаштування музею робіт митця.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100 років від дня народження скульптора  Василя Свиди</dc:title>
  <dc:creator>Admin</dc:creator>
  <cp:lastModifiedBy>User</cp:lastModifiedBy>
  <cp:revision>9</cp:revision>
  <dcterms:created xsi:type="dcterms:W3CDTF">2013-10-21T19:13:29Z</dcterms:created>
  <dcterms:modified xsi:type="dcterms:W3CDTF">2013-10-22T14:37:47Z</dcterms:modified>
</cp:coreProperties>
</file>