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35A0E84-C9E4-4BA2-95B4-320E536F5F58}" type="datetimeFigureOut">
              <a:rPr lang="uk-UA" smtClean="0"/>
              <a:t>23.10.2013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B1BEA8-5E86-4CEB-82E0-880314CB6C5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0E84-C9E4-4BA2-95B4-320E536F5F58}" type="datetimeFigureOut">
              <a:rPr lang="uk-UA" smtClean="0"/>
              <a:t>23.10.2013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1BEA8-5E86-4CEB-82E0-880314CB6C5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0E84-C9E4-4BA2-95B4-320E536F5F58}" type="datetimeFigureOut">
              <a:rPr lang="uk-UA" smtClean="0"/>
              <a:t>23.10.2013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1BEA8-5E86-4CEB-82E0-880314CB6C5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35A0E84-C9E4-4BA2-95B4-320E536F5F58}" type="datetimeFigureOut">
              <a:rPr lang="uk-UA" smtClean="0"/>
              <a:t>23.10.2013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B1BEA8-5E86-4CEB-82E0-880314CB6C51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35A0E84-C9E4-4BA2-95B4-320E536F5F58}" type="datetimeFigureOut">
              <a:rPr lang="uk-UA" smtClean="0"/>
              <a:t>23.10.2013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B1BEA8-5E86-4CEB-82E0-880314CB6C51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0E84-C9E4-4BA2-95B4-320E536F5F58}" type="datetimeFigureOut">
              <a:rPr lang="uk-UA" smtClean="0"/>
              <a:t>23.10.2013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1BEA8-5E86-4CEB-82E0-880314CB6C51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0E84-C9E4-4BA2-95B4-320E536F5F58}" type="datetimeFigureOut">
              <a:rPr lang="uk-UA" smtClean="0"/>
              <a:t>23.10.2013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1BEA8-5E86-4CEB-82E0-880314CB6C51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5A0E84-C9E4-4BA2-95B4-320E536F5F58}" type="datetimeFigureOut">
              <a:rPr lang="uk-UA" smtClean="0"/>
              <a:t>23.10.2013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B1BEA8-5E86-4CEB-82E0-880314CB6C51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A0E84-C9E4-4BA2-95B4-320E536F5F58}" type="datetimeFigureOut">
              <a:rPr lang="uk-UA" smtClean="0"/>
              <a:t>23.10.2013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1BEA8-5E86-4CEB-82E0-880314CB6C5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35A0E84-C9E4-4BA2-95B4-320E536F5F58}" type="datetimeFigureOut">
              <a:rPr lang="uk-UA" smtClean="0"/>
              <a:t>23.10.2013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B1BEA8-5E86-4CEB-82E0-880314CB6C51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35A0E84-C9E4-4BA2-95B4-320E536F5F58}" type="datetimeFigureOut">
              <a:rPr lang="uk-UA" smtClean="0"/>
              <a:t>23.10.2013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B1BEA8-5E86-4CEB-82E0-880314CB6C51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35A0E84-C9E4-4BA2-95B4-320E536F5F58}" type="datetimeFigureOut">
              <a:rPr lang="uk-UA" smtClean="0"/>
              <a:t>23.10.2013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B1BEA8-5E86-4CEB-82E0-880314CB6C51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0944" y="188640"/>
            <a:ext cx="4896673" cy="626732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046049" y="5797542"/>
            <a:ext cx="463620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cap="all" dirty="0" smtClean="0">
                <a:ln w="0">
                  <a:solidFill>
                    <a:schemeClr val="tx1"/>
                  </a:solidFill>
                </a:ln>
                <a:effectLst>
                  <a:reflection blurRad="12700" stA="50000" endPos="50000" dist="5000" dir="5400000" sy="-100000" rotWithShape="0"/>
                </a:effectLst>
              </a:rPr>
              <a:t>Валентин </a:t>
            </a:r>
            <a:r>
              <a:rPr lang="ru-RU" sz="2000" b="1" cap="all" dirty="0" err="1" smtClean="0">
                <a:ln w="0">
                  <a:solidFill>
                    <a:schemeClr val="tx1"/>
                  </a:solidFill>
                </a:ln>
                <a:effectLst>
                  <a:reflection blurRad="12700" stA="50000" endPos="50000" dist="5000" dir="5400000" sy="-100000" rotWithShape="0"/>
                </a:effectLst>
              </a:rPr>
              <a:t>Олександрович</a:t>
            </a:r>
            <a:endParaRPr lang="ru-RU" sz="2000" b="1" cap="all" dirty="0" smtClean="0">
              <a:ln w="0">
                <a:solidFill>
                  <a:schemeClr val="tx1"/>
                </a:solidFill>
              </a:ln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sz="2000" b="1" cap="all" dirty="0" smtClean="0">
                <a:ln w="0">
                  <a:solidFill>
                    <a:schemeClr val="tx1"/>
                  </a:solidFill>
                </a:ln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2000" b="1" cap="all" dirty="0" err="1" smtClean="0">
                <a:ln w="0">
                  <a:solidFill>
                    <a:schemeClr val="tx1"/>
                  </a:solidFill>
                </a:ln>
                <a:effectLst>
                  <a:reflection blurRad="12700" stA="50000" endPos="50000" dist="5000" dir="5400000" sy="-100000" rotWithShape="0"/>
                </a:effectLst>
              </a:rPr>
              <a:t>Сєров</a:t>
            </a:r>
            <a:endParaRPr lang="ru-RU" sz="2000" b="1" cap="all" dirty="0" smtClean="0">
              <a:ln w="0">
                <a:solidFill>
                  <a:schemeClr val="tx1"/>
                </a:solidFill>
              </a:ln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ru-RU" sz="2000" b="1" cap="all" spc="0" dirty="0" smtClean="0">
                <a:ln w="0">
                  <a:solidFill>
                    <a:schemeClr val="tx1"/>
                  </a:solidFill>
                </a:ln>
                <a:effectLst>
                  <a:reflection blurRad="12700" stA="50000" endPos="50000" dist="5000" dir="5400000" sy="-100000" rotWithShape="0"/>
                </a:effectLst>
              </a:rPr>
              <a:t>(1865-1911)</a:t>
            </a:r>
            <a:endParaRPr lang="ru-RU" sz="2000" b="1" cap="all" spc="0" dirty="0">
              <a:ln w="0">
                <a:solidFill>
                  <a:schemeClr val="tx1"/>
                </a:solidFill>
              </a:ln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1053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90899" y="116632"/>
            <a:ext cx="62199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Валентин </a:t>
            </a:r>
            <a:r>
              <a:rPr lang="ru-RU" sz="54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Сєров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196752"/>
            <a:ext cx="806489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uk-UA" dirty="0" smtClean="0"/>
              <a:t>Народився </a:t>
            </a:r>
            <a:r>
              <a:rPr lang="ru-RU" dirty="0" smtClean="0"/>
              <a:t>Валентин </a:t>
            </a:r>
            <a:r>
              <a:rPr lang="ru-RU" dirty="0" err="1" smtClean="0"/>
              <a:t>Олександрович</a:t>
            </a:r>
            <a:r>
              <a:rPr lang="ru-RU" dirty="0" smtClean="0"/>
              <a:t> </a:t>
            </a:r>
            <a:r>
              <a:rPr lang="ru-RU" dirty="0" err="1" smtClean="0"/>
              <a:t>Сєров</a:t>
            </a:r>
            <a:r>
              <a:rPr lang="ru-RU" dirty="0" smtClean="0"/>
              <a:t> </a:t>
            </a:r>
            <a:r>
              <a:rPr lang="uk-UA" dirty="0" smtClean="0"/>
              <a:t>7 січня 1865р. </a:t>
            </a:r>
            <a:r>
              <a:rPr lang="ru-RU" dirty="0" smtClean="0"/>
              <a:t>в </a:t>
            </a:r>
            <a:r>
              <a:rPr lang="ru-RU" dirty="0" err="1" smtClean="0"/>
              <a:t>артистичній</a:t>
            </a:r>
            <a:r>
              <a:rPr lang="ru-RU" dirty="0" smtClean="0"/>
              <a:t> </a:t>
            </a:r>
            <a:r>
              <a:rPr lang="ru-RU" dirty="0" err="1" smtClean="0"/>
              <a:t>родині</a:t>
            </a:r>
            <a:r>
              <a:rPr lang="ru-RU" dirty="0" smtClean="0"/>
              <a:t>.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/>
          </a:p>
          <a:p>
            <a:pPr marL="285750" indent="-285750">
              <a:buFont typeface="Wingdings" pitchFamily="2" charset="2"/>
              <a:buChar char="Ø"/>
            </a:pPr>
            <a:endParaRPr lang="ru-RU" dirty="0" smtClean="0"/>
          </a:p>
          <a:p>
            <a:pPr marL="285750" indent="-285750">
              <a:buFont typeface="Wingdings" pitchFamily="2" charset="2"/>
              <a:buChar char="Ø"/>
            </a:pPr>
            <a:endParaRPr lang="ru-RU" dirty="0"/>
          </a:p>
          <a:p>
            <a:pPr marL="285750" indent="-285750">
              <a:buFont typeface="Wingdings" pitchFamily="2" charset="2"/>
              <a:buChar char="Ø"/>
            </a:pPr>
            <a:endParaRPr lang="ru-RU" dirty="0" smtClean="0"/>
          </a:p>
          <a:p>
            <a:pPr marL="285750" indent="-285750">
              <a:buFont typeface="Wingdings" pitchFamily="2" charset="2"/>
              <a:buChar char="Ø"/>
            </a:pPr>
            <a:endParaRPr lang="ru-RU" dirty="0"/>
          </a:p>
          <a:p>
            <a:pPr marL="285750" indent="-285750">
              <a:buFont typeface="Wingdings" pitchFamily="2" charset="2"/>
              <a:buChar char="Ø"/>
            </a:pPr>
            <a:endParaRPr lang="ru-RU" dirty="0" smtClean="0"/>
          </a:p>
          <a:p>
            <a:pPr marL="285750" indent="-285750">
              <a:buFont typeface="Wingdings" pitchFamily="2" charset="2"/>
              <a:buChar char="Ø"/>
            </a:pPr>
            <a:endParaRPr lang="ru-RU" dirty="0"/>
          </a:p>
          <a:p>
            <a:pPr marL="285750" indent="-285750">
              <a:buFont typeface="Wingdings" pitchFamily="2" charset="2"/>
              <a:buChar char="Ø"/>
            </a:pPr>
            <a:endParaRPr lang="ru-RU" dirty="0" smtClean="0"/>
          </a:p>
          <a:p>
            <a:pPr marL="285750" indent="-285750">
              <a:buFont typeface="Wingdings" pitchFamily="2" charset="2"/>
              <a:buChar char="Ø"/>
            </a:pPr>
            <a:endParaRPr lang="ru-RU" dirty="0"/>
          </a:p>
          <a:p>
            <a:pPr marL="285750" indent="-285750">
              <a:buFont typeface="Wingdings" pitchFamily="2" charset="2"/>
              <a:buChar char="Ø"/>
            </a:pPr>
            <a:endParaRPr lang="ru-RU" dirty="0" smtClean="0"/>
          </a:p>
          <a:p>
            <a:pPr marL="285750" indent="-285750">
              <a:buFont typeface="Wingdings" pitchFamily="2" charset="2"/>
              <a:buChar char="Ø"/>
            </a:pPr>
            <a:endParaRPr lang="ru-RU" dirty="0"/>
          </a:p>
          <a:p>
            <a:pPr marL="285750" indent="-285750">
              <a:buFont typeface="Wingdings" pitchFamily="2" charset="2"/>
              <a:buChar char="Ø"/>
            </a:pPr>
            <a:endParaRPr lang="ru-RU" dirty="0" smtClean="0"/>
          </a:p>
          <a:p>
            <a:pPr marL="285750" indent="-285750">
              <a:buFont typeface="Wingdings" pitchFamily="2" charset="2"/>
              <a:buChar char="Ø"/>
            </a:pPr>
            <a:endParaRPr lang="ru-RU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1880 року </a:t>
            </a:r>
            <a:r>
              <a:rPr lang="ru-RU" dirty="0" err="1" smtClean="0"/>
              <a:t>він</a:t>
            </a:r>
            <a:r>
              <a:rPr lang="ru-RU" dirty="0" smtClean="0"/>
              <a:t> вступив до </a:t>
            </a:r>
            <a:r>
              <a:rPr lang="ru-RU" dirty="0" err="1" smtClean="0"/>
              <a:t>Імператорської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 </a:t>
            </a:r>
            <a:r>
              <a:rPr lang="ru-RU" dirty="0" err="1" smtClean="0"/>
              <a:t>мистецтв</a:t>
            </a:r>
            <a:r>
              <a:rPr lang="ru-RU" dirty="0" smtClean="0"/>
              <a:t>. </a:t>
            </a:r>
            <a:r>
              <a:rPr lang="ru-RU" dirty="0" err="1" smtClean="0"/>
              <a:t>Головним</a:t>
            </a:r>
            <a:r>
              <a:rPr lang="ru-RU" dirty="0" smtClean="0"/>
              <a:t> наставником в </a:t>
            </a:r>
            <a:r>
              <a:rPr lang="ru-RU" dirty="0" err="1" smtClean="0"/>
              <a:t>академії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П. П. Чистяков, </a:t>
            </a:r>
            <a:r>
              <a:rPr lang="ru-RU" dirty="0" err="1" smtClean="0"/>
              <a:t>другорядний</a:t>
            </a:r>
            <a:r>
              <a:rPr lang="ru-RU" dirty="0" smtClean="0"/>
              <a:t> художник, але </a:t>
            </a:r>
            <a:r>
              <a:rPr lang="ru-RU" dirty="0" err="1" smtClean="0"/>
              <a:t>цікавий</a:t>
            </a:r>
            <a:r>
              <a:rPr lang="ru-RU" dirty="0" smtClean="0"/>
              <a:t> педагог. </a:t>
            </a:r>
            <a:r>
              <a:rPr lang="ru-RU" dirty="0" err="1" smtClean="0"/>
              <a:t>Саме</a:t>
            </a:r>
            <a:r>
              <a:rPr lang="ru-RU" dirty="0" smtClean="0"/>
              <a:t> у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начався</a:t>
            </a:r>
            <a:r>
              <a:rPr lang="ru-RU" dirty="0" smtClean="0"/>
              <a:t> і Врубель. Серов </a:t>
            </a:r>
            <a:r>
              <a:rPr lang="ru-RU" dirty="0" err="1" smtClean="0"/>
              <a:t>залишив</a:t>
            </a:r>
            <a:r>
              <a:rPr lang="ru-RU" dirty="0" smtClean="0"/>
              <a:t> </a:t>
            </a:r>
            <a:r>
              <a:rPr lang="ru-RU" dirty="0" err="1" smtClean="0"/>
              <a:t>Академію</a:t>
            </a:r>
            <a:r>
              <a:rPr lang="ru-RU" dirty="0" smtClean="0"/>
              <a:t> у 1884 </a:t>
            </a:r>
            <a:r>
              <a:rPr lang="ru-RU" dirty="0" err="1" smtClean="0"/>
              <a:t>році</a:t>
            </a:r>
            <a:r>
              <a:rPr lang="ru-RU" dirty="0" smtClean="0"/>
              <a:t> і почав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.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dirty="0"/>
          </a:p>
          <a:p>
            <a:pPr marL="285750" indent="-285750">
              <a:buFont typeface="Wingdings" pitchFamily="2" charset="2"/>
              <a:buChar char="Ø"/>
            </a:pPr>
            <a:endParaRPr lang="uk-UA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054132"/>
            <a:ext cx="1800200" cy="247889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043311"/>
            <a:ext cx="1872208" cy="247428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082390"/>
            <a:ext cx="1641881" cy="242238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971600" y="4533028"/>
            <a:ext cx="16561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«Автопортрет в 15-річному </a:t>
            </a:r>
            <a:r>
              <a:rPr lang="ru-RU" sz="1400" dirty="0" err="1" smtClean="0"/>
              <a:t>віці</a:t>
            </a:r>
            <a:r>
              <a:rPr lang="ru-RU" sz="1400" dirty="0" smtClean="0"/>
              <a:t>», 1880 р.</a:t>
            </a:r>
            <a:endParaRPr lang="uk-UA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3552947" y="4533028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«Автопортрет», 1883 р., </a:t>
            </a:r>
            <a:r>
              <a:rPr lang="ru-RU" sz="1400" dirty="0" err="1" smtClean="0"/>
              <a:t>Держ</a:t>
            </a:r>
            <a:r>
              <a:rPr lang="ru-RU" sz="1400" dirty="0" smtClean="0"/>
              <a:t>. </a:t>
            </a:r>
            <a:r>
              <a:rPr lang="ru-RU" sz="1400" dirty="0" err="1" smtClean="0"/>
              <a:t>Російський</a:t>
            </a:r>
            <a:r>
              <a:rPr lang="ru-RU" sz="1400" dirty="0" smtClean="0"/>
              <a:t> музей</a:t>
            </a:r>
            <a:endParaRPr lang="uk-UA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6300193" y="4504770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«Автопортрет», 1887 р.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161476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08181" y="188640"/>
            <a:ext cx="732764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Початок </a:t>
            </a:r>
            <a:r>
              <a:rPr lang="ru-RU" sz="4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творчості</a:t>
            </a:r>
            <a:endParaRPr lang="ru-RU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1196752"/>
            <a:ext cx="74802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 smtClean="0"/>
              <a:t>В </a:t>
            </a:r>
            <a:r>
              <a:rPr lang="ru-RU" dirty="0" err="1" smtClean="0"/>
              <a:t>класичній</a:t>
            </a:r>
            <a:r>
              <a:rPr lang="ru-RU" dirty="0" smtClean="0"/>
              <a:t> </a:t>
            </a:r>
            <a:r>
              <a:rPr lang="ru-RU" dirty="0" err="1" smtClean="0"/>
              <a:t>гімназії</a:t>
            </a:r>
            <a:r>
              <a:rPr lang="ru-RU" dirty="0" smtClean="0"/>
              <a:t>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три </a:t>
            </a:r>
            <a:r>
              <a:rPr lang="ru-RU" dirty="0" err="1" smtClean="0"/>
              <a:t>класи</a:t>
            </a:r>
            <a:r>
              <a:rPr lang="ru-RU" dirty="0" smtClean="0"/>
              <a:t> і покинув </a:t>
            </a:r>
            <a:r>
              <a:rPr lang="ru-RU" dirty="0" err="1" smtClean="0"/>
              <a:t>її</a:t>
            </a:r>
            <a:r>
              <a:rPr lang="ru-RU" dirty="0" smtClean="0"/>
              <a:t>. </a:t>
            </a:r>
            <a:r>
              <a:rPr lang="ru-RU" dirty="0" err="1" smtClean="0"/>
              <a:t>Художнє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почав у 1878 </a:t>
            </a:r>
            <a:r>
              <a:rPr lang="ru-RU" dirty="0" err="1" smtClean="0"/>
              <a:t>році</a:t>
            </a:r>
            <a:r>
              <a:rPr lang="ru-RU" dirty="0" smtClean="0"/>
              <a:t> у </a:t>
            </a:r>
            <a:r>
              <a:rPr lang="ru-RU" dirty="0" err="1" smtClean="0"/>
              <a:t>Іллі</a:t>
            </a:r>
            <a:r>
              <a:rPr lang="ru-RU" dirty="0" smtClean="0"/>
              <a:t> </a:t>
            </a:r>
            <a:r>
              <a:rPr lang="ru-RU" dirty="0" err="1" smtClean="0"/>
              <a:t>Репіна</a:t>
            </a:r>
            <a:r>
              <a:rPr lang="ru-RU" dirty="0" smtClean="0"/>
              <a:t>, в </a:t>
            </a:r>
            <a:r>
              <a:rPr lang="ru-RU" dirty="0" err="1" smtClean="0"/>
              <a:t>родині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і жив 2 роки.</a:t>
            </a:r>
            <a:endParaRPr lang="uk-UA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341041"/>
            <a:ext cx="1816383" cy="313548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246636"/>
            <a:ext cx="2088236" cy="310385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405212"/>
            <a:ext cx="2450822" cy="300714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3607" y="5402967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 smtClean="0"/>
              <a:t>Костянтин </a:t>
            </a:r>
            <a:r>
              <a:rPr lang="uk-UA" sz="1400" dirty="0" err="1" smtClean="0"/>
              <a:t>Бальмонт</a:t>
            </a:r>
            <a:r>
              <a:rPr lang="uk-UA" sz="1400" dirty="0" smtClean="0"/>
              <a:t>, 1905 р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12" name="TextBox 11"/>
          <p:cNvSpPr txBox="1"/>
          <p:nvPr/>
        </p:nvSpPr>
        <p:spPr>
          <a:xfrm>
            <a:off x="6479704" y="5387577"/>
            <a:ext cx="1836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err="1" smtClean="0"/>
              <a:t>Генріетта</a:t>
            </a:r>
            <a:r>
              <a:rPr lang="uk-UA" sz="1400" dirty="0" smtClean="0"/>
              <a:t> </a:t>
            </a:r>
            <a:r>
              <a:rPr lang="uk-UA" sz="1400" dirty="0" err="1" smtClean="0"/>
              <a:t>Гіршман</a:t>
            </a:r>
            <a:endParaRPr lang="uk-UA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563888" y="5476526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 smtClean="0"/>
              <a:t>Ескіз до портрета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333263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652"/>
            <a:ext cx="9132217" cy="68403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99969" y="5934670"/>
            <a:ext cx="22322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«Дівчина з персиками»</a:t>
            </a:r>
          </a:p>
          <a:p>
            <a:pPr algn="ctr"/>
            <a:r>
              <a:rPr lang="uk-UA" dirty="0" smtClean="0"/>
              <a:t>1887р.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4935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426" y="57726"/>
            <a:ext cx="5271010" cy="66836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7504" y="260648"/>
            <a:ext cx="323590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ru-RU" dirty="0" err="1" smtClean="0"/>
              <a:t>Микола</a:t>
            </a:r>
            <a:r>
              <a:rPr lang="ru-RU" dirty="0" smtClean="0"/>
              <a:t> Семенович </a:t>
            </a:r>
            <a:r>
              <a:rPr lang="ru-RU" dirty="0" err="1" smtClean="0"/>
              <a:t>Лєсков</a:t>
            </a:r>
            <a:r>
              <a:rPr lang="ru-RU" dirty="0" smtClean="0"/>
              <a:t>, </a:t>
            </a:r>
            <a:r>
              <a:rPr lang="ru-RU" dirty="0" err="1" smtClean="0"/>
              <a:t>класик</a:t>
            </a:r>
            <a:r>
              <a:rPr lang="ru-RU" dirty="0" smtClean="0"/>
              <a:t> </a:t>
            </a:r>
            <a:r>
              <a:rPr lang="ru-RU" dirty="0" err="1" smtClean="0"/>
              <a:t>російської</a:t>
            </a:r>
            <a:r>
              <a:rPr lang="ru-RU" dirty="0" smtClean="0"/>
              <a:t> </a:t>
            </a:r>
            <a:r>
              <a:rPr lang="ru-RU" dirty="0" err="1" smtClean="0"/>
              <a:t>художньої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автор </a:t>
            </a:r>
            <a:r>
              <a:rPr lang="ru-RU" dirty="0" err="1" smtClean="0"/>
              <a:t>знаменитих</a:t>
            </a:r>
            <a:r>
              <a:rPr lang="ru-RU" dirty="0" smtClean="0"/>
              <a:t> "</a:t>
            </a:r>
            <a:r>
              <a:rPr lang="ru-RU" dirty="0" err="1" smtClean="0"/>
              <a:t>Лівші</a:t>
            </a:r>
            <a:r>
              <a:rPr lang="ru-RU" dirty="0" smtClean="0"/>
              <a:t>", "</a:t>
            </a:r>
            <a:r>
              <a:rPr lang="ru-RU" dirty="0" err="1" smtClean="0"/>
              <a:t>Зачарованого</a:t>
            </a:r>
            <a:r>
              <a:rPr lang="ru-RU" dirty="0" smtClean="0"/>
              <a:t> </a:t>
            </a:r>
            <a:r>
              <a:rPr lang="ru-RU" dirty="0" err="1" smtClean="0"/>
              <a:t>мандрівника</a:t>
            </a:r>
            <a:r>
              <a:rPr lang="ru-RU" dirty="0" smtClean="0"/>
              <a:t>» і ряду </a:t>
            </a:r>
            <a:r>
              <a:rPr lang="ru-RU" dirty="0" err="1" smtClean="0"/>
              <a:t>інших</a:t>
            </a:r>
            <a:r>
              <a:rPr lang="ru-RU" dirty="0" smtClean="0"/>
              <a:t>, не </a:t>
            </a:r>
            <a:r>
              <a:rPr lang="ru-RU" dirty="0" err="1" smtClean="0"/>
              <a:t>менш</a:t>
            </a:r>
            <a:r>
              <a:rPr lang="ru-RU" dirty="0" smtClean="0"/>
              <a:t> </a:t>
            </a:r>
            <a:r>
              <a:rPr lang="ru-RU" dirty="0" err="1" smtClean="0"/>
              <a:t>відомих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. У лютому 1895 р., в </a:t>
            </a:r>
            <a:r>
              <a:rPr lang="ru-RU" dirty="0" err="1" smtClean="0"/>
              <a:t>Академії</a:t>
            </a:r>
            <a:r>
              <a:rPr lang="ru-RU" dirty="0" smtClean="0"/>
              <a:t> </a:t>
            </a:r>
            <a:r>
              <a:rPr lang="ru-RU" dirty="0" err="1" smtClean="0"/>
              <a:t>Мистецтв</a:t>
            </a:r>
            <a:r>
              <a:rPr lang="ru-RU" dirty="0" smtClean="0"/>
              <a:t>, </a:t>
            </a:r>
            <a:r>
              <a:rPr lang="ru-RU" dirty="0" err="1" smtClean="0"/>
              <a:t>відкрилася</a:t>
            </a:r>
            <a:r>
              <a:rPr lang="ru-RU" dirty="0" smtClean="0"/>
              <a:t> </a:t>
            </a:r>
            <a:r>
              <a:rPr lang="ru-RU" dirty="0" err="1" smtClean="0"/>
              <a:t>пересувна</a:t>
            </a:r>
            <a:r>
              <a:rPr lang="ru-RU" dirty="0" smtClean="0"/>
              <a:t> </a:t>
            </a:r>
            <a:r>
              <a:rPr lang="ru-RU" dirty="0" err="1" smtClean="0"/>
              <a:t>виставка</a:t>
            </a:r>
            <a:r>
              <a:rPr lang="ru-RU" dirty="0" smtClean="0"/>
              <a:t>, на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виставлений</a:t>
            </a:r>
            <a:r>
              <a:rPr lang="ru-RU" dirty="0" smtClean="0"/>
              <a:t> портрет </a:t>
            </a:r>
            <a:r>
              <a:rPr lang="ru-RU" dirty="0" err="1" smtClean="0"/>
              <a:t>Лєскова</a:t>
            </a:r>
            <a:r>
              <a:rPr lang="ru-RU" dirty="0" smtClean="0"/>
              <a:t> у </a:t>
            </a:r>
            <a:r>
              <a:rPr lang="ru-RU" dirty="0" err="1" smtClean="0"/>
              <a:t>виконанні</a:t>
            </a:r>
            <a:r>
              <a:rPr lang="ru-RU" dirty="0" smtClean="0"/>
              <a:t> Валентина </a:t>
            </a:r>
            <a:r>
              <a:rPr lang="ru-RU" dirty="0" err="1" smtClean="0"/>
              <a:t>Сєрова</a:t>
            </a:r>
            <a:r>
              <a:rPr lang="ru-RU" dirty="0" smtClean="0"/>
              <a:t>. на жаль, сам </a:t>
            </a:r>
            <a:r>
              <a:rPr lang="ru-RU" dirty="0" err="1" smtClean="0"/>
              <a:t>Микола</a:t>
            </a:r>
            <a:r>
              <a:rPr lang="ru-RU" dirty="0" smtClean="0"/>
              <a:t> </a:t>
            </a:r>
            <a:r>
              <a:rPr lang="ru-RU" dirty="0" err="1" smtClean="0"/>
              <a:t>Лєсков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не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задоволений</a:t>
            </a:r>
            <a:r>
              <a:rPr lang="ru-RU" dirty="0" smtClean="0"/>
              <a:t> портретом -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неприємно</a:t>
            </a:r>
            <a:r>
              <a:rPr lang="ru-RU" dirty="0" smtClean="0"/>
              <a:t> </a:t>
            </a:r>
            <a:r>
              <a:rPr lang="ru-RU" dirty="0" err="1" smtClean="0"/>
              <a:t>вразила</a:t>
            </a:r>
            <a:r>
              <a:rPr lang="ru-RU" dirty="0" smtClean="0"/>
              <a:t> темна рама портрета, схожа на </a:t>
            </a:r>
            <a:r>
              <a:rPr lang="ru-RU" dirty="0" err="1" smtClean="0"/>
              <a:t>траурну</a:t>
            </a:r>
            <a:r>
              <a:rPr lang="ru-RU" dirty="0" smtClean="0"/>
              <a:t> обломку некролога.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602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4624"/>
            <a:ext cx="7704856" cy="67252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-252536" y="6123532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</a:rPr>
              <a:t>«Портрет </a:t>
            </a:r>
            <a:r>
              <a:rPr lang="uk-UA" dirty="0" err="1" smtClean="0">
                <a:solidFill>
                  <a:schemeClr val="bg1"/>
                </a:solidFill>
              </a:rPr>
              <a:t>Міки</a:t>
            </a:r>
            <a:r>
              <a:rPr lang="uk-UA" dirty="0" smtClean="0">
                <a:solidFill>
                  <a:schemeClr val="bg1"/>
                </a:solidFill>
              </a:rPr>
              <a:t> Морозова»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1901р.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7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6632"/>
            <a:ext cx="3312368" cy="653756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528" y="6069425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>
                <a:solidFill>
                  <a:schemeClr val="bg1"/>
                </a:solidFill>
              </a:rPr>
              <a:t>«Портрет артистки </a:t>
            </a:r>
          </a:p>
          <a:p>
            <a:r>
              <a:rPr lang="uk-UA" sz="1600" dirty="0" smtClean="0">
                <a:solidFill>
                  <a:schemeClr val="bg1"/>
                </a:solidFill>
              </a:rPr>
              <a:t>М.М. </a:t>
            </a:r>
            <a:r>
              <a:rPr lang="uk-UA" sz="1600" dirty="0" err="1" smtClean="0">
                <a:solidFill>
                  <a:schemeClr val="bg1"/>
                </a:solidFill>
              </a:rPr>
              <a:t>Ермолової</a:t>
            </a:r>
            <a:r>
              <a:rPr lang="uk-UA" sz="1600" dirty="0" smtClean="0">
                <a:solidFill>
                  <a:schemeClr val="bg1"/>
                </a:solidFill>
              </a:rPr>
              <a:t>»</a:t>
            </a:r>
            <a:endParaRPr lang="uk-UA" sz="16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07904" y="1124744"/>
            <a:ext cx="32403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Художник: Валентин </a:t>
            </a:r>
            <a:r>
              <a:rPr lang="ru-RU" dirty="0" err="1" smtClean="0"/>
              <a:t>Сєров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Дата </a:t>
            </a:r>
            <a:r>
              <a:rPr lang="ru-RU" dirty="0" err="1" smtClean="0"/>
              <a:t>завершення</a:t>
            </a:r>
            <a:r>
              <a:rPr lang="ru-RU" dirty="0" smtClean="0"/>
              <a:t>: 1905</a:t>
            </a:r>
          </a:p>
          <a:p>
            <a:endParaRPr lang="ru-RU" dirty="0" smtClean="0"/>
          </a:p>
          <a:p>
            <a:r>
              <a:rPr lang="ru-RU" dirty="0" smtClean="0"/>
              <a:t>Стиль: </a:t>
            </a:r>
            <a:r>
              <a:rPr lang="ru-RU" dirty="0" err="1" smtClean="0"/>
              <a:t>Реалізм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Жанр: портрет</a:t>
            </a:r>
          </a:p>
          <a:p>
            <a:endParaRPr lang="ru-RU" dirty="0" smtClean="0"/>
          </a:p>
          <a:p>
            <a:r>
              <a:rPr lang="ru-RU" dirty="0" err="1" smtClean="0"/>
              <a:t>Техніка</a:t>
            </a:r>
            <a:r>
              <a:rPr lang="ru-RU" dirty="0" smtClean="0"/>
              <a:t>: масло</a:t>
            </a:r>
          </a:p>
          <a:p>
            <a:endParaRPr lang="ru-RU" dirty="0" smtClean="0"/>
          </a:p>
          <a:p>
            <a:r>
              <a:rPr lang="ru-RU" dirty="0" err="1" smtClean="0"/>
              <a:t>Матеріал</a:t>
            </a:r>
            <a:r>
              <a:rPr lang="ru-RU" dirty="0" smtClean="0"/>
              <a:t>: полотно</a:t>
            </a:r>
          </a:p>
          <a:p>
            <a:endParaRPr lang="ru-RU" dirty="0" smtClean="0"/>
          </a:p>
          <a:p>
            <a:r>
              <a:rPr lang="ru-RU" dirty="0" err="1" smtClean="0"/>
              <a:t>Розміри</a:t>
            </a:r>
            <a:r>
              <a:rPr lang="ru-RU" dirty="0" smtClean="0"/>
              <a:t>: 224 x 120 см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1953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</TotalTime>
  <Words>256</Words>
  <Application>Microsoft Office PowerPoint</Application>
  <PresentationFormat>Экран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Кононенко</dc:creator>
  <cp:lastModifiedBy>Кононенко</cp:lastModifiedBy>
  <cp:revision>7</cp:revision>
  <dcterms:created xsi:type="dcterms:W3CDTF">2013-10-23T19:31:11Z</dcterms:created>
  <dcterms:modified xsi:type="dcterms:W3CDTF">2013-10-23T20:49:31Z</dcterms:modified>
</cp:coreProperties>
</file>