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t>29.04.2014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29.04.2014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t>29.04.2014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t>29.04.2014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t>29.04.2014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t>29.04.2014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29.04.2014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29.04.2014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t>29.04.2014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t>29.04.2014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es.wikipedia.org/wiki/Marca_Hisp%C3%A1nica" TargetMode="External"/><Relationship Id="rId13" Type="http://schemas.openxmlformats.org/officeDocument/2006/relationships/hyperlink" Target="http://es.wikipedia.org/wiki/Condado_de_Cerda%C3%B1a" TargetMode="External"/><Relationship Id="rId18" Type="http://schemas.openxmlformats.org/officeDocument/2006/relationships/hyperlink" Target="http://es.wikipedia.org/wiki/Ramiro_II_de_Arag%C3%B3n" TargetMode="External"/><Relationship Id="rId26" Type="http://schemas.openxmlformats.org/officeDocument/2006/relationships/hyperlink" Target="http://uk.wikipedia.org/wiki/1276" TargetMode="External"/><Relationship Id="rId3" Type="http://schemas.openxmlformats.org/officeDocument/2006/relationships/hyperlink" Target="http://es.wikipedia.org/wiki/Anexo:Monarcas_de_Arag%C3%B3n" TargetMode="External"/><Relationship Id="rId21" Type="http://schemas.openxmlformats.org/officeDocument/2006/relationships/hyperlink" Target="http://es.wikipedia.org/wiki/Matrimonio_en_la_Alta_Edad_Media_en_Espa%C3%B1a" TargetMode="External"/><Relationship Id="rId34" Type="http://schemas.openxmlformats.org/officeDocument/2006/relationships/hyperlink" Target="http://uk.wikipedia.org/wiki/%D0%86%D0%B7%D0%B0%D0%B1%D0%B5%D0%BB%D0%BB%D0%B0_I_%D0%9A%D0%B0%D1%81%D1%82%D0%B8%D0%BB%D1%8C%D1%81%D1%8C%D0%BA%D0%B0" TargetMode="External"/><Relationship Id="rId7" Type="http://schemas.openxmlformats.org/officeDocument/2006/relationships/hyperlink" Target="http://es.wikipedia.org/wiki/Condado_de_Barcelona" TargetMode="External"/><Relationship Id="rId12" Type="http://schemas.openxmlformats.org/officeDocument/2006/relationships/hyperlink" Target="http://es.wikipedia.org/wiki/Condado_de_Besal%C3%BA" TargetMode="External"/><Relationship Id="rId17" Type="http://schemas.openxmlformats.org/officeDocument/2006/relationships/hyperlink" Target="http://es.wikipedia.org/wiki/Uni%C3%B3n_din%C3%A1stica" TargetMode="External"/><Relationship Id="rId25" Type="http://schemas.openxmlformats.org/officeDocument/2006/relationships/hyperlink" Target="http://uk.wikipedia.org/wiki/1213" TargetMode="External"/><Relationship Id="rId33" Type="http://schemas.openxmlformats.org/officeDocument/2006/relationships/hyperlink" Target="http://uk.wikipedia.org/wiki/%D0%A8%D0%BB%D1%8E%D0%B1" TargetMode="External"/><Relationship Id="rId38" Type="http://schemas.openxmlformats.org/officeDocument/2006/relationships/image" Target="../media/image7.jpeg"/><Relationship Id="rId2" Type="http://schemas.openxmlformats.org/officeDocument/2006/relationships/hyperlink" Target="http://es.wikipedia.org/wiki/Patrimonio" TargetMode="External"/><Relationship Id="rId16" Type="http://schemas.openxmlformats.org/officeDocument/2006/relationships/hyperlink" Target="http://es.wikipedia.org/wiki/Reino_de_Arag%C3%B3n" TargetMode="External"/><Relationship Id="rId20" Type="http://schemas.openxmlformats.org/officeDocument/2006/relationships/hyperlink" Target="http://es.wikipedia.org/wiki/1137" TargetMode="External"/><Relationship Id="rId29" Type="http://schemas.openxmlformats.org/officeDocument/2006/relationships/hyperlink" Target="http://uk.wikipedia.org/wiki/%D0%9B%D1%96%D1%82%D0%B5%D1%80%D0%B0%D1%82%D1%83%D1%80%D0%B0" TargetMode="External"/><Relationship Id="rId1" Type="http://schemas.openxmlformats.org/officeDocument/2006/relationships/slideLayout" Target="../slideLayouts/slideLayout2.xml"/><Relationship Id="rId6" Type="http://schemas.openxmlformats.org/officeDocument/2006/relationships/hyperlink" Target="http://es.wikipedia.org/wiki/Imperio_carolingio" TargetMode="External"/><Relationship Id="rId11" Type="http://schemas.openxmlformats.org/officeDocument/2006/relationships/hyperlink" Target="http://es.wikipedia.org/wiki/Condado_de_Osona" TargetMode="External"/><Relationship Id="rId24" Type="http://schemas.openxmlformats.org/officeDocument/2006/relationships/hyperlink" Target="http://uk.wikipedia.org/wiki/%D0%AF%D0%BA%D1%96%D0%B2_%D0%86_(%D0%BA%D0%BE%D1%80%D0%BE%D0%BB%D1%8C_%D0%90%D1%80%D0%B0%D0%B3%D0%BE%D0%BD%D1%83)" TargetMode="External"/><Relationship Id="rId32" Type="http://schemas.openxmlformats.org/officeDocument/2006/relationships/hyperlink" Target="http://uk.wikipedia.org/wiki/%D0%94%D0%B8%D0%BD%D0%B0%D1%81%D1%82%D1%96%D1%8F" TargetMode="External"/><Relationship Id="rId37" Type="http://schemas.openxmlformats.org/officeDocument/2006/relationships/image" Target="../media/image6.jpeg"/><Relationship Id="rId5" Type="http://schemas.openxmlformats.org/officeDocument/2006/relationships/hyperlink" Target="http://es.wikipedia.org/wiki/Corona_de_Arag%C3%B3n" TargetMode="External"/><Relationship Id="rId15" Type="http://schemas.openxmlformats.org/officeDocument/2006/relationships/hyperlink" Target="http://es.wikipedia.org/wiki/Siglo_XII" TargetMode="External"/><Relationship Id="rId23" Type="http://schemas.openxmlformats.org/officeDocument/2006/relationships/hyperlink" Target="http://uk.wikipedia.org/wiki/1137" TargetMode="External"/><Relationship Id="rId28" Type="http://schemas.openxmlformats.org/officeDocument/2006/relationships/hyperlink" Target="http://uk.wikipedia.org/wiki/%D0%9C%D0%B8%D1%81%D1%82%D0%B5%D1%86%D1%82%D0%B2%D0%BE" TargetMode="External"/><Relationship Id="rId36" Type="http://schemas.openxmlformats.org/officeDocument/2006/relationships/hyperlink" Target="http://uk.wikipedia.org/wiki/1492" TargetMode="External"/><Relationship Id="rId10" Type="http://schemas.openxmlformats.org/officeDocument/2006/relationships/hyperlink" Target="http://es.wikipedia.org/wiki/Condado_de_Gerona" TargetMode="External"/><Relationship Id="rId19" Type="http://schemas.openxmlformats.org/officeDocument/2006/relationships/hyperlink" Target="http://es.wikipedia.org/wiki/Ram%C3%B3n_Berenguer_IV_de_Barcelona" TargetMode="External"/><Relationship Id="rId31" Type="http://schemas.openxmlformats.org/officeDocument/2006/relationships/hyperlink" Target="http://uk.wikipedia.org/wiki/1479" TargetMode="External"/><Relationship Id="rId4" Type="http://schemas.openxmlformats.org/officeDocument/2006/relationships/hyperlink" Target="http://es.wikipedia.org/wiki/Edad_Media" TargetMode="External"/><Relationship Id="rId9" Type="http://schemas.openxmlformats.org/officeDocument/2006/relationships/hyperlink" Target="http://es.wikipedia.org/wiki/Siglo_X" TargetMode="External"/><Relationship Id="rId14" Type="http://schemas.openxmlformats.org/officeDocument/2006/relationships/hyperlink" Target="http://es.wikipedia.org/wiki/Condado_de_Ampurias" TargetMode="External"/><Relationship Id="rId22" Type="http://schemas.openxmlformats.org/officeDocument/2006/relationships/hyperlink" Target="http://es.wikipedia.org/wiki/Petronila_de_Arag%C3%B3n" TargetMode="External"/><Relationship Id="rId27" Type="http://schemas.openxmlformats.org/officeDocument/2006/relationships/hyperlink" Target="http://uk.wikipedia.org/wiki/1285" TargetMode="External"/><Relationship Id="rId30" Type="http://schemas.openxmlformats.org/officeDocument/2006/relationships/hyperlink" Target="http://uk.wikipedia.org/wiki/14_%D1%81%D1%82%D0%BE%D0%BB%D1%96%D1%82%D1%82%D1%8F" TargetMode="External"/><Relationship Id="rId35" Type="http://schemas.openxmlformats.org/officeDocument/2006/relationships/hyperlink" Target="http://uk.wikipedia.org/wiki/%D0%A4%D0%B5%D1%80%D0%B4%D0%B8%D0%BD%D0%B0%D0%BD%D0%B4_II_%D0%90%D1%80%D0%B0%D0%B3%D0%BE%D0%BD%D1%81%D1%8C%D0%BA%D0%B8%D0%B9"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s.wikipedia.org/wiki/Sabadell" TargetMode="External"/><Relationship Id="rId13" Type="http://schemas.openxmlformats.org/officeDocument/2006/relationships/hyperlink" Target="http://es.wikipedia.org/wiki/Molins_de_Rey" TargetMode="External"/><Relationship Id="rId18" Type="http://schemas.openxmlformats.org/officeDocument/2006/relationships/hyperlink" Target="http://es.wikipedia.org/wiki/Aglomeraci%C3%B3n_urbana" TargetMode="External"/><Relationship Id="rId26" Type="http://schemas.openxmlformats.org/officeDocument/2006/relationships/hyperlink" Target="http://uk.wikipedia.org/wiki/%D0%9C%D1%83%D1%80%D1%81%D1%96%D1%8F" TargetMode="External"/><Relationship Id="rId3" Type="http://schemas.openxmlformats.org/officeDocument/2006/relationships/hyperlink" Target="http://es.wikipedia.org/wiki/Hospitalet_de_Llobregat" TargetMode="External"/><Relationship Id="rId21" Type="http://schemas.openxmlformats.org/officeDocument/2006/relationships/hyperlink" Target="http://uk.wikipedia.org/wiki/%D0%9F%D1%80%D0%BE%D0%B2%D1%96%D0%BD%D1%86%D1%96%D1%8F_%D0%91%D0%B0%D1%80%D1%81%D0%B5%D0%BB%D0%BE%D0%BD%D0%B0" TargetMode="External"/><Relationship Id="rId7" Type="http://schemas.openxmlformats.org/officeDocument/2006/relationships/hyperlink" Target="http://es.wikipedia.org/wiki/Tarrasa" TargetMode="External"/><Relationship Id="rId12" Type="http://schemas.openxmlformats.org/officeDocument/2006/relationships/hyperlink" Target="http://es.wikipedia.org/wiki/Martorell" TargetMode="External"/><Relationship Id="rId17" Type="http://schemas.openxmlformats.org/officeDocument/2006/relationships/hyperlink" Target="http://es.wikipedia.org/wiki/%C3%81rea_metropolitana_de_Barcelona" TargetMode="External"/><Relationship Id="rId25" Type="http://schemas.openxmlformats.org/officeDocument/2006/relationships/hyperlink" Target="http://uk.wikipedia.org/wiki/%D0%90%D0%BD%D0%B4%D0%B0%D0%BB%D1%83%D0%B7%D1%96%D1%8F" TargetMode="External"/><Relationship Id="rId2" Type="http://schemas.openxmlformats.org/officeDocument/2006/relationships/hyperlink" Target="http://es.wikipedia.org/wiki/Catalu%C3%B1a#cite_note-25" TargetMode="External"/><Relationship Id="rId16" Type="http://schemas.openxmlformats.org/officeDocument/2006/relationships/hyperlink" Target="http://es.wikipedia.org/wiki/Casteldefels" TargetMode="External"/><Relationship Id="rId20" Type="http://schemas.openxmlformats.org/officeDocument/2006/relationships/hyperlink" Target="http://es.wikipedia.org/wiki/Tarragona" TargetMode="External"/><Relationship Id="rId29" Type="http://schemas.openxmlformats.org/officeDocument/2006/relationships/hyperlink" Target="http://uk.wikipedia.org/wiki/%D0%9A%D0%B0%D1%82%D0%B0%D0%BB%D0%BE%D0%BD%D1%86%D1%96" TargetMode="External"/><Relationship Id="rId1" Type="http://schemas.openxmlformats.org/officeDocument/2006/relationships/slideLayout" Target="../slideLayouts/slideLayout2.xml"/><Relationship Id="rId6" Type="http://schemas.openxmlformats.org/officeDocument/2006/relationships/hyperlink" Target="http://es.wikipedia.org/wiki/Cornell%C3%A1" TargetMode="External"/><Relationship Id="rId11" Type="http://schemas.openxmlformats.org/officeDocument/2006/relationships/hyperlink" Target="http://es.wikipedia.org/wiki/Granollers" TargetMode="External"/><Relationship Id="rId24" Type="http://schemas.openxmlformats.org/officeDocument/2006/relationships/hyperlink" Target="http://uk.wikipedia.org/wiki/%D0%9C%D1%96%D0%B3%D1%80%D0%B0%D1%86%D1%96%D1%8F" TargetMode="External"/><Relationship Id="rId5" Type="http://schemas.openxmlformats.org/officeDocument/2006/relationships/hyperlink" Target="http://es.wikipedia.org/wiki/Santa_Coloma_de_Gramanet" TargetMode="External"/><Relationship Id="rId15" Type="http://schemas.openxmlformats.org/officeDocument/2006/relationships/hyperlink" Target="http://es.wikipedia.org/wiki/Gav%C3%A1" TargetMode="External"/><Relationship Id="rId23" Type="http://schemas.openxmlformats.org/officeDocument/2006/relationships/hyperlink" Target="http://uk.wikipedia.org/wiki/%D0%86%D1%81%D1%82%D0%BE%D1%80%D1%96%D1%8F_%D0%9A%D0%B0%D1%82%D0%B0%D0%BB%D0%BE%D0%BD%D1%96%D1%97" TargetMode="External"/><Relationship Id="rId28" Type="http://schemas.openxmlformats.org/officeDocument/2006/relationships/hyperlink" Target="http://uk.wikipedia.org/wiki/%D0%86%D1%81%D0%BF%D0%B0%D0%BD%D1%96%D1%8F" TargetMode="External"/><Relationship Id="rId10" Type="http://schemas.openxmlformats.org/officeDocument/2006/relationships/hyperlink" Target="http://es.wikipedia.org/wiki/Moncada_y_Reixach" TargetMode="External"/><Relationship Id="rId19" Type="http://schemas.openxmlformats.org/officeDocument/2006/relationships/hyperlink" Target="http://es.wikipedia.org/wiki/Reus" TargetMode="External"/><Relationship Id="rId31" Type="http://schemas.openxmlformats.org/officeDocument/2006/relationships/image" Target="../media/image9.jpeg"/><Relationship Id="rId4" Type="http://schemas.openxmlformats.org/officeDocument/2006/relationships/hyperlink" Target="http://es.wikipedia.org/wiki/Badalona" TargetMode="External"/><Relationship Id="rId9" Type="http://schemas.openxmlformats.org/officeDocument/2006/relationships/hyperlink" Target="http://es.wikipedia.org/wiki/Matar%C3%B3" TargetMode="External"/><Relationship Id="rId14" Type="http://schemas.openxmlformats.org/officeDocument/2006/relationships/hyperlink" Target="http://es.wikipedia.org/wiki/San_Fel%C3%ADu_de_Llobregat" TargetMode="External"/><Relationship Id="rId22" Type="http://schemas.openxmlformats.org/officeDocument/2006/relationships/hyperlink" Target="http://uk.wikipedia.org/wiki/%D0%91%D0%B0%D1%80%D1%81%D0%B5%D0%BB%D0%BE%D0%BD%D0%B0" TargetMode="External"/><Relationship Id="rId27" Type="http://schemas.openxmlformats.org/officeDocument/2006/relationships/hyperlink" Target="http://uk.wikipedia.org/wiki/%D0%95%D1%81%D1%82%D1%80%D0%B5%D0%BC%D0%B0%D0%B4%D1%83%D1%80%D0%B0" TargetMode="External"/><Relationship Id="rId30"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hyperlink" Target="http://uk.wikipedia.org/wiki/%D0%9A%D0%B0%D1%81%D1%82%D0%B5%D0%BB%D1%8C" TargetMode="External"/><Relationship Id="rId7" Type="http://schemas.openxmlformats.org/officeDocument/2006/relationships/hyperlink" Target="http://uk.wikipedia.org/wiki/23_%D1%87%D0%B5%D1%80%D0%B2%D0%BD%D1%8F" TargetMode="External"/><Relationship Id="rId2" Type="http://schemas.openxmlformats.org/officeDocument/2006/relationships/hyperlink" Target="http://uk.wikipedia.org/wiki/%D0%A1%D0%B0%D1%80%D0%B4%D0%B0%D0%BD%D0%B0" TargetMode="External"/><Relationship Id="rId1" Type="http://schemas.openxmlformats.org/officeDocument/2006/relationships/slideLayout" Target="../slideLayouts/slideLayout2.xml"/><Relationship Id="rId6" Type="http://schemas.openxmlformats.org/officeDocument/2006/relationships/hyperlink" Target="http://uk.wikipedia.org/wiki/%D0%9A%D0%B0%D1%82%D0%B0%D0%BB%D0%BE%D0%BD%D1%81%D1%8C%D0%BA%D0%B0_%D0%BC%D0%BE%D0%B2%D0%B0" TargetMode="External"/><Relationship Id="rId5" Type="http://schemas.openxmlformats.org/officeDocument/2006/relationships/hyperlink" Target="http://uk.wikipedia.org/w/index.php?title=%D0%93%D1%83%D0%BB%D1%8F%D0%BD%D0%BD%D1%8F_%D0%B2_%D0%BD%D1%96%D1%87_%D0%BD%D0%B0_%D0%A1%D1%8F%D1%82%D0%BE%D0%B3%D0%BE_%D0%86%D0%B2%D0%B0%D0%BD%D0%B0&amp;action=edit&amp;redlink=1" TargetMode="External"/><Relationship Id="rId4" Type="http://schemas.openxmlformats.org/officeDocument/2006/relationships/hyperlink" Target="http://uk.wikipedia.org/wiki/%D0%A2%D0%B0%D1%80%D1%80%D0%B0%D0%B3%D0%BE%D0%BD%D0%B0" TargetMode="Externa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hyperlink" Target="http://es.wikipedia.org/wiki/Salvitxada" TargetMode="External"/><Relationship Id="rId13" Type="http://schemas.openxmlformats.org/officeDocument/2006/relationships/hyperlink" Target="http://uk.wikipedia.org/wiki/%D0%9C%D0%BE%D1%80%D0%B5%D0%BF%D1%80%D0%BE%D0%B4%D1%83%D0%BA%D1%82%D0%B8" TargetMode="External"/><Relationship Id="rId18" Type="http://schemas.openxmlformats.org/officeDocument/2006/relationships/hyperlink" Target="http://uk.wikipedia.org/wiki/%D0%90%D1%81%D0%BA%D1%83%D0%B4%D0%B5%D0%BB%D1%8C%D1%8F" TargetMode="External"/><Relationship Id="rId3" Type="http://schemas.openxmlformats.org/officeDocument/2006/relationships/hyperlink" Target="http://es.wikipedia.org/wiki/Suquet" TargetMode="External"/><Relationship Id="rId21" Type="http://schemas.openxmlformats.org/officeDocument/2006/relationships/hyperlink" Target="http://uk.wikipedia.org/w/index.php?title=%D0%9F%D0%B0%D0%BD%D0%B0%D0%B4%D0%B5%D1%81&amp;action=edit&amp;redlink=1" TargetMode="External"/><Relationship Id="rId7" Type="http://schemas.openxmlformats.org/officeDocument/2006/relationships/hyperlink" Target="http://es.wikipedia.org/wiki/Cal%C3%A7otada" TargetMode="External"/><Relationship Id="rId12" Type="http://schemas.openxmlformats.org/officeDocument/2006/relationships/hyperlink" Target="http://uk.wikipedia.org/wiki/%D0%A0%D0%B8%D1%81" TargetMode="External"/><Relationship Id="rId17" Type="http://schemas.openxmlformats.org/officeDocument/2006/relationships/hyperlink" Target="http://uk.wikipedia.org/wiki/%D0%A5%D0%BB%D1%96%D0%B1_%D0%B7_%D0%BF%D0%BE%D0%BC%D1%96%D0%B4%D0%BE%D1%80%D0%BE%D0%BC_%D0%BF%D0%BE-%D0%BA%D0%B0%D1%82%D0%B0%D0%BB%D0%BE%D0%BD%D1%81%D1%8C%D0%BA%D0%B8" TargetMode="External"/><Relationship Id="rId2" Type="http://schemas.openxmlformats.org/officeDocument/2006/relationships/hyperlink" Target="http://es.wikipedia.org/wiki/Mar_i_muntanya" TargetMode="External"/><Relationship Id="rId16" Type="http://schemas.openxmlformats.org/officeDocument/2006/relationships/hyperlink" Target="http://uk.wikipedia.org/wiki/%D0%9A%D1%80%D0%B5%D0%BC-%D0%B1%D1%80%D1%8E%D0%BB%D0%B5" TargetMode="External"/><Relationship Id="rId20" Type="http://schemas.openxmlformats.org/officeDocument/2006/relationships/hyperlink" Target="http://uk.wikipedia.org/w/index.php?title=%D0%91%D1%83%D1%82%D1%96%D1%84%D0%B0%D1%80%D1%80%D0%B0&amp;action=edit&amp;redlink=1" TargetMode="External"/><Relationship Id="rId1" Type="http://schemas.openxmlformats.org/officeDocument/2006/relationships/slideLayout" Target="../slideLayouts/slideLayout2.xml"/><Relationship Id="rId6" Type="http://schemas.openxmlformats.org/officeDocument/2006/relationships/hyperlink" Target="http://es.wikipedia.org/wiki/Cocido" TargetMode="External"/><Relationship Id="rId11" Type="http://schemas.openxmlformats.org/officeDocument/2006/relationships/hyperlink" Target="http://es.wikipedia.org/wiki/Romesco" TargetMode="External"/><Relationship Id="rId5" Type="http://schemas.openxmlformats.org/officeDocument/2006/relationships/hyperlink" Target="http://es.wikipedia.org/wiki/Escudella" TargetMode="External"/><Relationship Id="rId15" Type="http://schemas.openxmlformats.org/officeDocument/2006/relationships/hyperlink" Target="http://uk.wikipedia.org/wiki/%D0%9A%D0%B0%D1%82%D0%B0%D0%BB%D0%BE%D0%BD%D1%81%D1%8C%D0%BA%D0%B0_%D0%BC%D0%BE%D0%B2%D0%B0" TargetMode="External"/><Relationship Id="rId23" Type="http://schemas.openxmlformats.org/officeDocument/2006/relationships/image" Target="../media/image13.jpeg"/><Relationship Id="rId10" Type="http://schemas.openxmlformats.org/officeDocument/2006/relationships/hyperlink" Target="http://es.wikipedia.org/wiki/Alioli" TargetMode="External"/><Relationship Id="rId19" Type="http://schemas.openxmlformats.org/officeDocument/2006/relationships/hyperlink" Target="http://uk.wikipedia.org/wiki/%D0%A1%D1%83%D0%BA%D0%B5%D1%82" TargetMode="External"/><Relationship Id="rId4" Type="http://schemas.openxmlformats.org/officeDocument/2006/relationships/hyperlink" Target="http://es.wikipedia.org/wiki/Zarzuela_de_mariscos" TargetMode="External"/><Relationship Id="rId9" Type="http://schemas.openxmlformats.org/officeDocument/2006/relationships/hyperlink" Target="http://es.wikipedia.org/wiki/Pa_amb_tom%C3%A0quet" TargetMode="External"/><Relationship Id="rId14" Type="http://schemas.openxmlformats.org/officeDocument/2006/relationships/hyperlink" Target="http://uk.wikipedia.org/wiki/%D0%9A%D0%B0%D0%B1%D0%B0" TargetMode="External"/><Relationship Id="rId22"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548680"/>
            <a:ext cx="8458200" cy="1222375"/>
          </a:xfrm>
        </p:spPr>
        <p:txBody>
          <a:bodyPr>
            <a:normAutofit fontScale="90000"/>
          </a:bodyPr>
          <a:lstStyle/>
          <a:p>
            <a:pPr algn="ctr"/>
            <a:r>
              <a:rPr lang="en-US" sz="8800" b="1" dirty="0"/>
              <a:t>Cataluña</a:t>
            </a:r>
            <a:r>
              <a:rPr lang="en-US" b="1" dirty="0"/>
              <a:t/>
            </a:r>
            <a:br>
              <a:rPr lang="en-US" b="1" dirty="0"/>
            </a:br>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D:\Downloads\Без имени-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44822"/>
            <a:ext cx="6480720" cy="487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192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20472" y="457200"/>
            <a:ext cx="171128" cy="838200"/>
          </a:xfrm>
        </p:spPr>
        <p:txBody>
          <a:bodyPr/>
          <a:lstStyle/>
          <a:p>
            <a:endParaRPr lang="ru-RU" dirty="0"/>
          </a:p>
        </p:txBody>
      </p:sp>
      <p:sp>
        <p:nvSpPr>
          <p:cNvPr id="3" name="Объект 2"/>
          <p:cNvSpPr>
            <a:spLocks noGrp="1"/>
          </p:cNvSpPr>
          <p:nvPr>
            <p:ph idx="1"/>
          </p:nvPr>
        </p:nvSpPr>
        <p:spPr>
          <a:xfrm>
            <a:off x="251520" y="116632"/>
            <a:ext cx="8686800" cy="4525963"/>
          </a:xfrm>
        </p:spPr>
        <p:txBody>
          <a:bodyPr>
            <a:normAutofit fontScale="47500" lnSpcReduction="20000"/>
          </a:bodyPr>
          <a:lstStyle/>
          <a:p>
            <a:r>
              <a:rPr lang="es-ES" dirty="0"/>
              <a:t>Cataluña (en catalán: Catalunya; en aranés: Catalonha) es una comunidad autónoma española considerada como nacionalidad histórica</a:t>
            </a:r>
            <a:r>
              <a:rPr lang="es-ES" dirty="0" smtClean="0"/>
              <a:t>, </a:t>
            </a:r>
            <a:r>
              <a:rPr lang="es-ES" dirty="0"/>
              <a:t>situada al nordeste de la Península Ibérica. Ocupa un territorio de unos 32 000 km² que limita al norte con Francia (Mediodía-Pirineos y Languedoc-Rosellón) y Andorra, al este con el mar Mediterráneo a lo largo de una franja marítima de unos 580 kilómetros, al sur con la Comunidad Valenciana (Castellón), y al oeste con Aragón (Huesca, Zaragoza y Teruel). Esta situación estratégica ha favorecido una relación muy intensa con los territorios de la cuenca mediterránea y con la Europa continental. Cataluña está formada por las provincias de Barcelona, Gerona, Lérida y Tarragona. Su capital es la ciudad de Barcelona</a:t>
            </a:r>
            <a:r>
              <a:rPr lang="es-ES" dirty="0" smtClean="0"/>
              <a:t>.</a:t>
            </a:r>
          </a:p>
          <a:p>
            <a:r>
              <a:rPr lang="vi-VN" dirty="0"/>
              <a:t>Катало́нія (кат. </a:t>
            </a:r>
            <a:r>
              <a:rPr lang="en-US" dirty="0" err="1"/>
              <a:t>Catalunya</a:t>
            </a:r>
            <a:r>
              <a:rPr lang="en-US" dirty="0"/>
              <a:t>, </a:t>
            </a:r>
            <a:r>
              <a:rPr lang="vi-VN" dirty="0"/>
              <a:t>окситан. </a:t>
            </a:r>
            <a:r>
              <a:rPr lang="en-US" dirty="0" err="1"/>
              <a:t>Catalonha</a:t>
            </a:r>
            <a:r>
              <a:rPr lang="en-US" dirty="0"/>
              <a:t>, </a:t>
            </a:r>
            <a:r>
              <a:rPr lang="vi-VN" dirty="0"/>
              <a:t>ісп. </a:t>
            </a:r>
            <a:r>
              <a:rPr lang="en-US" dirty="0"/>
              <a:t>Cataluña) — </a:t>
            </a:r>
            <a:r>
              <a:rPr lang="vi-VN" dirty="0"/>
              <a:t>адміністративний регіон, автономна область в Іспанії, на північному сході Піренейського півострова між середземноморським узбережжям і </a:t>
            </a:r>
            <a:r>
              <a:rPr lang="vi-VN" dirty="0" smtClean="0"/>
              <a:t>Піренеями.</a:t>
            </a:r>
            <a:r>
              <a:rPr lang="en-US" dirty="0" smtClean="0"/>
              <a:t> </a:t>
            </a:r>
            <a:r>
              <a:rPr lang="vi-VN" dirty="0" smtClean="0"/>
              <a:t>Офіційна </a:t>
            </a:r>
            <a:r>
              <a:rPr lang="vi-VN" dirty="0"/>
              <a:t>назва — Автоно́мна о́бласть </a:t>
            </a:r>
            <a:r>
              <a:rPr lang="vi-VN" dirty="0" smtClean="0"/>
              <a:t>Катало́нія</a:t>
            </a:r>
            <a:r>
              <a:rPr lang="en-US" dirty="0"/>
              <a:t>.</a:t>
            </a:r>
            <a:r>
              <a:rPr lang="vi-VN" dirty="0" smtClean="0"/>
              <a:t> Історичний </a:t>
            </a:r>
            <a:r>
              <a:rPr lang="vi-VN" dirty="0"/>
              <a:t>регіон Каталонія (кат. </a:t>
            </a:r>
            <a:r>
              <a:rPr lang="en-US" dirty="0" err="1"/>
              <a:t>Principat</a:t>
            </a:r>
            <a:r>
              <a:rPr lang="en-US" dirty="0"/>
              <a:t> de </a:t>
            </a:r>
            <a:r>
              <a:rPr lang="en-US" dirty="0" err="1"/>
              <a:t>Catalunya</a:t>
            </a:r>
            <a:r>
              <a:rPr lang="en-US" dirty="0"/>
              <a:t> — «</a:t>
            </a:r>
            <a:r>
              <a:rPr lang="vi-VN" dirty="0"/>
              <a:t>Князівство Каталонія») складається з сучасної Автономної області Каталонії в Іспанії та Північної Каталонії у </a:t>
            </a:r>
            <a:r>
              <a:rPr lang="vi-VN" dirty="0" smtClean="0"/>
              <a:t>Франції.</a:t>
            </a:r>
            <a:r>
              <a:rPr lang="en-US" dirty="0" smtClean="0"/>
              <a:t> </a:t>
            </a:r>
            <a:r>
              <a:rPr lang="vi-VN" dirty="0" smtClean="0"/>
              <a:t>Радикальні </a:t>
            </a:r>
            <a:r>
              <a:rPr lang="vi-VN" dirty="0"/>
              <a:t>каталонські політики і деякі інтелектуали пропагують вживання терміну Каталонія також і відносно т.зв. «каталанських країн», тобто усіх середземноморських територій, які за Середньовіччя перебували у сфері впливу Арагонського королівства, частиною якого була Каталонія, і населення яких у теперішній час, хоча б частково, говорить каталанською мовою</a:t>
            </a:r>
            <a:r>
              <a:rPr lang="vi-VN" dirty="0" smtClean="0"/>
              <a:t>.</a:t>
            </a:r>
            <a:endParaRPr lang="vi-VN" dirty="0"/>
          </a:p>
        </p:txBody>
      </p:sp>
      <p:pic>
        <p:nvPicPr>
          <p:cNvPr id="2050" name="Picture 2" descr="D:\Downloads\dddf84ec71e1ace35eb0ec2bd5cae57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562178"/>
            <a:ext cx="4968552" cy="28155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ownloads\317398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79" y="3562177"/>
            <a:ext cx="3754017" cy="281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51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60432" y="457200"/>
            <a:ext cx="531168" cy="838200"/>
          </a:xfrm>
        </p:spPr>
        <p:txBody>
          <a:bodyPr/>
          <a:lstStyle/>
          <a:p>
            <a:endParaRPr lang="ru-RU" dirty="0"/>
          </a:p>
        </p:txBody>
      </p:sp>
      <p:sp>
        <p:nvSpPr>
          <p:cNvPr id="3" name="Объект 2"/>
          <p:cNvSpPr>
            <a:spLocks noGrp="1"/>
          </p:cNvSpPr>
          <p:nvPr>
            <p:ph idx="1"/>
          </p:nvPr>
        </p:nvSpPr>
        <p:spPr>
          <a:xfrm>
            <a:off x="251520" y="116632"/>
            <a:ext cx="8686800" cy="4896544"/>
          </a:xfrm>
        </p:spPr>
        <p:txBody>
          <a:bodyPr>
            <a:normAutofit fontScale="47500" lnSpcReduction="20000"/>
          </a:bodyPr>
          <a:lstStyle/>
          <a:p>
            <a:r>
              <a:rPr lang="es-ES" dirty="0"/>
              <a:t>Antes de la formación de Cataluña, su territorio, consistente en una serie de condados fueron parte del </a:t>
            </a:r>
            <a:r>
              <a:rPr lang="es-ES" dirty="0">
                <a:hlinkClick r:id="rId2" tooltip="Patrimonio"/>
              </a:rPr>
              <a:t>patrimonio</a:t>
            </a:r>
            <a:r>
              <a:rPr lang="es-ES" dirty="0"/>
              <a:t> del </a:t>
            </a:r>
            <a:r>
              <a:rPr lang="es-ES" dirty="0">
                <a:hlinkClick r:id="rId3" tooltip="Anexo:Monarcas de Aragón"/>
              </a:rPr>
              <a:t>rey de Aragón</a:t>
            </a:r>
            <a:r>
              <a:rPr lang="es-ES" dirty="0"/>
              <a:t> durante la </a:t>
            </a:r>
            <a:r>
              <a:rPr lang="es-ES" dirty="0">
                <a:hlinkClick r:id="rId4" tooltip="Edad Media"/>
              </a:rPr>
              <a:t>Edad Media</a:t>
            </a:r>
            <a:r>
              <a:rPr lang="es-ES" dirty="0"/>
              <a:t>, conocido por la historiografía posterior como la </a:t>
            </a:r>
            <a:r>
              <a:rPr lang="es-ES" dirty="0">
                <a:hlinkClick r:id="rId5" tooltip="Corona de Aragón"/>
              </a:rPr>
              <a:t>Corona de Aragón</a:t>
            </a:r>
            <a:r>
              <a:rPr lang="es-ES" dirty="0"/>
              <a:t>. Tras la desintegración del </a:t>
            </a:r>
            <a:r>
              <a:rPr lang="es-ES" dirty="0">
                <a:hlinkClick r:id="rId6" tooltip="Imperio carolingio"/>
              </a:rPr>
              <a:t>Imperio carolingio</a:t>
            </a:r>
            <a:r>
              <a:rPr lang="es-ES" dirty="0"/>
              <a:t>, el </a:t>
            </a:r>
            <a:r>
              <a:rPr lang="es-ES" dirty="0">
                <a:hlinkClick r:id="rId7" tooltip="Condado de Barcelona"/>
              </a:rPr>
              <a:t>condado de Barcelona</a:t>
            </a:r>
            <a:r>
              <a:rPr lang="es-ES" dirty="0"/>
              <a:t>, que había formado parte de la </a:t>
            </a:r>
            <a:r>
              <a:rPr lang="es-ES" dirty="0">
                <a:hlinkClick r:id="rId8" tooltip="Marca Hispánica"/>
              </a:rPr>
              <a:t>Marca Hispánica</a:t>
            </a:r>
            <a:r>
              <a:rPr lang="es-ES" dirty="0"/>
              <a:t> del Imperio, alcanzó una independencia </a:t>
            </a:r>
            <a:r>
              <a:rPr lang="es-ES" i="1" dirty="0"/>
              <a:t>de facto</a:t>
            </a:r>
            <a:r>
              <a:rPr lang="es-ES" dirty="0"/>
              <a:t> a finales del </a:t>
            </a:r>
            <a:r>
              <a:rPr lang="es-ES" dirty="0">
                <a:hlinkClick r:id="rId9" tooltip="Siglo X"/>
              </a:rPr>
              <a:t>siglo X</a:t>
            </a:r>
            <a:r>
              <a:rPr lang="es-ES" dirty="0"/>
              <a:t> y consiguió agrupar en torno a él, mediante vínculos familiares o de vasallaje, a una parte importante de la actual Cataluña, principalmente los condados de </a:t>
            </a:r>
            <a:r>
              <a:rPr lang="es-ES" dirty="0">
                <a:hlinkClick r:id="rId10" tooltip="Condado de Gerona"/>
              </a:rPr>
              <a:t>Gerona</a:t>
            </a:r>
            <a:r>
              <a:rPr lang="es-ES" dirty="0"/>
              <a:t>, </a:t>
            </a:r>
            <a:r>
              <a:rPr lang="es-ES" dirty="0">
                <a:hlinkClick r:id="rId11" tooltip="Condado de Osona"/>
              </a:rPr>
              <a:t>Osona</a:t>
            </a:r>
            <a:r>
              <a:rPr lang="es-ES" dirty="0"/>
              <a:t>, </a:t>
            </a:r>
            <a:r>
              <a:rPr lang="es-ES" dirty="0">
                <a:hlinkClick r:id="rId12" tooltip="Condado de Besalú"/>
              </a:rPr>
              <a:t>Besalú</a:t>
            </a:r>
            <a:r>
              <a:rPr lang="es-ES" dirty="0"/>
              <a:t>, </a:t>
            </a:r>
            <a:r>
              <a:rPr lang="es-ES" dirty="0">
                <a:hlinkClick r:id="rId13" tooltip="Condado de Cerdaña"/>
              </a:rPr>
              <a:t>Cerdaña</a:t>
            </a:r>
            <a:r>
              <a:rPr lang="es-ES" dirty="0"/>
              <a:t> y </a:t>
            </a:r>
            <a:r>
              <a:rPr lang="es-ES" dirty="0">
                <a:hlinkClick r:id="rId14" tooltip="Condado de Ampurias"/>
              </a:rPr>
              <a:t>Ampurias</a:t>
            </a:r>
            <a:r>
              <a:rPr lang="es-ES" dirty="0"/>
              <a:t>. En el </a:t>
            </a:r>
            <a:r>
              <a:rPr lang="es-ES" dirty="0">
                <a:hlinkClick r:id="rId15" tooltip="Siglo XII"/>
              </a:rPr>
              <a:t>siglo XII</a:t>
            </a:r>
            <a:r>
              <a:rPr lang="es-ES" dirty="0"/>
              <a:t>, el condado de Barcelona y el </a:t>
            </a:r>
            <a:r>
              <a:rPr lang="es-ES" dirty="0">
                <a:hlinkClick r:id="rId16" tooltip="Reino de Aragón"/>
              </a:rPr>
              <a:t>reino de Aragón</a:t>
            </a:r>
            <a:r>
              <a:rPr lang="es-ES" dirty="0"/>
              <a:t> se </a:t>
            </a:r>
            <a:r>
              <a:rPr lang="es-ES" dirty="0">
                <a:hlinkClick r:id="rId17" tooltip="Unión dinástica"/>
              </a:rPr>
              <a:t>unieron dinásticamente</a:t>
            </a:r>
            <a:r>
              <a:rPr lang="es-ES" dirty="0"/>
              <a:t> mediante los esponsales acordados entre </a:t>
            </a:r>
            <a:r>
              <a:rPr lang="es-ES" dirty="0">
                <a:hlinkClick r:id="rId18" tooltip="Ramiro II de Aragón"/>
              </a:rPr>
              <a:t>Ramiro II de Aragón</a:t>
            </a:r>
            <a:r>
              <a:rPr lang="es-ES" dirty="0"/>
              <a:t> y </a:t>
            </a:r>
            <a:r>
              <a:rPr lang="es-ES" dirty="0">
                <a:hlinkClick r:id="rId19" tooltip="Ramón Berenguer IV de Barcelona"/>
              </a:rPr>
              <a:t>Ramón Berenguer IV de Barcelona</a:t>
            </a:r>
            <a:r>
              <a:rPr lang="es-ES" dirty="0"/>
              <a:t> en </a:t>
            </a:r>
            <a:r>
              <a:rPr lang="es-ES" dirty="0">
                <a:hlinkClick r:id="rId20" tooltip="1137"/>
              </a:rPr>
              <a:t>1137</a:t>
            </a:r>
            <a:r>
              <a:rPr lang="es-ES" dirty="0"/>
              <a:t>, por los que el conde barcelonés contraería </a:t>
            </a:r>
            <a:r>
              <a:rPr lang="es-ES" dirty="0">
                <a:hlinkClick r:id="rId21" tooltip="Matrimonio en la Alta Edad Media en España"/>
              </a:rPr>
              <a:t>matrimonio</a:t>
            </a:r>
            <a:r>
              <a:rPr lang="es-ES" dirty="0"/>
              <a:t> con la futura reina aragonesa </a:t>
            </a:r>
            <a:r>
              <a:rPr lang="es-ES" dirty="0">
                <a:hlinkClick r:id="rId22" tooltip="Petronila de Aragón"/>
              </a:rPr>
              <a:t>Petronila</a:t>
            </a:r>
            <a:r>
              <a:rPr lang="es-ES" dirty="0"/>
              <a:t>. </a:t>
            </a:r>
            <a:endParaRPr lang="es-ES" dirty="0" smtClean="0"/>
          </a:p>
          <a:p>
            <a:r>
              <a:rPr lang="ru-RU" dirty="0" smtClean="0"/>
              <a:t>У </a:t>
            </a:r>
            <a:r>
              <a:rPr lang="ru-RU" dirty="0">
                <a:hlinkClick r:id="rId23" tooltip="1137"/>
              </a:rPr>
              <a:t>1137</a:t>
            </a:r>
            <a:r>
              <a:rPr lang="ru-RU" dirty="0"/>
              <a:t> </a:t>
            </a:r>
            <a:r>
              <a:rPr lang="ru-RU" dirty="0" err="1"/>
              <a:t>році</a:t>
            </a:r>
            <a:r>
              <a:rPr lang="ru-RU" dirty="0"/>
              <a:t> </a:t>
            </a:r>
            <a:r>
              <a:rPr lang="ru-RU" dirty="0" err="1"/>
              <a:t>Каталонія</a:t>
            </a:r>
            <a:r>
              <a:rPr lang="ru-RU" dirty="0"/>
              <a:t> </a:t>
            </a:r>
            <a:r>
              <a:rPr lang="ru-RU" dirty="0" err="1"/>
              <a:t>об'єдналася</a:t>
            </a:r>
            <a:r>
              <a:rPr lang="ru-RU" dirty="0"/>
              <a:t> з </a:t>
            </a:r>
            <a:r>
              <a:rPr lang="ru-RU" dirty="0" err="1"/>
              <a:t>королівством</a:t>
            </a:r>
            <a:r>
              <a:rPr lang="ru-RU" dirty="0"/>
              <a:t> Арагон. Подальше </a:t>
            </a:r>
            <a:r>
              <a:rPr lang="ru-RU" dirty="0" err="1"/>
              <a:t>правіння</a:t>
            </a:r>
            <a:r>
              <a:rPr lang="ru-RU" dirty="0"/>
              <a:t> </a:t>
            </a:r>
            <a:r>
              <a:rPr lang="ru-RU" dirty="0" err="1"/>
              <a:t>королів</a:t>
            </a:r>
            <a:r>
              <a:rPr lang="ru-RU" dirty="0"/>
              <a:t> </a:t>
            </a:r>
            <a:r>
              <a:rPr lang="ru-RU" dirty="0">
                <a:hlinkClick r:id="rId24" tooltip="Яків І (король Арагону)"/>
              </a:rPr>
              <a:t>Якова І </a:t>
            </a:r>
            <a:r>
              <a:rPr lang="ru-RU" dirty="0" err="1">
                <a:hlinkClick r:id="rId24" tooltip="Яків І (король Арагону)"/>
              </a:rPr>
              <a:t>Завойовника</a:t>
            </a:r>
            <a:r>
              <a:rPr lang="ru-RU" dirty="0"/>
              <a:t> (</a:t>
            </a:r>
            <a:r>
              <a:rPr lang="ru-RU" dirty="0">
                <a:hlinkClick r:id="rId25" tooltip="1213"/>
              </a:rPr>
              <a:t>1213</a:t>
            </a:r>
            <a:r>
              <a:rPr lang="ru-RU" dirty="0"/>
              <a:t>—</a:t>
            </a:r>
            <a:r>
              <a:rPr lang="ru-RU" dirty="0">
                <a:hlinkClick r:id="rId26" tooltip="1276"/>
              </a:rPr>
              <a:t>1276</a:t>
            </a:r>
            <a:r>
              <a:rPr lang="ru-RU" dirty="0"/>
              <a:t>) та Петра ІІІ Великого (</a:t>
            </a:r>
            <a:r>
              <a:rPr lang="ru-RU" dirty="0">
                <a:hlinkClick r:id="rId26" tooltip="1276"/>
              </a:rPr>
              <a:t>1276</a:t>
            </a:r>
            <a:r>
              <a:rPr lang="ru-RU" dirty="0"/>
              <a:t>—</a:t>
            </a:r>
            <a:r>
              <a:rPr lang="ru-RU" dirty="0">
                <a:hlinkClick r:id="rId27" tooltip="1285"/>
              </a:rPr>
              <a:t>1285</a:t>
            </a:r>
            <a:r>
              <a:rPr lang="ru-RU" dirty="0"/>
              <a:t>) </a:t>
            </a:r>
            <a:r>
              <a:rPr lang="ru-RU" dirty="0" err="1"/>
              <a:t>вважається</a:t>
            </a:r>
            <a:r>
              <a:rPr lang="ru-RU" dirty="0"/>
              <a:t> "золотим </a:t>
            </a:r>
            <a:r>
              <a:rPr lang="ru-RU" dirty="0" err="1"/>
              <a:t>віком</a:t>
            </a:r>
            <a:r>
              <a:rPr lang="ru-RU" dirty="0"/>
              <a:t>" </a:t>
            </a:r>
            <a:r>
              <a:rPr lang="ru-RU" dirty="0" err="1"/>
              <a:t>каталонської</a:t>
            </a:r>
            <a:r>
              <a:rPr lang="ru-RU" dirty="0"/>
              <a:t> </a:t>
            </a:r>
            <a:r>
              <a:rPr lang="ru-RU" dirty="0" err="1"/>
              <a:t>історії</a:t>
            </a:r>
            <a:r>
              <a:rPr lang="ru-RU" dirty="0"/>
              <a:t>, коли проводиться </a:t>
            </a:r>
            <a:r>
              <a:rPr lang="ru-RU" dirty="0" err="1"/>
              <a:t>експансійна</a:t>
            </a:r>
            <a:r>
              <a:rPr lang="ru-RU" dirty="0"/>
              <a:t> </a:t>
            </a:r>
            <a:r>
              <a:rPr lang="ru-RU" dirty="0" err="1"/>
              <a:t>зовнішня</a:t>
            </a:r>
            <a:r>
              <a:rPr lang="ru-RU" dirty="0"/>
              <a:t> </a:t>
            </a:r>
            <a:r>
              <a:rPr lang="ru-RU" dirty="0" err="1"/>
              <a:t>політика</a:t>
            </a:r>
            <a:r>
              <a:rPr lang="ru-RU" dirty="0"/>
              <a:t>, а </a:t>
            </a:r>
            <a:r>
              <a:rPr lang="ru-RU" dirty="0" err="1"/>
              <a:t>всередині</a:t>
            </a:r>
            <a:r>
              <a:rPr lang="ru-RU" dirty="0"/>
              <a:t> </a:t>
            </a:r>
            <a:r>
              <a:rPr lang="ru-RU" dirty="0" err="1"/>
              <a:t>королівства</a:t>
            </a:r>
            <a:r>
              <a:rPr lang="ru-RU" dirty="0"/>
              <a:t> </a:t>
            </a:r>
            <a:r>
              <a:rPr lang="ru-RU" dirty="0" err="1"/>
              <a:t>панували</a:t>
            </a:r>
            <a:r>
              <a:rPr lang="ru-RU" dirty="0"/>
              <a:t> </a:t>
            </a:r>
            <a:r>
              <a:rPr lang="ru-RU" dirty="0" err="1"/>
              <a:t>каталонська</a:t>
            </a:r>
            <a:r>
              <a:rPr lang="ru-RU" dirty="0"/>
              <a:t> </a:t>
            </a:r>
            <a:r>
              <a:rPr lang="ru-RU" dirty="0" err="1"/>
              <a:t>мова</a:t>
            </a:r>
            <a:r>
              <a:rPr lang="ru-RU" dirty="0"/>
              <a:t> та культура, </a:t>
            </a:r>
            <a:r>
              <a:rPr lang="ru-RU" dirty="0" err="1"/>
              <a:t>розвивалися</a:t>
            </a:r>
            <a:r>
              <a:rPr lang="ru-RU" dirty="0"/>
              <a:t> </a:t>
            </a:r>
            <a:r>
              <a:rPr lang="ru-RU" dirty="0" err="1">
                <a:hlinkClick r:id="rId28" tooltip="Мистецтво"/>
              </a:rPr>
              <a:t>мистецтво</a:t>
            </a:r>
            <a:r>
              <a:rPr lang="ru-RU" dirty="0"/>
              <a:t> та </a:t>
            </a:r>
            <a:r>
              <a:rPr lang="ru-RU" dirty="0" err="1">
                <a:hlinkClick r:id="rId29" tooltip="Література"/>
              </a:rPr>
              <a:t>література</a:t>
            </a:r>
            <a:r>
              <a:rPr lang="ru-RU" dirty="0"/>
              <a:t>. </a:t>
            </a:r>
            <a:r>
              <a:rPr lang="ru-RU" dirty="0" err="1"/>
              <a:t>Цей</a:t>
            </a:r>
            <a:r>
              <a:rPr lang="ru-RU" dirty="0"/>
              <a:t> </a:t>
            </a:r>
            <a:r>
              <a:rPr lang="ru-RU" dirty="0" err="1"/>
              <a:t>сприятливий</a:t>
            </a:r>
            <a:r>
              <a:rPr lang="ru-RU" dirty="0"/>
              <a:t> для </a:t>
            </a:r>
            <a:r>
              <a:rPr lang="ru-RU" dirty="0" err="1"/>
              <a:t>розвитку</a:t>
            </a:r>
            <a:r>
              <a:rPr lang="ru-RU" dirty="0"/>
              <a:t> </a:t>
            </a:r>
            <a:r>
              <a:rPr lang="ru-RU" dirty="0" err="1"/>
              <a:t>Каталонії</a:t>
            </a:r>
            <a:r>
              <a:rPr lang="ru-RU" dirty="0"/>
              <a:t> </a:t>
            </a:r>
            <a:r>
              <a:rPr lang="ru-RU" dirty="0" err="1"/>
              <a:t>період</a:t>
            </a:r>
            <a:r>
              <a:rPr lang="ru-RU" dirty="0"/>
              <a:t> </a:t>
            </a:r>
            <a:r>
              <a:rPr lang="ru-RU" dirty="0" err="1"/>
              <a:t>тривав</a:t>
            </a:r>
            <a:r>
              <a:rPr lang="ru-RU" dirty="0"/>
              <a:t> </a:t>
            </a:r>
            <a:r>
              <a:rPr lang="ru-RU" dirty="0" err="1"/>
              <a:t>загалом</a:t>
            </a:r>
            <a:r>
              <a:rPr lang="ru-RU" dirty="0"/>
              <a:t> до </a:t>
            </a:r>
            <a:r>
              <a:rPr lang="ru-RU" dirty="0" err="1"/>
              <a:t>середини</a:t>
            </a:r>
            <a:r>
              <a:rPr lang="ru-RU" dirty="0"/>
              <a:t> </a:t>
            </a:r>
            <a:r>
              <a:rPr lang="en-US" dirty="0">
                <a:hlinkClick r:id="rId30" tooltip="14 століття"/>
              </a:rPr>
              <a:t>XIV</a:t>
            </a:r>
            <a:r>
              <a:rPr lang="en-US" dirty="0"/>
              <a:t> </a:t>
            </a:r>
            <a:r>
              <a:rPr lang="ru-RU" dirty="0"/>
              <a:t>ст., </a:t>
            </a:r>
            <a:r>
              <a:rPr lang="ru-RU" dirty="0" err="1"/>
              <a:t>після</a:t>
            </a:r>
            <a:r>
              <a:rPr lang="ru-RU" dirty="0"/>
              <a:t> </a:t>
            </a:r>
            <a:r>
              <a:rPr lang="ru-RU" dirty="0" err="1"/>
              <a:t>чого</a:t>
            </a:r>
            <a:r>
              <a:rPr lang="ru-RU" dirty="0"/>
              <a:t> - як </a:t>
            </a:r>
            <a:r>
              <a:rPr lang="ru-RU" dirty="0" err="1"/>
              <a:t>внаслідок</a:t>
            </a:r>
            <a:r>
              <a:rPr lang="ru-RU" dirty="0"/>
              <a:t> </a:t>
            </a:r>
            <a:r>
              <a:rPr lang="ru-RU" dirty="0" err="1"/>
              <a:t>внутрішніх</a:t>
            </a:r>
            <a:r>
              <a:rPr lang="ru-RU" dirty="0"/>
              <a:t> (</a:t>
            </a:r>
            <a:r>
              <a:rPr lang="ru-RU" dirty="0" err="1"/>
              <a:t>зокрема</a:t>
            </a:r>
            <a:r>
              <a:rPr lang="ru-RU" dirty="0"/>
              <a:t> </a:t>
            </a:r>
            <a:r>
              <a:rPr lang="ru-RU" dirty="0" err="1"/>
              <a:t>переривання</a:t>
            </a:r>
            <a:r>
              <a:rPr lang="ru-RU" dirty="0"/>
              <a:t> </a:t>
            </a:r>
            <a:r>
              <a:rPr lang="ru-RU" dirty="0" err="1"/>
              <a:t>престолонаслідування</a:t>
            </a:r>
            <a:r>
              <a:rPr lang="ru-RU" dirty="0"/>
              <a:t>), так і </a:t>
            </a:r>
            <a:r>
              <a:rPr lang="ru-RU" dirty="0" err="1"/>
              <a:t>зовнішніх</a:t>
            </a:r>
            <a:r>
              <a:rPr lang="ru-RU" dirty="0"/>
              <a:t> (</a:t>
            </a:r>
            <a:r>
              <a:rPr lang="ru-RU" dirty="0" err="1"/>
              <a:t>передусім</a:t>
            </a:r>
            <a:r>
              <a:rPr lang="ru-RU" dirty="0"/>
              <a:t>, </a:t>
            </a:r>
            <a:r>
              <a:rPr lang="ru-RU" dirty="0" err="1"/>
              <a:t>підсилення</a:t>
            </a:r>
            <a:r>
              <a:rPr lang="ru-RU" dirty="0"/>
              <a:t> </a:t>
            </a:r>
            <a:r>
              <a:rPr lang="ru-RU" dirty="0" err="1"/>
              <a:t>Кастилії</a:t>
            </a:r>
            <a:r>
              <a:rPr lang="ru-RU" dirty="0"/>
              <a:t>) причин - </a:t>
            </a:r>
            <a:r>
              <a:rPr lang="ru-RU" dirty="0" err="1"/>
              <a:t>Каталонія</a:t>
            </a:r>
            <a:r>
              <a:rPr lang="ru-RU" dirty="0"/>
              <a:t> стала </a:t>
            </a:r>
            <a:r>
              <a:rPr lang="ru-RU" dirty="0" err="1"/>
              <a:t>провінцією</a:t>
            </a:r>
            <a:r>
              <a:rPr lang="ru-RU" dirty="0"/>
              <a:t> </a:t>
            </a:r>
            <a:r>
              <a:rPr lang="ru-RU" dirty="0" err="1"/>
              <a:t>об'єднаної</a:t>
            </a:r>
            <a:r>
              <a:rPr lang="ru-RU" dirty="0"/>
              <a:t> </a:t>
            </a:r>
            <a:r>
              <a:rPr lang="ru-RU" dirty="0" err="1"/>
              <a:t>Іспанії</a:t>
            </a:r>
            <a:r>
              <a:rPr lang="ru-RU" dirty="0"/>
              <a:t> (з </a:t>
            </a:r>
            <a:r>
              <a:rPr lang="ru-RU" dirty="0">
                <a:hlinkClick r:id="rId31" tooltip="1479"/>
              </a:rPr>
              <a:t>1479</a:t>
            </a:r>
            <a:r>
              <a:rPr lang="ru-RU" dirty="0"/>
              <a:t> р.), </a:t>
            </a:r>
            <a:r>
              <a:rPr lang="ru-RU" dirty="0" err="1"/>
              <a:t>що</a:t>
            </a:r>
            <a:r>
              <a:rPr lang="ru-RU" dirty="0"/>
              <a:t> </a:t>
            </a:r>
            <a:r>
              <a:rPr lang="ru-RU" dirty="0" err="1"/>
              <a:t>закріпив</a:t>
            </a:r>
            <a:r>
              <a:rPr lang="ru-RU" dirty="0"/>
              <a:t> </a:t>
            </a:r>
            <a:r>
              <a:rPr lang="ru-RU" dirty="0" err="1">
                <a:hlinkClick r:id="rId32" tooltip="Династія"/>
              </a:rPr>
              <a:t>династійний</a:t>
            </a:r>
            <a:r>
              <a:rPr lang="ru-RU" dirty="0"/>
              <a:t> </a:t>
            </a:r>
            <a:r>
              <a:rPr lang="ru-RU" dirty="0" err="1">
                <a:hlinkClick r:id="rId33" tooltip="Шлюб"/>
              </a:rPr>
              <a:t>шлюб</a:t>
            </a:r>
            <a:r>
              <a:rPr lang="ru-RU" dirty="0"/>
              <a:t> </a:t>
            </a:r>
            <a:r>
              <a:rPr lang="ru-RU" dirty="0" err="1">
                <a:hlinkClick r:id="rId34" tooltip="Ізабелла I Кастильська"/>
              </a:rPr>
              <a:t>Ізабели</a:t>
            </a:r>
            <a:r>
              <a:rPr lang="ru-RU" dirty="0">
                <a:hlinkClick r:id="rId34" tooltip="Ізабелла I Кастильська"/>
              </a:rPr>
              <a:t> </a:t>
            </a:r>
            <a:r>
              <a:rPr lang="ru-RU" dirty="0" err="1">
                <a:hlinkClick r:id="rId34" tooltip="Ізабелла I Кастильська"/>
              </a:rPr>
              <a:t>Кастильської</a:t>
            </a:r>
            <a:r>
              <a:rPr lang="ru-RU" dirty="0"/>
              <a:t> та </a:t>
            </a:r>
            <a:r>
              <a:rPr lang="ru-RU" dirty="0">
                <a:hlinkClick r:id="rId35" tooltip="Фердинанд II Арагонський"/>
              </a:rPr>
              <a:t>Фердинанда ІІ </a:t>
            </a:r>
            <a:r>
              <a:rPr lang="ru-RU" dirty="0" err="1">
                <a:hlinkClick r:id="rId35" tooltip="Фердинанд II Арагонський"/>
              </a:rPr>
              <a:t>Арагонського</a:t>
            </a:r>
            <a:r>
              <a:rPr lang="ru-RU" dirty="0"/>
              <a:t> (</a:t>
            </a:r>
            <a:r>
              <a:rPr lang="ru-RU" dirty="0">
                <a:hlinkClick r:id="rId36" tooltip="1492"/>
              </a:rPr>
              <a:t>1492</a:t>
            </a:r>
            <a:r>
              <a:rPr lang="ru-RU" dirty="0" smtClean="0"/>
              <a:t>).</a:t>
            </a:r>
            <a:endParaRPr lang="ru-RU" dirty="0"/>
          </a:p>
        </p:txBody>
      </p:sp>
      <p:pic>
        <p:nvPicPr>
          <p:cNvPr id="3074" name="Picture 2" descr="D:\Downloads\250px-Petronila_Ramon_Berenguer.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27584" y="3756742"/>
            <a:ext cx="2592288" cy="28731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Downloads\250px-Secessió_de_Catalunya.jp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707903" y="3756742"/>
            <a:ext cx="4153907" cy="287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297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20472" y="457200"/>
            <a:ext cx="171128" cy="838200"/>
          </a:xfrm>
        </p:spPr>
        <p:txBody>
          <a:bodyPr/>
          <a:lstStyle/>
          <a:p>
            <a:endParaRPr lang="ru-RU" dirty="0"/>
          </a:p>
        </p:txBody>
      </p:sp>
      <p:sp>
        <p:nvSpPr>
          <p:cNvPr id="3" name="Объект 2"/>
          <p:cNvSpPr>
            <a:spLocks noGrp="1"/>
          </p:cNvSpPr>
          <p:nvPr>
            <p:ph idx="1"/>
          </p:nvPr>
        </p:nvSpPr>
        <p:spPr>
          <a:xfrm>
            <a:off x="323528" y="260648"/>
            <a:ext cx="8686800" cy="4525963"/>
          </a:xfrm>
        </p:spPr>
        <p:txBody>
          <a:bodyPr>
            <a:normAutofit fontScale="47500" lnSpcReduction="20000"/>
          </a:bodyPr>
          <a:lstStyle/>
          <a:p>
            <a:r>
              <a:rPr lang="es-ES" dirty="0"/>
              <a:t>La población de Cataluña a 1 de enero de 2008 era de 7 364 078 habitantes,</a:t>
            </a:r>
            <a:r>
              <a:rPr lang="es-ES" baseline="30000" dirty="0">
                <a:hlinkClick r:id="rId2"/>
              </a:rPr>
              <a:t>25</a:t>
            </a:r>
            <a:r>
              <a:rPr lang="es-ES" dirty="0"/>
              <a:t> con un porcentaje de personas de origen inmigrante del 15 </a:t>
            </a:r>
            <a:r>
              <a:rPr lang="es-ES" dirty="0" smtClean="0"/>
              <a:t>%. La </a:t>
            </a:r>
            <a:r>
              <a:rPr lang="es-ES" dirty="0"/>
              <a:t>ciudad de Barcelona alberga a 1,6 millones de personas en 100 km² de </a:t>
            </a:r>
            <a:r>
              <a:rPr lang="es-ES" dirty="0" smtClean="0"/>
              <a:t>superficie. Alrededor </a:t>
            </a:r>
            <a:r>
              <a:rPr lang="es-ES" dirty="0"/>
              <a:t>de la capital se acumulan 2,5 millones de personas más que residen en un radio de menos de 25 km respecto a la capital. En la primera corona metropolitana se encuentran las ciudades de </a:t>
            </a:r>
            <a:r>
              <a:rPr lang="es-ES" dirty="0">
                <a:hlinkClick r:id="rId3" tooltip="Hospitalet de Llobregat"/>
              </a:rPr>
              <a:t>Hospitalet de Llobregat</a:t>
            </a:r>
            <a:r>
              <a:rPr lang="es-ES" dirty="0"/>
              <a:t>, </a:t>
            </a:r>
            <a:r>
              <a:rPr lang="es-ES" dirty="0">
                <a:hlinkClick r:id="rId4" tooltip="Badalona"/>
              </a:rPr>
              <a:t>Badalona</a:t>
            </a:r>
            <a:r>
              <a:rPr lang="es-ES" dirty="0"/>
              <a:t>, </a:t>
            </a:r>
            <a:r>
              <a:rPr lang="es-ES" dirty="0">
                <a:hlinkClick r:id="rId5" tooltip="Santa Coloma de Gramanet"/>
              </a:rPr>
              <a:t>Santa Coloma de Gramanet</a:t>
            </a:r>
            <a:r>
              <a:rPr lang="es-ES" dirty="0"/>
              <a:t>, y </a:t>
            </a:r>
            <a:r>
              <a:rPr lang="es-ES" dirty="0">
                <a:hlinkClick r:id="rId6" tooltip="Cornellá"/>
              </a:rPr>
              <a:t>Cornellá</a:t>
            </a:r>
            <a:r>
              <a:rPr lang="es-ES" dirty="0"/>
              <a:t>. Las principales poblaciones de la segunda corona son </a:t>
            </a:r>
            <a:r>
              <a:rPr lang="es-ES" dirty="0">
                <a:hlinkClick r:id="rId7" tooltip="Tarrasa"/>
              </a:rPr>
              <a:t>Tarrasa</a:t>
            </a:r>
            <a:r>
              <a:rPr lang="es-ES" dirty="0"/>
              <a:t>, </a:t>
            </a:r>
            <a:r>
              <a:rPr lang="es-ES" dirty="0">
                <a:hlinkClick r:id="rId8" tooltip="Sabadell"/>
              </a:rPr>
              <a:t>Sabadell</a:t>
            </a:r>
            <a:r>
              <a:rPr lang="es-ES" dirty="0"/>
              <a:t>, </a:t>
            </a:r>
            <a:r>
              <a:rPr lang="es-ES" dirty="0">
                <a:hlinkClick r:id="rId9" tooltip="Mataró"/>
              </a:rPr>
              <a:t>Mataró</a:t>
            </a:r>
            <a:r>
              <a:rPr lang="es-ES" dirty="0"/>
              <a:t>, </a:t>
            </a:r>
            <a:r>
              <a:rPr lang="es-ES" dirty="0">
                <a:hlinkClick r:id="rId10" tooltip="Moncada y Reixach"/>
              </a:rPr>
              <a:t>Moncada y Reixach</a:t>
            </a:r>
            <a:r>
              <a:rPr lang="es-ES" dirty="0"/>
              <a:t>, </a:t>
            </a:r>
            <a:r>
              <a:rPr lang="es-ES" dirty="0">
                <a:hlinkClick r:id="rId11" tooltip="Granollers"/>
              </a:rPr>
              <a:t>Granollers</a:t>
            </a:r>
            <a:r>
              <a:rPr lang="es-ES" dirty="0"/>
              <a:t>, </a:t>
            </a:r>
            <a:r>
              <a:rPr lang="es-ES" dirty="0">
                <a:hlinkClick r:id="rId12" tooltip="Martorell"/>
              </a:rPr>
              <a:t>Martorell</a:t>
            </a:r>
            <a:r>
              <a:rPr lang="es-ES" dirty="0"/>
              <a:t>, </a:t>
            </a:r>
            <a:r>
              <a:rPr lang="es-ES" dirty="0">
                <a:hlinkClick r:id="rId13" tooltip="Molins de Rey"/>
              </a:rPr>
              <a:t>Molins de Rey</a:t>
            </a:r>
            <a:r>
              <a:rPr lang="es-ES" dirty="0"/>
              <a:t>, </a:t>
            </a:r>
            <a:r>
              <a:rPr lang="es-ES" dirty="0">
                <a:hlinkClick r:id="rId14" tooltip="San Felíu de Llobregat"/>
              </a:rPr>
              <a:t>San Felíu de Llobregat</a:t>
            </a:r>
            <a:r>
              <a:rPr lang="es-ES" dirty="0"/>
              <a:t>, </a:t>
            </a:r>
            <a:r>
              <a:rPr lang="es-ES" dirty="0">
                <a:hlinkClick r:id="rId15" tooltip="Gavá"/>
              </a:rPr>
              <a:t>Gavá</a:t>
            </a:r>
            <a:r>
              <a:rPr lang="es-ES" dirty="0"/>
              <a:t> y </a:t>
            </a:r>
            <a:r>
              <a:rPr lang="es-ES" dirty="0">
                <a:hlinkClick r:id="rId16" tooltip="Casteldefels"/>
              </a:rPr>
              <a:t>Casteldefels</a:t>
            </a:r>
            <a:r>
              <a:rPr lang="es-ES" dirty="0"/>
              <a:t>. En el </a:t>
            </a:r>
            <a:r>
              <a:rPr lang="es-ES" dirty="0">
                <a:hlinkClick r:id="rId17" tooltip="Área metropolitana de Barcelona"/>
              </a:rPr>
              <a:t>área metropolitana de Barcelona</a:t>
            </a:r>
            <a:r>
              <a:rPr lang="es-ES" dirty="0"/>
              <a:t> se concentra una población que supera los 4 millones de habitantes. La segunda </a:t>
            </a:r>
            <a:r>
              <a:rPr lang="es-ES" dirty="0">
                <a:hlinkClick r:id="rId18" tooltip="Aglomeración urbana"/>
              </a:rPr>
              <a:t>aglomeración urbana</a:t>
            </a:r>
            <a:r>
              <a:rPr lang="es-ES" dirty="0"/>
              <a:t> de Cataluña es la formada por la aglomeración de </a:t>
            </a:r>
            <a:r>
              <a:rPr lang="es-ES" dirty="0">
                <a:hlinkClick r:id="rId19" tooltip="Reus"/>
              </a:rPr>
              <a:t>Reus</a:t>
            </a:r>
            <a:r>
              <a:rPr lang="es-ES" dirty="0"/>
              <a:t>-</a:t>
            </a:r>
            <a:r>
              <a:rPr lang="es-ES" dirty="0">
                <a:hlinkClick r:id="rId20" tooltip="Tarragona"/>
              </a:rPr>
              <a:t>Tarragona</a:t>
            </a:r>
            <a:r>
              <a:rPr lang="es-ES" dirty="0" smtClean="0"/>
              <a:t>.</a:t>
            </a:r>
            <a:endParaRPr lang="en-US" dirty="0" smtClean="0"/>
          </a:p>
          <a:p>
            <a:r>
              <a:rPr lang="ru-RU" dirty="0" err="1"/>
              <a:t>Населення</a:t>
            </a:r>
            <a:r>
              <a:rPr lang="ru-RU" dirty="0"/>
              <a:t> </a:t>
            </a:r>
            <a:r>
              <a:rPr lang="ru-RU" dirty="0" err="1"/>
              <a:t>регіону</a:t>
            </a:r>
            <a:r>
              <a:rPr lang="ru-RU" dirty="0"/>
              <a:t> становить </a:t>
            </a:r>
            <a:r>
              <a:rPr lang="ru-RU" dirty="0" err="1"/>
              <a:t>приблизно</a:t>
            </a:r>
            <a:r>
              <a:rPr lang="ru-RU" dirty="0"/>
              <a:t> 7 </a:t>
            </a:r>
            <a:r>
              <a:rPr lang="ru-RU" dirty="0" err="1"/>
              <a:t>мільйонів</a:t>
            </a:r>
            <a:r>
              <a:rPr lang="ru-RU" dirty="0"/>
              <a:t> </a:t>
            </a:r>
            <a:r>
              <a:rPr lang="ru-RU" dirty="0" err="1"/>
              <a:t>осіб</a:t>
            </a:r>
            <a:r>
              <a:rPr lang="ru-RU" dirty="0"/>
              <a:t>. 60% </a:t>
            </a:r>
            <a:r>
              <a:rPr lang="ru-RU" dirty="0" err="1"/>
              <a:t>населення</a:t>
            </a:r>
            <a:r>
              <a:rPr lang="ru-RU" dirty="0"/>
              <a:t> </a:t>
            </a:r>
            <a:r>
              <a:rPr lang="ru-RU" dirty="0" err="1"/>
              <a:t>проживає</a:t>
            </a:r>
            <a:r>
              <a:rPr lang="ru-RU" dirty="0"/>
              <a:t> в 45 </a:t>
            </a:r>
            <a:r>
              <a:rPr lang="ru-RU" dirty="0" err="1"/>
              <a:t>містах</a:t>
            </a:r>
            <a:r>
              <a:rPr lang="ru-RU" dirty="0"/>
              <a:t> (з 946 </a:t>
            </a:r>
            <a:r>
              <a:rPr lang="ru-RU" dirty="0" err="1"/>
              <a:t>міст</a:t>
            </a:r>
            <a:r>
              <a:rPr lang="ru-RU" dirty="0"/>
              <a:t>), </a:t>
            </a:r>
            <a:r>
              <a:rPr lang="ru-RU" dirty="0" err="1"/>
              <a:t>здебільшого</a:t>
            </a:r>
            <a:r>
              <a:rPr lang="ru-RU" dirty="0"/>
              <a:t> в </a:t>
            </a:r>
            <a:r>
              <a:rPr lang="ru-RU" dirty="0" err="1">
                <a:hlinkClick r:id="rId21" tooltip="Провінція Барселона"/>
              </a:rPr>
              <a:t>Провінції</a:t>
            </a:r>
            <a:r>
              <a:rPr lang="ru-RU" dirty="0">
                <a:hlinkClick r:id="rId21" tooltip="Провінція Барселона"/>
              </a:rPr>
              <a:t> Барселона</a:t>
            </a:r>
            <a:r>
              <a:rPr lang="ru-RU" dirty="0"/>
              <a:t> (одна з 4 </a:t>
            </a:r>
            <a:r>
              <a:rPr lang="ru-RU" dirty="0" err="1"/>
              <a:t>адміністративних</a:t>
            </a:r>
            <a:r>
              <a:rPr lang="ru-RU" dirty="0"/>
              <a:t> </a:t>
            </a:r>
            <a:r>
              <a:rPr lang="ru-RU" dirty="0" err="1"/>
              <a:t>провінцій</a:t>
            </a:r>
            <a:r>
              <a:rPr lang="ru-RU" dirty="0"/>
              <a:t> </a:t>
            </a:r>
            <a:r>
              <a:rPr lang="ru-RU" dirty="0" err="1"/>
              <a:t>Каталонії</a:t>
            </a:r>
            <a:r>
              <a:rPr lang="ru-RU" dirty="0"/>
              <a:t>). </a:t>
            </a:r>
            <a:r>
              <a:rPr lang="ru-RU" dirty="0" err="1"/>
              <a:t>Щільність</a:t>
            </a:r>
            <a:r>
              <a:rPr lang="ru-RU" dirty="0"/>
              <a:t> </a:t>
            </a:r>
            <a:r>
              <a:rPr lang="ru-RU" dirty="0" err="1"/>
              <a:t>населення</a:t>
            </a:r>
            <a:r>
              <a:rPr lang="ru-RU" dirty="0"/>
              <a:t> становить 210 </a:t>
            </a:r>
            <a:r>
              <a:rPr lang="ru-RU" dirty="0" err="1"/>
              <a:t>осіб</a:t>
            </a:r>
            <a:r>
              <a:rPr lang="ru-RU" dirty="0"/>
              <a:t> на </a:t>
            </a:r>
            <a:r>
              <a:rPr lang="ru-RU" dirty="0" err="1"/>
              <a:t>кв.км</a:t>
            </a:r>
            <a:r>
              <a:rPr lang="ru-RU" dirty="0"/>
              <a:t>, у </a:t>
            </a:r>
            <a:r>
              <a:rPr lang="ru-RU" dirty="0" err="1">
                <a:hlinkClick r:id="rId22" tooltip="Барселона"/>
              </a:rPr>
              <a:t>Барселоні</a:t>
            </a:r>
            <a:r>
              <a:rPr lang="ru-RU" dirty="0"/>
              <a:t> – 2000 </a:t>
            </a:r>
            <a:r>
              <a:rPr lang="ru-RU" dirty="0" err="1"/>
              <a:t>осіб</a:t>
            </a:r>
            <a:r>
              <a:rPr lang="ru-RU" dirty="0"/>
              <a:t> на </a:t>
            </a:r>
            <a:r>
              <a:rPr lang="ru-RU" dirty="0" err="1" smtClean="0"/>
              <a:t>кв.км</a:t>
            </a:r>
            <a:r>
              <a:rPr lang="ru-RU" dirty="0" smtClean="0"/>
              <a:t>.</a:t>
            </a:r>
            <a:r>
              <a:rPr lang="en-US" dirty="0" smtClean="0"/>
              <a:t> </a:t>
            </a:r>
            <a:r>
              <a:rPr lang="ru-RU" dirty="0" err="1" smtClean="0"/>
              <a:t>Упродовж</a:t>
            </a:r>
            <a:r>
              <a:rPr lang="ru-RU" dirty="0" smtClean="0"/>
              <a:t> </a:t>
            </a:r>
            <a:r>
              <a:rPr lang="ru-RU" dirty="0" err="1"/>
              <a:t>різних</a:t>
            </a:r>
            <a:r>
              <a:rPr lang="ru-RU" dirty="0"/>
              <a:t> </a:t>
            </a:r>
            <a:r>
              <a:rPr lang="ru-RU" dirty="0" err="1"/>
              <a:t>періодів</a:t>
            </a:r>
            <a:r>
              <a:rPr lang="ru-RU" dirty="0"/>
              <a:t> </a:t>
            </a:r>
            <a:r>
              <a:rPr lang="ru-RU" dirty="0" err="1">
                <a:hlinkClick r:id="rId23" tooltip="Історія Каталонії"/>
              </a:rPr>
              <a:t>історії</a:t>
            </a:r>
            <a:r>
              <a:rPr lang="ru-RU" dirty="0"/>
              <a:t> </a:t>
            </a:r>
            <a:r>
              <a:rPr lang="ru-RU" dirty="0" err="1"/>
              <a:t>Каталонія</a:t>
            </a:r>
            <a:r>
              <a:rPr lang="ru-RU" dirty="0"/>
              <a:t> ставала центром </a:t>
            </a:r>
            <a:r>
              <a:rPr lang="ru-RU" dirty="0" err="1">
                <a:hlinkClick r:id="rId24" tooltip="Міграція"/>
              </a:rPr>
              <a:t>міграційних</a:t>
            </a:r>
            <a:r>
              <a:rPr lang="ru-RU" dirty="0">
                <a:hlinkClick r:id="rId24" tooltip="Міграція"/>
              </a:rPr>
              <a:t> </a:t>
            </a:r>
            <a:r>
              <a:rPr lang="ru-RU" dirty="0" err="1">
                <a:hlinkClick r:id="rId24" tooltip="Міграція"/>
              </a:rPr>
              <a:t>хвиль</a:t>
            </a:r>
            <a:r>
              <a:rPr lang="ru-RU" dirty="0"/>
              <a:t>. В 1900 р. </a:t>
            </a:r>
            <a:r>
              <a:rPr lang="ru-RU" dirty="0" err="1"/>
              <a:t>населення</a:t>
            </a:r>
            <a:r>
              <a:rPr lang="ru-RU" dirty="0"/>
              <a:t> становило до 2 </a:t>
            </a:r>
            <a:r>
              <a:rPr lang="ru-RU" dirty="0" err="1"/>
              <a:t>мільйонів</a:t>
            </a:r>
            <a:r>
              <a:rPr lang="ru-RU" dirty="0"/>
              <a:t> </a:t>
            </a:r>
            <a:r>
              <a:rPr lang="ru-RU" dirty="0" err="1"/>
              <a:t>осіб</a:t>
            </a:r>
            <a:r>
              <a:rPr lang="ru-RU" dirty="0"/>
              <a:t>, в 50-70 </a:t>
            </a:r>
            <a:r>
              <a:rPr lang="ru-RU" dirty="0" err="1"/>
              <a:t>р.р</a:t>
            </a:r>
            <a:r>
              <a:rPr lang="ru-RU" dirty="0"/>
              <a:t>. </a:t>
            </a:r>
            <a:r>
              <a:rPr lang="ru-RU" dirty="0" err="1"/>
              <a:t>досягло</a:t>
            </a:r>
            <a:r>
              <a:rPr lang="ru-RU" dirty="0"/>
              <a:t> 5 </a:t>
            </a:r>
            <a:r>
              <a:rPr lang="ru-RU" dirty="0" err="1"/>
              <a:t>мільйонів</a:t>
            </a:r>
            <a:r>
              <a:rPr lang="ru-RU" dirty="0"/>
              <a:t> за </a:t>
            </a:r>
            <a:r>
              <a:rPr lang="ru-RU" dirty="0" err="1"/>
              <a:t>рахунок</a:t>
            </a:r>
            <a:r>
              <a:rPr lang="ru-RU" dirty="0"/>
              <a:t> </a:t>
            </a:r>
            <a:r>
              <a:rPr lang="ru-RU" dirty="0" err="1"/>
              <a:t>мігрантів</a:t>
            </a:r>
            <a:r>
              <a:rPr lang="ru-RU" dirty="0"/>
              <a:t> з </a:t>
            </a:r>
            <a:r>
              <a:rPr lang="ru-RU" dirty="0" err="1">
                <a:hlinkClick r:id="rId25" tooltip="Андалузія"/>
              </a:rPr>
              <a:t>Андалузії</a:t>
            </a:r>
            <a:r>
              <a:rPr lang="ru-RU" dirty="0"/>
              <a:t>, </a:t>
            </a:r>
            <a:r>
              <a:rPr lang="ru-RU" dirty="0" err="1">
                <a:hlinkClick r:id="rId26" tooltip="Мурсія"/>
              </a:rPr>
              <a:t>Мурсії</a:t>
            </a:r>
            <a:r>
              <a:rPr lang="ru-RU" dirty="0"/>
              <a:t> та </a:t>
            </a:r>
            <a:r>
              <a:rPr lang="ru-RU" dirty="0" err="1">
                <a:hlinkClick r:id="rId27" tooltip="Естремадура"/>
              </a:rPr>
              <a:t>Естремадури</a:t>
            </a:r>
            <a:r>
              <a:rPr lang="ru-RU" dirty="0"/>
              <a:t>. За </a:t>
            </a:r>
            <a:r>
              <a:rPr lang="ru-RU" dirty="0" err="1"/>
              <a:t>даними</a:t>
            </a:r>
            <a:r>
              <a:rPr lang="ru-RU" dirty="0"/>
              <a:t> 2003 р., </a:t>
            </a:r>
            <a:r>
              <a:rPr lang="ru-RU" dirty="0" err="1"/>
              <a:t>рівень</a:t>
            </a:r>
            <a:r>
              <a:rPr lang="ru-RU" dirty="0"/>
              <a:t> </a:t>
            </a:r>
            <a:r>
              <a:rPr lang="ru-RU" dirty="0" err="1"/>
              <a:t>народжуваності</a:t>
            </a:r>
            <a:r>
              <a:rPr lang="ru-RU" dirty="0"/>
              <a:t> в </a:t>
            </a:r>
            <a:r>
              <a:rPr lang="ru-RU" dirty="0" err="1"/>
              <a:t>реґіоні</a:t>
            </a:r>
            <a:r>
              <a:rPr lang="ru-RU" dirty="0"/>
              <a:t> </a:t>
            </a:r>
            <a:r>
              <a:rPr lang="ru-RU" dirty="0" err="1"/>
              <a:t>складав</a:t>
            </a:r>
            <a:r>
              <a:rPr lang="ru-RU" dirty="0"/>
              <a:t> 11,1%, </a:t>
            </a:r>
            <a:r>
              <a:rPr lang="ru-RU" dirty="0" err="1"/>
              <a:t>смертності</a:t>
            </a:r>
            <a:r>
              <a:rPr lang="ru-RU" dirty="0"/>
              <a:t> – 9,1%. </a:t>
            </a:r>
            <a:r>
              <a:rPr lang="ru-RU" dirty="0" err="1"/>
              <a:t>Найчисельнішою</a:t>
            </a:r>
            <a:r>
              <a:rPr lang="ru-RU" dirty="0"/>
              <a:t> є </a:t>
            </a:r>
            <a:r>
              <a:rPr lang="ru-RU" dirty="0" err="1"/>
              <a:t>вікова</a:t>
            </a:r>
            <a:r>
              <a:rPr lang="ru-RU" dirty="0"/>
              <a:t> </a:t>
            </a:r>
            <a:r>
              <a:rPr lang="ru-RU" dirty="0" err="1"/>
              <a:t>група</a:t>
            </a:r>
            <a:r>
              <a:rPr lang="ru-RU" dirty="0"/>
              <a:t> </a:t>
            </a:r>
            <a:r>
              <a:rPr lang="ru-RU" dirty="0" err="1"/>
              <a:t>від</a:t>
            </a:r>
            <a:r>
              <a:rPr lang="ru-RU" dirty="0"/>
              <a:t> 20 до 50 </a:t>
            </a:r>
            <a:r>
              <a:rPr lang="ru-RU" dirty="0" err="1"/>
              <a:t>років</a:t>
            </a:r>
            <a:r>
              <a:rPr lang="ru-RU" dirty="0"/>
              <a:t>. </a:t>
            </a:r>
            <a:r>
              <a:rPr lang="ru-RU" dirty="0" err="1"/>
              <a:t>Середня</a:t>
            </a:r>
            <a:r>
              <a:rPr lang="ru-RU" dirty="0"/>
              <a:t> </a:t>
            </a:r>
            <a:r>
              <a:rPr lang="ru-RU" dirty="0" err="1"/>
              <a:t>тривалість</a:t>
            </a:r>
            <a:r>
              <a:rPr lang="ru-RU" dirty="0"/>
              <a:t> </a:t>
            </a:r>
            <a:r>
              <a:rPr lang="ru-RU" dirty="0" err="1"/>
              <a:t>життя</a:t>
            </a:r>
            <a:r>
              <a:rPr lang="ru-RU" dirty="0"/>
              <a:t> в </a:t>
            </a:r>
            <a:r>
              <a:rPr lang="ru-RU" dirty="0" err="1"/>
              <a:t>Каталонії</a:t>
            </a:r>
            <a:r>
              <a:rPr lang="ru-RU" dirty="0"/>
              <a:t> - 80 </a:t>
            </a:r>
            <a:r>
              <a:rPr lang="ru-RU" dirty="0" err="1"/>
              <a:t>років</a:t>
            </a:r>
            <a:r>
              <a:rPr lang="ru-RU" dirty="0"/>
              <a:t> (один з </a:t>
            </a:r>
            <a:r>
              <a:rPr lang="ru-RU" dirty="0" err="1"/>
              <a:t>найкращих</a:t>
            </a:r>
            <a:r>
              <a:rPr lang="ru-RU" dirty="0"/>
              <a:t> </a:t>
            </a:r>
            <a:r>
              <a:rPr lang="ru-RU" dirty="0" err="1"/>
              <a:t>показників</a:t>
            </a:r>
            <a:r>
              <a:rPr lang="ru-RU" dirty="0"/>
              <a:t> у </a:t>
            </a:r>
            <a:r>
              <a:rPr lang="ru-RU" dirty="0" err="1"/>
              <a:t>світі</a:t>
            </a:r>
            <a:r>
              <a:rPr lang="ru-RU" dirty="0"/>
              <a:t>). За </a:t>
            </a:r>
            <a:r>
              <a:rPr lang="ru-RU" dirty="0" err="1"/>
              <a:t>приблизними</a:t>
            </a:r>
            <a:r>
              <a:rPr lang="ru-RU" dirty="0"/>
              <a:t> </a:t>
            </a:r>
            <a:r>
              <a:rPr lang="ru-RU" dirty="0" err="1"/>
              <a:t>підрахунками</a:t>
            </a:r>
            <a:r>
              <a:rPr lang="ru-RU" dirty="0"/>
              <a:t>, поза </a:t>
            </a:r>
            <a:r>
              <a:rPr lang="ru-RU" dirty="0" err="1">
                <a:hlinkClick r:id="rId28" tooltip="Іспанія"/>
              </a:rPr>
              <a:t>Іспанією</a:t>
            </a:r>
            <a:r>
              <a:rPr lang="ru-RU" dirty="0"/>
              <a:t> у </a:t>
            </a:r>
            <a:r>
              <a:rPr lang="ru-RU" dirty="0" err="1"/>
              <a:t>світі</a:t>
            </a:r>
            <a:r>
              <a:rPr lang="ru-RU" dirty="0"/>
              <a:t> </a:t>
            </a:r>
            <a:r>
              <a:rPr lang="ru-RU" dirty="0" err="1"/>
              <a:t>проживає</a:t>
            </a:r>
            <a:r>
              <a:rPr lang="ru-RU" dirty="0"/>
              <a:t> до 200 тис. </a:t>
            </a:r>
            <a:r>
              <a:rPr lang="ru-RU" dirty="0" err="1">
                <a:hlinkClick r:id="rId29" tooltip="Каталонці"/>
              </a:rPr>
              <a:t>каталонців</a:t>
            </a:r>
            <a:r>
              <a:rPr lang="ru-RU" dirty="0"/>
              <a:t>.</a:t>
            </a:r>
          </a:p>
          <a:p>
            <a:endParaRPr lang="es-ES" dirty="0"/>
          </a:p>
        </p:txBody>
      </p:sp>
      <p:pic>
        <p:nvPicPr>
          <p:cNvPr id="4098" name="Picture 2" descr="D:\Downloads\250px-La_Unión_i_el_Fènix_P1160234.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83568" y="3933056"/>
            <a:ext cx="3175000" cy="2387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Downloads\Plaça_Catalunya_2419053076.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355976" y="3933056"/>
            <a:ext cx="3727948" cy="2485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78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45880" y="457200"/>
            <a:ext cx="45719" cy="838200"/>
          </a:xfrm>
        </p:spPr>
        <p:txBody>
          <a:bodyPr/>
          <a:lstStyle/>
          <a:p>
            <a:endParaRPr lang="ru-RU" dirty="0"/>
          </a:p>
        </p:txBody>
      </p:sp>
      <p:sp>
        <p:nvSpPr>
          <p:cNvPr id="3" name="Объект 2"/>
          <p:cNvSpPr>
            <a:spLocks noGrp="1"/>
          </p:cNvSpPr>
          <p:nvPr>
            <p:ph idx="1"/>
          </p:nvPr>
        </p:nvSpPr>
        <p:spPr>
          <a:xfrm>
            <a:off x="323528" y="116632"/>
            <a:ext cx="8686800" cy="3888431"/>
          </a:xfrm>
        </p:spPr>
        <p:txBody>
          <a:bodyPr>
            <a:normAutofit fontScale="55000" lnSpcReduction="20000"/>
          </a:bodyPr>
          <a:lstStyle/>
          <a:p>
            <a:r>
              <a:rPr lang="es-ES" dirty="0">
                <a:hlinkClick r:id="rId2" tooltip="Сардана"/>
              </a:rPr>
              <a:t>Sardana - baile tradicional catalán. En las ciudades y pueblos cada sábado y domingo y en los días de festivales regionales organizaron bailes sardany misa en la plaza principal. Castells - origen tarrahonskoho tradición, que es la formación de torres humanas, a veces altos en 9 de crecimiento humano. Pub Night John (cat. Revetlla de Sant Joan) -  tradición para celebrar el comienzo del verano, 23 de junio, cuando la noche de San Juan en las calles ardientes hasta fuegos artificiales, amanecer, las luces y los fuegos artificiales, que, según la leyenda, el miedo oscuro </a:t>
            </a:r>
            <a:r>
              <a:rPr lang="es-ES" dirty="0" smtClean="0">
                <a:hlinkClick r:id="rId2" tooltip="Сардана"/>
              </a:rPr>
              <a:t>fuerza</a:t>
            </a:r>
            <a:endParaRPr lang="en-US" dirty="0" smtClean="0">
              <a:hlinkClick r:id="rId2" tooltip="Сардана"/>
            </a:endParaRPr>
          </a:p>
          <a:p>
            <a:r>
              <a:rPr lang="ru-RU" dirty="0" err="1" smtClean="0">
                <a:hlinkClick r:id="rId2" tooltip="Сардана"/>
              </a:rPr>
              <a:t>Сардана</a:t>
            </a:r>
            <a:r>
              <a:rPr lang="ru-RU" dirty="0"/>
              <a:t> — </a:t>
            </a:r>
            <a:r>
              <a:rPr lang="ru-RU" dirty="0" err="1"/>
              <a:t>традиційний</a:t>
            </a:r>
            <a:r>
              <a:rPr lang="ru-RU" dirty="0"/>
              <a:t> </a:t>
            </a:r>
            <a:r>
              <a:rPr lang="ru-RU" dirty="0" err="1"/>
              <a:t>каталонський</a:t>
            </a:r>
            <a:r>
              <a:rPr lang="ru-RU" dirty="0"/>
              <a:t> </a:t>
            </a:r>
            <a:r>
              <a:rPr lang="ru-RU" dirty="0" err="1"/>
              <a:t>танок</a:t>
            </a:r>
            <a:r>
              <a:rPr lang="ru-RU" dirty="0"/>
              <a:t>. В </a:t>
            </a:r>
            <a:r>
              <a:rPr lang="ru-RU" dirty="0" err="1"/>
              <a:t>містах</a:t>
            </a:r>
            <a:r>
              <a:rPr lang="ru-RU" dirty="0"/>
              <a:t> та селищах </a:t>
            </a:r>
            <a:r>
              <a:rPr lang="ru-RU" dirty="0" err="1"/>
              <a:t>щосуботи</a:t>
            </a:r>
            <a:r>
              <a:rPr lang="ru-RU" dirty="0"/>
              <a:t> та </a:t>
            </a:r>
            <a:r>
              <a:rPr lang="ru-RU" dirty="0" err="1"/>
              <a:t>щонеділі</a:t>
            </a:r>
            <a:r>
              <a:rPr lang="ru-RU" dirty="0"/>
              <a:t>, а </a:t>
            </a:r>
            <a:r>
              <a:rPr lang="ru-RU" dirty="0" err="1"/>
              <a:t>також</a:t>
            </a:r>
            <a:r>
              <a:rPr lang="ru-RU" dirty="0"/>
              <a:t> у </a:t>
            </a:r>
            <a:r>
              <a:rPr lang="ru-RU" dirty="0" err="1"/>
              <a:t>дні</a:t>
            </a:r>
            <a:r>
              <a:rPr lang="ru-RU" dirty="0"/>
              <a:t> </a:t>
            </a:r>
            <a:r>
              <a:rPr lang="ru-RU" dirty="0" err="1"/>
              <a:t>реґіональних</a:t>
            </a:r>
            <a:r>
              <a:rPr lang="ru-RU" dirty="0"/>
              <a:t> свят </a:t>
            </a:r>
            <a:r>
              <a:rPr lang="ru-RU" dirty="0" err="1"/>
              <a:t>організовуються</a:t>
            </a:r>
            <a:r>
              <a:rPr lang="ru-RU" dirty="0"/>
              <a:t> </a:t>
            </a:r>
            <a:r>
              <a:rPr lang="ru-RU" dirty="0" err="1"/>
              <a:t>масові</a:t>
            </a:r>
            <a:r>
              <a:rPr lang="ru-RU" dirty="0"/>
              <a:t> </a:t>
            </a:r>
            <a:r>
              <a:rPr lang="ru-RU" dirty="0" err="1"/>
              <a:t>танці</a:t>
            </a:r>
            <a:r>
              <a:rPr lang="ru-RU" dirty="0"/>
              <a:t> </a:t>
            </a:r>
            <a:r>
              <a:rPr lang="ru-RU" dirty="0" err="1"/>
              <a:t>сардани</a:t>
            </a:r>
            <a:r>
              <a:rPr lang="ru-RU" dirty="0"/>
              <a:t> на </a:t>
            </a:r>
            <a:r>
              <a:rPr lang="ru-RU" dirty="0" err="1"/>
              <a:t>головній</a:t>
            </a:r>
            <a:r>
              <a:rPr lang="ru-RU" dirty="0"/>
              <a:t> </a:t>
            </a:r>
            <a:r>
              <a:rPr lang="ru-RU" dirty="0" err="1" smtClean="0"/>
              <a:t>площі</a:t>
            </a:r>
            <a:r>
              <a:rPr lang="ru-RU" dirty="0" smtClean="0"/>
              <a:t>.</a:t>
            </a:r>
            <a:r>
              <a:rPr lang="en-US" dirty="0" smtClean="0"/>
              <a:t> </a:t>
            </a:r>
            <a:r>
              <a:rPr lang="ru-RU" dirty="0" err="1" smtClean="0">
                <a:hlinkClick r:id="rId3" tooltip="Кастель"/>
              </a:rPr>
              <a:t>Кастельс</a:t>
            </a:r>
            <a:r>
              <a:rPr lang="ru-RU" dirty="0"/>
              <a:t> — </a:t>
            </a:r>
            <a:r>
              <a:rPr lang="ru-RU" dirty="0" err="1"/>
              <a:t>традиція</a:t>
            </a:r>
            <a:r>
              <a:rPr lang="ru-RU" dirty="0"/>
              <a:t> </a:t>
            </a:r>
            <a:r>
              <a:rPr lang="ru-RU" dirty="0" err="1">
                <a:hlinkClick r:id="rId4" tooltip="Таррагона"/>
              </a:rPr>
              <a:t>таррагонського</a:t>
            </a:r>
            <a:r>
              <a:rPr lang="ru-RU" dirty="0"/>
              <a:t> </a:t>
            </a:r>
            <a:r>
              <a:rPr lang="ru-RU" dirty="0" err="1"/>
              <a:t>походження</a:t>
            </a:r>
            <a:r>
              <a:rPr lang="ru-RU" dirty="0"/>
              <a:t>, яка </a:t>
            </a:r>
            <a:r>
              <a:rPr lang="ru-RU" dirty="0" err="1"/>
              <a:t>полягає</a:t>
            </a:r>
            <a:r>
              <a:rPr lang="ru-RU" dirty="0"/>
              <a:t> в </a:t>
            </a:r>
            <a:r>
              <a:rPr lang="ru-RU" dirty="0" err="1"/>
              <a:t>утворенні</a:t>
            </a:r>
            <a:r>
              <a:rPr lang="ru-RU" dirty="0"/>
              <a:t> </a:t>
            </a:r>
            <a:r>
              <a:rPr lang="ru-RU" dirty="0" err="1"/>
              <a:t>людської</a:t>
            </a:r>
            <a:r>
              <a:rPr lang="ru-RU" dirty="0"/>
              <a:t> </a:t>
            </a:r>
            <a:r>
              <a:rPr lang="ru-RU" dirty="0" err="1"/>
              <a:t>вежі</a:t>
            </a:r>
            <a:r>
              <a:rPr lang="ru-RU" dirty="0"/>
              <a:t>, </a:t>
            </a:r>
            <a:r>
              <a:rPr lang="ru-RU" dirty="0" err="1"/>
              <a:t>інколи</a:t>
            </a:r>
            <a:r>
              <a:rPr lang="ru-RU" dirty="0"/>
              <a:t> </a:t>
            </a:r>
            <a:r>
              <a:rPr lang="ru-RU" dirty="0" err="1"/>
              <a:t>заввишки</a:t>
            </a:r>
            <a:r>
              <a:rPr lang="ru-RU" dirty="0"/>
              <a:t> у 9 </a:t>
            </a:r>
            <a:r>
              <a:rPr lang="ru-RU" dirty="0" err="1"/>
              <a:t>людських</a:t>
            </a:r>
            <a:r>
              <a:rPr lang="ru-RU" dirty="0"/>
              <a:t> </a:t>
            </a:r>
            <a:r>
              <a:rPr lang="ru-RU" dirty="0" err="1" smtClean="0"/>
              <a:t>зростів</a:t>
            </a:r>
            <a:r>
              <a:rPr lang="ru-RU" dirty="0" smtClean="0"/>
              <a:t>.</a:t>
            </a:r>
            <a:r>
              <a:rPr lang="en-US" dirty="0" smtClean="0"/>
              <a:t> </a:t>
            </a:r>
            <a:r>
              <a:rPr lang="ru-RU" dirty="0" err="1" smtClean="0">
                <a:hlinkClick r:id="rId5" tooltip="Гуляння в ніч на Сятого Івана (ще не написана)"/>
              </a:rPr>
              <a:t>Гуляння</a:t>
            </a:r>
            <a:r>
              <a:rPr lang="ru-RU" dirty="0" smtClean="0">
                <a:hlinkClick r:id="rId5" tooltip="Гуляння в ніч на Сятого Івана (ще не написана)"/>
              </a:rPr>
              <a:t> </a:t>
            </a:r>
            <a:r>
              <a:rPr lang="ru-RU" dirty="0">
                <a:hlinkClick r:id="rId5" tooltip="Гуляння в ніч на Сятого Івана (ще не написана)"/>
              </a:rPr>
              <a:t>в </a:t>
            </a:r>
            <a:r>
              <a:rPr lang="ru-RU" dirty="0" err="1">
                <a:hlinkClick r:id="rId5" tooltip="Гуляння в ніч на Сятого Івана (ще не написана)"/>
              </a:rPr>
              <a:t>ніч</a:t>
            </a:r>
            <a:r>
              <a:rPr lang="ru-RU" dirty="0">
                <a:hlinkClick r:id="rId5" tooltip="Гуляння в ніч на Сятого Івана (ще не написана)"/>
              </a:rPr>
              <a:t> на </a:t>
            </a:r>
            <a:r>
              <a:rPr lang="ru-RU" dirty="0" err="1">
                <a:hlinkClick r:id="rId5" tooltip="Гуляння в ніч на Сятого Івана (ще не написана)"/>
              </a:rPr>
              <a:t>Сятого</a:t>
            </a:r>
            <a:r>
              <a:rPr lang="ru-RU" dirty="0">
                <a:hlinkClick r:id="rId5" tooltip="Гуляння в ніч на Сятого Івана (ще не написана)"/>
              </a:rPr>
              <a:t> </a:t>
            </a:r>
            <a:r>
              <a:rPr lang="ru-RU" dirty="0" err="1">
                <a:hlinkClick r:id="rId5" tooltip="Гуляння в ніч на Сятого Івана (ще не написана)"/>
              </a:rPr>
              <a:t>Івана</a:t>
            </a:r>
            <a:r>
              <a:rPr lang="ru-RU" dirty="0"/>
              <a:t> (</a:t>
            </a:r>
            <a:r>
              <a:rPr lang="ru-RU" dirty="0">
                <a:hlinkClick r:id="rId6" tooltip="Каталонська мова"/>
              </a:rPr>
              <a:t>кат.</a:t>
            </a:r>
            <a:r>
              <a:rPr lang="ru-RU" dirty="0"/>
              <a:t> </a:t>
            </a:r>
            <a:r>
              <a:rPr lang="en-US" i="1" dirty="0" err="1"/>
              <a:t>Revetlla</a:t>
            </a:r>
            <a:r>
              <a:rPr lang="en-US" i="1" dirty="0"/>
              <a:t> de </a:t>
            </a:r>
            <a:r>
              <a:rPr lang="en-US" i="1" dirty="0" err="1"/>
              <a:t>Sant</a:t>
            </a:r>
            <a:r>
              <a:rPr lang="en-US" i="1" dirty="0"/>
              <a:t> Joan</a:t>
            </a:r>
            <a:r>
              <a:rPr lang="en-US" dirty="0"/>
              <a:t>) — </a:t>
            </a:r>
            <a:r>
              <a:rPr lang="ru-RU" dirty="0" err="1"/>
              <a:t>загальнокаталонська</a:t>
            </a:r>
            <a:r>
              <a:rPr lang="ru-RU" dirty="0"/>
              <a:t> </a:t>
            </a:r>
            <a:r>
              <a:rPr lang="ru-RU" dirty="0" err="1"/>
              <a:t>традиція</a:t>
            </a:r>
            <a:r>
              <a:rPr lang="ru-RU" dirty="0"/>
              <a:t> </a:t>
            </a:r>
            <a:r>
              <a:rPr lang="ru-RU" dirty="0" err="1"/>
              <a:t>відзначати</a:t>
            </a:r>
            <a:r>
              <a:rPr lang="ru-RU" dirty="0"/>
              <a:t> </a:t>
            </a:r>
            <a:r>
              <a:rPr lang="ru-RU" dirty="0">
                <a:hlinkClick r:id="rId7" tooltip="23 червня"/>
              </a:rPr>
              <a:t>23 </a:t>
            </a:r>
            <a:r>
              <a:rPr lang="ru-RU" dirty="0" err="1">
                <a:hlinkClick r:id="rId7" tooltip="23 червня"/>
              </a:rPr>
              <a:t>червня</a:t>
            </a:r>
            <a:r>
              <a:rPr lang="ru-RU" dirty="0"/>
              <a:t> початок </a:t>
            </a:r>
            <a:r>
              <a:rPr lang="ru-RU" dirty="0" err="1"/>
              <a:t>літа</a:t>
            </a:r>
            <a:r>
              <a:rPr lang="ru-RU" dirty="0"/>
              <a:t>, коли в </a:t>
            </a:r>
            <a:r>
              <a:rPr lang="ru-RU" dirty="0" err="1"/>
              <a:t>ніч</a:t>
            </a:r>
            <a:r>
              <a:rPr lang="ru-RU" dirty="0"/>
              <a:t> на Св. </a:t>
            </a:r>
            <a:r>
              <a:rPr lang="ru-RU" dirty="0" err="1"/>
              <a:t>Івана</a:t>
            </a:r>
            <a:r>
              <a:rPr lang="ru-RU" dirty="0"/>
              <a:t> по </a:t>
            </a:r>
            <a:r>
              <a:rPr lang="ru-RU" dirty="0" err="1"/>
              <a:t>вулицях</a:t>
            </a:r>
            <a:r>
              <a:rPr lang="ru-RU" dirty="0"/>
              <a:t> </a:t>
            </a:r>
            <a:r>
              <a:rPr lang="ru-RU" dirty="0" err="1"/>
              <a:t>міст</a:t>
            </a:r>
            <a:r>
              <a:rPr lang="ru-RU" dirty="0"/>
              <a:t> </a:t>
            </a:r>
            <a:r>
              <a:rPr lang="ru-RU" dirty="0" err="1"/>
              <a:t>палають</a:t>
            </a:r>
            <a:r>
              <a:rPr lang="ru-RU" dirty="0"/>
              <a:t> до самого ранку </a:t>
            </a:r>
            <a:r>
              <a:rPr lang="ru-RU" dirty="0" err="1"/>
              <a:t>феєрверки</a:t>
            </a:r>
            <a:r>
              <a:rPr lang="ru-RU" dirty="0"/>
              <a:t>, </a:t>
            </a:r>
            <a:r>
              <a:rPr lang="ru-RU" dirty="0" err="1"/>
              <a:t>вогні</a:t>
            </a:r>
            <a:r>
              <a:rPr lang="ru-RU" dirty="0"/>
              <a:t> та </a:t>
            </a:r>
            <a:r>
              <a:rPr lang="ru-RU" dirty="0" err="1"/>
              <a:t>петарди</a:t>
            </a:r>
            <a:r>
              <a:rPr lang="ru-RU" dirty="0"/>
              <a:t>, </a:t>
            </a:r>
            <a:r>
              <a:rPr lang="ru-RU" dirty="0" err="1"/>
              <a:t>які</a:t>
            </a:r>
            <a:r>
              <a:rPr lang="ru-RU" dirty="0"/>
              <a:t>, за легендою, </a:t>
            </a:r>
            <a:r>
              <a:rPr lang="ru-RU" dirty="0" err="1"/>
              <a:t>відлякують</a:t>
            </a:r>
            <a:r>
              <a:rPr lang="ru-RU" dirty="0"/>
              <a:t> </a:t>
            </a:r>
            <a:r>
              <a:rPr lang="ru-RU" dirty="0" err="1"/>
              <a:t>темні</a:t>
            </a:r>
            <a:r>
              <a:rPr lang="ru-RU" dirty="0"/>
              <a:t> </a:t>
            </a:r>
            <a:r>
              <a:rPr lang="ru-RU" dirty="0" err="1"/>
              <a:t>сили</a:t>
            </a:r>
            <a:r>
              <a:rPr lang="ru-RU" dirty="0"/>
              <a:t>.</a:t>
            </a:r>
          </a:p>
          <a:p>
            <a:endParaRPr lang="ru-RU" dirty="0"/>
          </a:p>
        </p:txBody>
      </p:sp>
      <p:pic>
        <p:nvPicPr>
          <p:cNvPr id="5122" name="Picture 2" descr="D:\Downloads\naselenie_catalona.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3573015"/>
            <a:ext cx="2016224" cy="303037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Downloads\sjzy0sroqvtw.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576" y="3745888"/>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585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45880" y="457200"/>
            <a:ext cx="45719" cy="838200"/>
          </a:xfrm>
        </p:spPr>
        <p:txBody>
          <a:bodyPr/>
          <a:lstStyle/>
          <a:p>
            <a:endParaRPr lang="ru-RU" dirty="0"/>
          </a:p>
        </p:txBody>
      </p:sp>
      <p:sp>
        <p:nvSpPr>
          <p:cNvPr id="3" name="Объект 2"/>
          <p:cNvSpPr>
            <a:spLocks noGrp="1"/>
          </p:cNvSpPr>
          <p:nvPr>
            <p:ph idx="1"/>
          </p:nvPr>
        </p:nvSpPr>
        <p:spPr>
          <a:xfrm>
            <a:off x="251520" y="260649"/>
            <a:ext cx="8686800" cy="3744416"/>
          </a:xfrm>
        </p:spPr>
        <p:txBody>
          <a:bodyPr>
            <a:normAutofit fontScale="47500" lnSpcReduction="20000"/>
          </a:bodyPr>
          <a:lstStyle/>
          <a:p>
            <a:r>
              <a:rPr lang="es-ES" dirty="0"/>
              <a:t>La gastronomía de Cataluña posee una gran tradición culinaria. Sus procesos culinarios ya se describen documentalmente desde el siglo XV. Ofrece una gran variedad de productos tanto del mar como de la montaña y la huerta. Siendo en algunas ocasiones característica la mezcla de ambos como es el caso de los </a:t>
            </a:r>
            <a:r>
              <a:rPr lang="es-ES" dirty="0">
                <a:hlinkClick r:id="rId2" tooltip="Mar i muntanya"/>
              </a:rPr>
              <a:t>mar i muntanya</a:t>
            </a:r>
            <a:r>
              <a:rPr lang="es-ES" dirty="0"/>
              <a:t>. La cocina catalana ha aportado toda una serie de platos típicos de la región con guisos de pescado como los </a:t>
            </a:r>
            <a:r>
              <a:rPr lang="es-ES" dirty="0">
                <a:hlinkClick r:id="rId3" tooltip="Suquet"/>
              </a:rPr>
              <a:t>suquets</a:t>
            </a:r>
            <a:r>
              <a:rPr lang="es-ES" dirty="0"/>
              <a:t> o la </a:t>
            </a:r>
            <a:r>
              <a:rPr lang="es-ES" dirty="0">
                <a:hlinkClick r:id="rId4" tooltip="Zarzuela de mariscos"/>
              </a:rPr>
              <a:t>zarzuela</a:t>
            </a:r>
            <a:r>
              <a:rPr lang="es-ES" dirty="0"/>
              <a:t>, la </a:t>
            </a:r>
            <a:r>
              <a:rPr lang="es-ES" dirty="0">
                <a:hlinkClick r:id="rId5" tooltip="Escudella"/>
              </a:rPr>
              <a:t>escudella</a:t>
            </a:r>
            <a:r>
              <a:rPr lang="es-ES" dirty="0"/>
              <a:t> (una especie de </a:t>
            </a:r>
            <a:r>
              <a:rPr lang="es-ES" dirty="0">
                <a:hlinkClick r:id="rId6" tooltip="Cocido"/>
              </a:rPr>
              <a:t>cocido</a:t>
            </a:r>
            <a:r>
              <a:rPr lang="es-ES" dirty="0"/>
              <a:t>), la </a:t>
            </a:r>
            <a:r>
              <a:rPr lang="es-ES" dirty="0">
                <a:hlinkClick r:id="rId7" tooltip="Calçotada"/>
              </a:rPr>
              <a:t>calçotada</a:t>
            </a:r>
            <a:r>
              <a:rPr lang="es-ES" dirty="0"/>
              <a:t>, y la </a:t>
            </a:r>
            <a:r>
              <a:rPr lang="es-ES" dirty="0">
                <a:hlinkClick r:id="rId8" tooltip="Salvitxada"/>
              </a:rPr>
              <a:t>salvitxada</a:t>
            </a:r>
            <a:r>
              <a:rPr lang="es-ES" dirty="0"/>
              <a:t>. Es típico de Cataluña el </a:t>
            </a:r>
            <a:r>
              <a:rPr lang="es-ES" dirty="0">
                <a:hlinkClick r:id="rId9" tooltip="Pa amb tomàquet"/>
              </a:rPr>
              <a:t>Pa amb tomàquet</a:t>
            </a:r>
            <a:r>
              <a:rPr lang="es-ES" dirty="0"/>
              <a:t>, pan con tomate que acompaña a muchos platos de carne o embutidos, y con el que se elaboran los bocadillos. Las salsas como el </a:t>
            </a:r>
            <a:r>
              <a:rPr lang="es-ES" dirty="0">
                <a:hlinkClick r:id="rId10" tooltip="Alioli"/>
              </a:rPr>
              <a:t>alioli</a:t>
            </a:r>
            <a:r>
              <a:rPr lang="es-ES" dirty="0"/>
              <a:t> y el </a:t>
            </a:r>
            <a:r>
              <a:rPr lang="es-ES" dirty="0">
                <a:hlinkClick r:id="rId11" tooltip="Romesco"/>
              </a:rPr>
              <a:t>romesco</a:t>
            </a:r>
            <a:r>
              <a:rPr lang="es-ES" dirty="0"/>
              <a:t> son las salsas más características de la cocina catalana</a:t>
            </a:r>
            <a:r>
              <a:rPr lang="es-ES" dirty="0" smtClean="0"/>
              <a:t>.</a:t>
            </a:r>
          </a:p>
          <a:p>
            <a:r>
              <a:rPr lang="vi-VN" sz="2900" dirty="0" smtClean="0"/>
              <a:t>Її</a:t>
            </a:r>
            <a:r>
              <a:rPr lang="ru-RU" sz="2900" dirty="0" smtClean="0"/>
              <a:t> кухня</a:t>
            </a:r>
            <a:r>
              <a:rPr lang="vi-VN" sz="2900" dirty="0" smtClean="0"/>
              <a:t>, </a:t>
            </a:r>
            <a:r>
              <a:rPr lang="vi-VN" sz="2900" dirty="0"/>
              <a:t>багата і різноманітна, сполучає у собі традиційну кухню внутрішніх і прибережних зон з неповторними стравами з </a:t>
            </a:r>
            <a:r>
              <a:rPr lang="vi-VN" sz="2900" dirty="0">
                <a:hlinkClick r:id="rId12" tooltip="Рис"/>
              </a:rPr>
              <a:t>рису</a:t>
            </a:r>
            <a:r>
              <a:rPr lang="vi-VN" sz="2900" dirty="0"/>
              <a:t> і </a:t>
            </a:r>
            <a:r>
              <a:rPr lang="vi-VN" sz="2900" dirty="0">
                <a:hlinkClick r:id="rId13" tooltip="Морепродукти"/>
              </a:rPr>
              <a:t>морепродуктів</a:t>
            </a:r>
            <a:r>
              <a:rPr lang="vi-VN" sz="2900" dirty="0"/>
              <a:t>. Серед її вин не можемо не відзначити знамениті в усім світі шампанські ("</a:t>
            </a:r>
            <a:r>
              <a:rPr lang="vi-VN" sz="2900" dirty="0">
                <a:hlinkClick r:id="rId14" tooltip="Каба"/>
              </a:rPr>
              <a:t>каба</a:t>
            </a:r>
            <a:r>
              <a:rPr lang="vi-VN" sz="2900" dirty="0"/>
              <a:t>" або "</a:t>
            </a:r>
            <a:r>
              <a:rPr lang="vi-VN" sz="2900" dirty="0">
                <a:hlinkClick r:id="rId14" tooltip="Каба"/>
              </a:rPr>
              <a:t>кава</a:t>
            </a:r>
            <a:r>
              <a:rPr lang="vi-VN" sz="2900" dirty="0"/>
              <a:t>", </a:t>
            </a:r>
            <a:r>
              <a:rPr lang="vi-VN" sz="2900" dirty="0">
                <a:hlinkClick r:id="rId15" tooltip="Каталонська мова"/>
              </a:rPr>
              <a:t>кат.</a:t>
            </a:r>
            <a:r>
              <a:rPr lang="vi-VN" sz="2900" dirty="0"/>
              <a:t> </a:t>
            </a:r>
            <a:r>
              <a:rPr lang="en-US" sz="2900" i="1" dirty="0"/>
              <a:t>cava</a:t>
            </a:r>
            <a:r>
              <a:rPr lang="en-US" sz="2900" dirty="0"/>
              <a:t>). </a:t>
            </a:r>
            <a:r>
              <a:rPr lang="vi-VN" sz="2900" dirty="0"/>
              <a:t>А будь-який обід закінчується традиційним десертом, як-от </a:t>
            </a:r>
            <a:r>
              <a:rPr lang="vi-VN" sz="2900" dirty="0">
                <a:hlinkClick r:id="rId16" tooltip="Крем-брюле"/>
              </a:rPr>
              <a:t>крем-брюле</a:t>
            </a:r>
            <a:r>
              <a:rPr lang="vi-VN" sz="2900" dirty="0"/>
              <a:t> (</a:t>
            </a:r>
            <a:r>
              <a:rPr lang="vi-VN" sz="2900" dirty="0">
                <a:hlinkClick r:id="rId15" tooltip="Каталонська мова"/>
              </a:rPr>
              <a:t>кат.</a:t>
            </a:r>
            <a:r>
              <a:rPr lang="vi-VN" sz="2900" dirty="0"/>
              <a:t> </a:t>
            </a:r>
            <a:r>
              <a:rPr lang="en-US" sz="2900" i="1" dirty="0" err="1"/>
              <a:t>crema</a:t>
            </a:r>
            <a:r>
              <a:rPr lang="en-US" sz="2900" i="1" dirty="0"/>
              <a:t> </a:t>
            </a:r>
            <a:r>
              <a:rPr lang="en-US" sz="2900" i="1" dirty="0" err="1"/>
              <a:t>catalana</a:t>
            </a:r>
            <a:r>
              <a:rPr lang="en-US" sz="2900" dirty="0"/>
              <a:t> - </a:t>
            </a:r>
            <a:r>
              <a:rPr lang="vi-VN" sz="2900" dirty="0"/>
              <a:t>каталонський крем), приготованим за оригінальним </a:t>
            </a:r>
            <a:r>
              <a:rPr lang="vi-VN" sz="2900" dirty="0" smtClean="0"/>
              <a:t>рецептом.</a:t>
            </a:r>
            <a:r>
              <a:rPr lang="ru-RU" sz="2900" dirty="0" smtClean="0"/>
              <a:t> </a:t>
            </a:r>
            <a:r>
              <a:rPr lang="ru-RU" sz="2900" dirty="0"/>
              <a:t>Н</a:t>
            </a:r>
            <a:r>
              <a:rPr lang="vi-VN" sz="2900" dirty="0" smtClean="0"/>
              <a:t>айвідомішими </a:t>
            </a:r>
            <a:r>
              <a:rPr lang="vi-VN" sz="2900" dirty="0"/>
              <a:t>національними стравами Каталонії є : </a:t>
            </a:r>
            <a:r>
              <a:rPr lang="vi-VN" sz="2900" dirty="0">
                <a:hlinkClick r:id="rId17" tooltip="Хліб з помідором по-каталонськи"/>
              </a:rPr>
              <a:t>хліб з помідором по-каталонськи</a:t>
            </a:r>
            <a:r>
              <a:rPr lang="vi-VN" sz="2900" dirty="0"/>
              <a:t> - сільський хліб, натертий помідором та заправлений оливковою олією, печеня "касола" або "ґізат", перша гаряча страва "</a:t>
            </a:r>
            <a:r>
              <a:rPr lang="vi-VN" sz="2900" dirty="0">
                <a:hlinkClick r:id="rId18" tooltip="Аскуделья"/>
              </a:rPr>
              <a:t>аскуде́лья</a:t>
            </a:r>
            <a:r>
              <a:rPr lang="vi-VN" sz="2900" dirty="0"/>
              <a:t>" (</a:t>
            </a:r>
            <a:r>
              <a:rPr lang="vi-VN" sz="2900" dirty="0">
                <a:hlinkClick r:id="rId15" tooltip="Каталонська мова"/>
              </a:rPr>
              <a:t>кат.</a:t>
            </a:r>
            <a:r>
              <a:rPr lang="vi-VN" sz="2900" dirty="0"/>
              <a:t> </a:t>
            </a:r>
            <a:r>
              <a:rPr lang="en-US" sz="2900" i="1" dirty="0" err="1"/>
              <a:t>escudella</a:t>
            </a:r>
            <a:r>
              <a:rPr lang="en-US" sz="2900" dirty="0"/>
              <a:t>), </a:t>
            </a:r>
            <a:r>
              <a:rPr lang="vi-VN" sz="2900" dirty="0"/>
              <a:t>рибна уха "</a:t>
            </a:r>
            <a:r>
              <a:rPr lang="vi-VN" sz="2900" dirty="0">
                <a:hlinkClick r:id="rId19" tooltip="Сукет"/>
              </a:rPr>
              <a:t>суке́т</a:t>
            </a:r>
            <a:r>
              <a:rPr lang="vi-VN" sz="2900" dirty="0"/>
              <a:t>" (</a:t>
            </a:r>
            <a:r>
              <a:rPr lang="vi-VN" sz="2900" dirty="0">
                <a:hlinkClick r:id="rId15" tooltip="Каталонська мова"/>
              </a:rPr>
              <a:t>кат.</a:t>
            </a:r>
            <a:r>
              <a:rPr lang="vi-VN" sz="2900" dirty="0"/>
              <a:t> </a:t>
            </a:r>
            <a:r>
              <a:rPr lang="en-US" sz="2900" i="1" dirty="0" err="1"/>
              <a:t>suquet</a:t>
            </a:r>
            <a:r>
              <a:rPr lang="en-US" sz="2900" i="1" dirty="0"/>
              <a:t> de </a:t>
            </a:r>
            <a:r>
              <a:rPr lang="en-US" sz="2900" i="1" dirty="0" err="1"/>
              <a:t>peix</a:t>
            </a:r>
            <a:r>
              <a:rPr lang="en-US" sz="2900" dirty="0"/>
              <a:t>), </a:t>
            </a:r>
            <a:r>
              <a:rPr lang="vi-VN" sz="2900" dirty="0"/>
              <a:t>домашня ковбаса "</a:t>
            </a:r>
            <a:r>
              <a:rPr lang="vi-VN" sz="2900" dirty="0">
                <a:hlinkClick r:id="rId20" tooltip="Бутіфарра (ще не написана)"/>
              </a:rPr>
              <a:t>бутіфа́рра</a:t>
            </a:r>
            <a:r>
              <a:rPr lang="vi-VN" sz="2900" dirty="0"/>
              <a:t>" (</a:t>
            </a:r>
            <a:r>
              <a:rPr lang="vi-VN" sz="2900" dirty="0">
                <a:hlinkClick r:id="rId15" tooltip="Каталонська мова"/>
              </a:rPr>
              <a:t>кат.</a:t>
            </a:r>
            <a:r>
              <a:rPr lang="vi-VN" sz="2900" dirty="0"/>
              <a:t> </a:t>
            </a:r>
            <a:r>
              <a:rPr lang="en-US" sz="2900" i="1" dirty="0" err="1"/>
              <a:t>botifarra</a:t>
            </a:r>
            <a:r>
              <a:rPr lang="en-US" sz="2900" dirty="0"/>
              <a:t>). </a:t>
            </a:r>
            <a:r>
              <a:rPr lang="vi-VN" sz="2900" dirty="0"/>
              <a:t>Найпопулярніші вина "</a:t>
            </a:r>
            <a:r>
              <a:rPr lang="vi-VN" sz="2900" dirty="0">
                <a:hlinkClick r:id="rId21" tooltip="Панадес (ще не написана)"/>
              </a:rPr>
              <a:t>Панаде́с</a:t>
            </a:r>
            <a:r>
              <a:rPr lang="vi-VN" sz="2900" dirty="0"/>
              <a:t>" (</a:t>
            </a:r>
            <a:r>
              <a:rPr lang="vi-VN" sz="2900" dirty="0">
                <a:hlinkClick r:id="rId15" tooltip="Каталонська мова"/>
              </a:rPr>
              <a:t>кат.</a:t>
            </a:r>
            <a:r>
              <a:rPr lang="vi-VN" sz="2900" dirty="0"/>
              <a:t> </a:t>
            </a:r>
            <a:r>
              <a:rPr lang="en-US" sz="2900" i="1" dirty="0" err="1"/>
              <a:t>Penedès</a:t>
            </a:r>
            <a:r>
              <a:rPr lang="en-US" sz="2900" dirty="0"/>
              <a:t>) </a:t>
            </a:r>
            <a:r>
              <a:rPr lang="vi-VN" sz="2900" dirty="0"/>
              <a:t>та каталонське шампанське "</a:t>
            </a:r>
            <a:r>
              <a:rPr lang="vi-VN" sz="2900" dirty="0">
                <a:hlinkClick r:id="rId14" tooltip="Каба"/>
              </a:rPr>
              <a:t>кава</a:t>
            </a:r>
            <a:r>
              <a:rPr lang="vi-VN" sz="2900" dirty="0"/>
              <a:t>" або "</a:t>
            </a:r>
            <a:r>
              <a:rPr lang="vi-VN" sz="2900" dirty="0">
                <a:hlinkClick r:id="rId14" tooltip="Каба"/>
              </a:rPr>
              <a:t>каба</a:t>
            </a:r>
            <a:r>
              <a:rPr lang="vi-VN" sz="2900" dirty="0"/>
              <a:t>" (</a:t>
            </a:r>
            <a:r>
              <a:rPr lang="vi-VN" sz="2900" dirty="0">
                <a:hlinkClick r:id="rId15" tooltip="Каталонська мова"/>
              </a:rPr>
              <a:t>кат.</a:t>
            </a:r>
            <a:r>
              <a:rPr lang="vi-VN" sz="2900" dirty="0"/>
              <a:t> </a:t>
            </a:r>
            <a:r>
              <a:rPr lang="en-US" sz="2900" i="1" dirty="0"/>
              <a:t>cava</a:t>
            </a:r>
            <a:r>
              <a:rPr lang="en-US" sz="2900" dirty="0"/>
              <a:t>).</a:t>
            </a:r>
          </a:p>
          <a:p>
            <a:endParaRPr lang="ru-RU" dirty="0"/>
          </a:p>
        </p:txBody>
      </p:sp>
      <p:pic>
        <p:nvPicPr>
          <p:cNvPr id="6146" name="Picture 2" descr="D:\Downloads\Pan_con_Tumaca.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3528" y="3501008"/>
            <a:ext cx="4372744" cy="291658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Downloads\Suquet_de_peix.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076056" y="3501008"/>
            <a:ext cx="3888079" cy="291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659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Міста </a:t>
            </a:r>
            <a:r>
              <a:rPr lang="uk-UA" dirty="0" err="1" smtClean="0"/>
              <a:t>каталонії</a:t>
            </a:r>
            <a:endParaRPr lang="ru-RU" dirty="0"/>
          </a:p>
        </p:txBody>
      </p:sp>
      <p:sp>
        <p:nvSpPr>
          <p:cNvPr id="3" name="Объект 2"/>
          <p:cNvSpPr>
            <a:spLocks noGrp="1"/>
          </p:cNvSpPr>
          <p:nvPr>
            <p:ph idx="1"/>
          </p:nvPr>
        </p:nvSpPr>
        <p:spPr/>
        <p:txBody>
          <a:bodyPr/>
          <a:lstStyle/>
          <a:p>
            <a:r>
              <a:rPr lang="ru-RU" b="1" dirty="0" err="1"/>
              <a:t>Бланес</a:t>
            </a:r>
            <a:endParaRPr lang="ru-RU" b="1" dirty="0"/>
          </a:p>
          <a:p>
            <a:r>
              <a:rPr lang="ru-RU" b="1" dirty="0" err="1"/>
              <a:t>Льорет</a:t>
            </a:r>
            <a:r>
              <a:rPr lang="ru-RU" b="1" dirty="0"/>
              <a:t> де </a:t>
            </a:r>
            <a:r>
              <a:rPr lang="ru-RU" b="1" dirty="0" err="1"/>
              <a:t>Мар</a:t>
            </a:r>
            <a:endParaRPr lang="ru-RU" b="1" dirty="0"/>
          </a:p>
          <a:p>
            <a:r>
              <a:rPr lang="ru-RU" b="1" dirty="0" err="1"/>
              <a:t>Жирона</a:t>
            </a:r>
            <a:endParaRPr lang="ru-RU" b="1" dirty="0"/>
          </a:p>
          <a:p>
            <a:endParaRPr lang="ru-RU" dirty="0"/>
          </a:p>
        </p:txBody>
      </p:sp>
      <p:pic>
        <p:nvPicPr>
          <p:cNvPr id="1026" name="Picture 2" descr="D:\Downloads\vista-blanes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56992"/>
            <a:ext cx="3140770" cy="31460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wnloads\girona-ciudad-cent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688392"/>
            <a:ext cx="4248472" cy="28146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ownloads\vista_llor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908720"/>
            <a:ext cx="381000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1814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43</TotalTime>
  <Words>664</Words>
  <Application>Microsoft Office PowerPoint</Application>
  <PresentationFormat>Экран (4:3)</PresentationFormat>
  <Paragraphs>15</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Трек</vt:lpstr>
      <vt:lpstr>Cataluña </vt:lpstr>
      <vt:lpstr>Презентация PowerPoint</vt:lpstr>
      <vt:lpstr>Презентация PowerPoint</vt:lpstr>
      <vt:lpstr>Презентация PowerPoint</vt:lpstr>
      <vt:lpstr>Презентация PowerPoint</vt:lpstr>
      <vt:lpstr>Презентация PowerPoint</vt:lpstr>
      <vt:lpstr>Міста каталонії</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Cataluña </dc:title>
  <dc:creator>Bodster</dc:creator>
  <cp:lastModifiedBy>Bodster</cp:lastModifiedBy>
  <cp:revision>5</cp:revision>
  <dcterms:created xsi:type="dcterms:W3CDTF">2014-04-29T16:44:59Z</dcterms:created>
  <dcterms:modified xsi:type="dcterms:W3CDTF">2014-04-29T17:40:35Z</dcterms:modified>
</cp:coreProperties>
</file>