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6" r:id="rId3"/>
    <p:sldId id="265" r:id="rId4"/>
    <p:sldId id="263" r:id="rId5"/>
    <p:sldId id="264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D4B0D-8B8D-4853-8285-FD3910F04FDF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6A647-1399-4E46-99FB-A875BF3D481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904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A647-1399-4E46-99FB-A875BF3D481B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A647-1399-4E46-99FB-A875BF3D481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450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A647-1399-4E46-99FB-A875BF3D481B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A647-1399-4E46-99FB-A875BF3D481B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469E80-4987-4605-AED6-D83177B53B9A}" type="datetimeFigureOut">
              <a:rPr lang="ru-RU" smtClean="0"/>
              <a:pPr/>
              <a:t>31.03.2015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CCF94F-5DF5-4379-B441-9375D4D3EE1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628800"/>
            <a:ext cx="8458200" cy="185738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Демократия, Её 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принципы и формы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10004" y="5431827"/>
            <a:ext cx="32238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Автор Мирошник Юлия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Ученица 11-2 класса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ХФМЛ 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27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0"/>
          <p:cNvSpPr>
            <a:spLocks noChangeArrowheads="1"/>
          </p:cNvSpPr>
          <p:nvPr/>
        </p:nvSpPr>
        <p:spPr bwMode="auto">
          <a:xfrm>
            <a:off x="1177094" y="471196"/>
            <a:ext cx="6696075" cy="15696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231070" y="416522"/>
            <a:ext cx="66960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4800" b="1" dirty="0" smtClean="0"/>
              <a:t>Демократия</a:t>
            </a:r>
          </a:p>
          <a:p>
            <a:pPr algn="ctr" eaLnBrk="1" hangingPunct="1"/>
            <a:r>
              <a:rPr lang="ru-RU" altLang="ru-RU" sz="4800" b="1" dirty="0" smtClean="0"/>
              <a:t> </a:t>
            </a:r>
            <a:r>
              <a:rPr lang="ru-RU" altLang="ru-RU" sz="4800" dirty="0"/>
              <a:t>(от греч.)</a:t>
            </a:r>
            <a:r>
              <a:rPr lang="ru-RU" altLang="ru-RU" sz="4000" b="1" dirty="0"/>
              <a:t> </a:t>
            </a:r>
          </a:p>
        </p:txBody>
      </p:sp>
      <p:sp>
        <p:nvSpPr>
          <p:cNvPr id="6148" name="AutoShape 12"/>
          <p:cNvSpPr>
            <a:spLocks noChangeArrowheads="1"/>
          </p:cNvSpPr>
          <p:nvPr/>
        </p:nvSpPr>
        <p:spPr bwMode="auto">
          <a:xfrm>
            <a:off x="1116013" y="2420938"/>
            <a:ext cx="2943369" cy="10398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49" name="AutoShape 13"/>
          <p:cNvSpPr>
            <a:spLocks noChangeArrowheads="1"/>
          </p:cNvSpPr>
          <p:nvPr/>
        </p:nvSpPr>
        <p:spPr bwMode="auto">
          <a:xfrm>
            <a:off x="5219700" y="2420938"/>
            <a:ext cx="2808288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331913" y="2565400"/>
            <a:ext cx="25193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ru-RU" sz="3600" dirty="0" smtClean="0"/>
              <a:t>Demos</a:t>
            </a:r>
            <a:endParaRPr lang="ru-RU" altLang="ru-RU" sz="3600" dirty="0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435600" y="2565400"/>
            <a:ext cx="24495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ru-RU" sz="3600" dirty="0" err="1" smtClean="0"/>
              <a:t>Kratos</a:t>
            </a:r>
            <a:endParaRPr lang="ru-RU" altLang="ru-RU" sz="3600" dirty="0"/>
          </a:p>
        </p:txBody>
      </p:sp>
      <p:sp>
        <p:nvSpPr>
          <p:cNvPr id="6152" name="AutoShape 17"/>
          <p:cNvSpPr>
            <a:spLocks noChangeArrowheads="1"/>
          </p:cNvSpPr>
          <p:nvPr/>
        </p:nvSpPr>
        <p:spPr bwMode="auto">
          <a:xfrm>
            <a:off x="2023881" y="4148197"/>
            <a:ext cx="4807314" cy="13685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237399" y="4436601"/>
            <a:ext cx="4593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4400" dirty="0"/>
              <a:t>Власть народа</a:t>
            </a:r>
          </a:p>
        </p:txBody>
      </p:sp>
      <p:sp>
        <p:nvSpPr>
          <p:cNvPr id="6154" name="Line 19"/>
          <p:cNvSpPr>
            <a:spLocks noChangeShapeType="1"/>
          </p:cNvSpPr>
          <p:nvPr/>
        </p:nvSpPr>
        <p:spPr bwMode="auto">
          <a:xfrm>
            <a:off x="3132138" y="3460751"/>
            <a:ext cx="503237" cy="687446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b="1" dirty="0"/>
          </a:p>
        </p:txBody>
      </p:sp>
      <p:sp>
        <p:nvSpPr>
          <p:cNvPr id="6155" name="Line 20"/>
          <p:cNvSpPr>
            <a:spLocks noChangeShapeType="1"/>
          </p:cNvSpPr>
          <p:nvPr/>
        </p:nvSpPr>
        <p:spPr bwMode="auto">
          <a:xfrm flipH="1">
            <a:off x="5508625" y="3500438"/>
            <a:ext cx="647700" cy="59639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Text Box 21"/>
          <p:cNvSpPr txBox="1">
            <a:spLocks noChangeArrowheads="1"/>
          </p:cNvSpPr>
          <p:nvPr/>
        </p:nvSpPr>
        <p:spPr bwMode="auto">
          <a:xfrm>
            <a:off x="4427538" y="27082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6157" name="Text Box 22"/>
          <p:cNvSpPr txBox="1">
            <a:spLocks noChangeArrowheads="1"/>
          </p:cNvSpPr>
          <p:nvPr/>
        </p:nvSpPr>
        <p:spPr bwMode="auto">
          <a:xfrm>
            <a:off x="4356100" y="2636838"/>
            <a:ext cx="57626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4800" b="1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1022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2420888"/>
            <a:ext cx="8575980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b="1" i="1" u="sng" dirty="0" smtClean="0">
                <a:latin typeface="Times New Roman" pitchFamily="18" charset="0"/>
                <a:cs typeface="Times New Roman" pitchFamily="18" charset="0"/>
              </a:rPr>
              <a:t>Демократия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политический режим, при котором народ является источником власти.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0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845708" cy="108415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основные принципы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196752"/>
            <a:ext cx="770485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500" b="1" i="1" baseline="0" dirty="0" smtClean="0">
                <a:latin typeface="Times New Roman" pitchFamily="18" charset="0"/>
                <a:cs typeface="Times New Roman" pitchFamily="18" charset="0"/>
              </a:rPr>
              <a:t>Народовластие</a:t>
            </a:r>
          </a:p>
          <a:p>
            <a:pPr>
              <a:buFontTx/>
              <a:buChar char="-"/>
            </a:pP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Принцип  большинства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воля большинства выявляется через выборы и референдум</a:t>
            </a:r>
          </a:p>
          <a:p>
            <a:pPr>
              <a:buFontTx/>
              <a:buChar char="-"/>
            </a:pP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Уважение прав 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меньшинства</a:t>
            </a:r>
            <a:r>
              <a:rPr lang="en-US" sz="25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Парламентаризм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– гос. власть,  в которой ведущая роль принадлежит народному представительству - парламенту</a:t>
            </a:r>
          </a:p>
          <a:p>
            <a:pPr>
              <a:buFontTx/>
              <a:buChar char="-"/>
            </a:pP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Политический 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плюрализм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(многообразие):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многопартийность, многообразие  политических  идей, СМИ и т. д.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Гласность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– открытость деятельности политических институтов, доступность информации, свобода слова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Правовое государство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основой которого является верховенство закона и гарантия прав и свобод граждан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14290"/>
            <a:ext cx="8686800" cy="85725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Демократия и  Её формы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1428736"/>
            <a:ext cx="40624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Представительная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428736"/>
            <a:ext cx="457203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Прямая (непосредственная)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857884" y="857232"/>
            <a:ext cx="928694" cy="50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2571736" y="857232"/>
            <a:ext cx="928694" cy="50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85720" y="2500306"/>
            <a:ext cx="4357718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dirty="0"/>
              <a:t>– это принятие основных решений непосредственно всеми гражданами на выборах, референдумах, сходах и т.д.</a:t>
            </a:r>
            <a:endParaRPr lang="ru-RU" altLang="ru-RU" sz="24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2108183" y="2320917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6823091" y="2320917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929190" y="2500306"/>
            <a:ext cx="4000528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dirty="0"/>
              <a:t>– это принятие основных решений выборными учреждениями (парламентом, городским собранием и др.) или выборными представителями (депутаты, </a:t>
            </a:r>
            <a:r>
              <a:rPr lang="ru-RU" altLang="ru-RU" sz="2400" dirty="0" smtClean="0"/>
              <a:t>делегаты и </a:t>
            </a:r>
            <a:r>
              <a:rPr lang="ru-RU" altLang="ru-RU" sz="2400" dirty="0"/>
              <a:t>др.)</a:t>
            </a: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827088" y="333375"/>
            <a:ext cx="4176712" cy="12239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71550" y="476250"/>
            <a:ext cx="3887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71550" y="549275"/>
            <a:ext cx="3887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/>
              <a:t>Прямая демократия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5435600" y="404813"/>
            <a:ext cx="3240088" cy="273685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508625" y="404813"/>
            <a:ext cx="309562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/>
              <a:t>Весь народ непосредственно принимает решения и следит за их исполнением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1187450" y="1916113"/>
            <a:ext cx="3529013" cy="216058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258888" y="1989138"/>
            <a:ext cx="331311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/>
              <a:t>Характерна для ранних форм демократии, например для родовой общины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1258888" y="4437063"/>
            <a:ext cx="7273925" cy="1655762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547813" y="4664779"/>
            <a:ext cx="68405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dirty="0"/>
              <a:t>Прямая демократия существовала в античные времена в </a:t>
            </a:r>
            <a:r>
              <a:rPr lang="ru-RU" altLang="ru-RU" sz="2400" b="1" dirty="0"/>
              <a:t>Афинах</a:t>
            </a:r>
            <a:r>
              <a:rPr lang="ru-RU" altLang="ru-RU" sz="2400" dirty="0"/>
              <a:t>, в </a:t>
            </a:r>
            <a:r>
              <a:rPr lang="ru-RU" altLang="ru-RU" sz="2400" b="1" dirty="0"/>
              <a:t>Древнем Риме</a:t>
            </a:r>
            <a:r>
              <a:rPr lang="ru-RU" altLang="ru-RU" sz="2400" dirty="0"/>
              <a:t>, </a:t>
            </a:r>
            <a:r>
              <a:rPr lang="ru-RU" altLang="ru-RU" sz="2400" dirty="0" smtClean="0"/>
              <a:t>во </a:t>
            </a:r>
            <a:r>
              <a:rPr lang="ru-RU" altLang="ru-RU" sz="2400" b="1" dirty="0"/>
              <a:t>Флоренции</a:t>
            </a:r>
            <a:r>
              <a:rPr lang="ru-RU" altLang="ru-RU" sz="2400" dirty="0"/>
              <a:t> и других городах-республиках</a:t>
            </a: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5003800" y="765175"/>
            <a:ext cx="431800" cy="287338"/>
          </a:xfrm>
          <a:prstGeom prst="rightArrow">
            <a:avLst>
              <a:gd name="adj1" fmla="val 50000"/>
              <a:gd name="adj2" fmla="val 37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2627313" y="1557338"/>
            <a:ext cx="360362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8482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936783" y="1015224"/>
            <a:ext cx="4033837" cy="9350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09808" y="1015224"/>
            <a:ext cx="38877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 dirty="0"/>
              <a:t>Представительная демократия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5545295" y="1015224"/>
            <a:ext cx="2881313" cy="15113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618320" y="1158099"/>
            <a:ext cx="26638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dirty="0"/>
              <a:t>Народ избирает своих представителей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5618320" y="2958324"/>
            <a:ext cx="2808288" cy="201612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689758" y="2958324"/>
            <a:ext cx="266382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/>
              <a:t>Представители народа от его имени управляют государством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578008" y="2526524"/>
            <a:ext cx="4392612" cy="273685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20883" y="3031349"/>
            <a:ext cx="41052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dirty="0"/>
              <a:t>Это наиболее распространённая и эффективная форма народовластия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4970620" y="1302562"/>
            <a:ext cx="574675" cy="431800"/>
          </a:xfrm>
          <a:prstGeom prst="right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6770845" y="2526524"/>
            <a:ext cx="503238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1585475" y="1950262"/>
            <a:ext cx="504825" cy="1116805"/>
          </a:xfrm>
          <a:prstGeom prst="downArrow">
            <a:avLst>
              <a:gd name="adj1" fmla="val 50000"/>
              <a:gd name="adj2" fmla="val 535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111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3924300" y="0"/>
            <a:ext cx="4824413" cy="5805488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4284663" y="1341438"/>
            <a:ext cx="42481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>
                <a:latin typeface="Monotype Corsiva" pitchFamily="66" charset="0"/>
              </a:rPr>
              <a:t>Демократия – это когда народ сам определяет свою судьбу. </a:t>
            </a:r>
          </a:p>
        </p:txBody>
      </p:sp>
      <p:sp>
        <p:nvSpPr>
          <p:cNvPr id="6148" name="TextBox 6"/>
          <p:cNvSpPr txBox="1">
            <a:spLocks noChangeArrowheads="1"/>
          </p:cNvSpPr>
          <p:nvPr/>
        </p:nvSpPr>
        <p:spPr bwMode="auto">
          <a:xfrm>
            <a:off x="4716463" y="3860800"/>
            <a:ext cx="2663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>
                <a:latin typeface="Monotype Corsiva" pitchFamily="66" charset="0"/>
              </a:rPr>
              <a:t>А. Солженицын</a:t>
            </a:r>
          </a:p>
        </p:txBody>
      </p:sp>
      <p:pic>
        <p:nvPicPr>
          <p:cNvPr id="6149" name="Рисунок 5" descr="18634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9" r="11508"/>
          <a:stretch>
            <a:fillRect/>
          </a:stretch>
        </p:blipFill>
        <p:spPr bwMode="auto">
          <a:xfrm>
            <a:off x="0" y="0"/>
            <a:ext cx="37449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16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1064</TotalTime>
  <Words>244</Words>
  <Application>Microsoft Office PowerPoint</Application>
  <PresentationFormat>Экран (4:3)</PresentationFormat>
  <Paragraphs>39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Демократия, Её основные принципы и формы</vt:lpstr>
      <vt:lpstr>Презентация PowerPoint</vt:lpstr>
      <vt:lpstr>Презентация PowerPoint</vt:lpstr>
      <vt:lpstr>основные принципы</vt:lpstr>
      <vt:lpstr>Демократия и  Её формы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система общества</dc:title>
  <dc:creator>www.MRMARKER.ru</dc:creator>
  <cp:lastModifiedBy>User</cp:lastModifiedBy>
  <cp:revision>120</cp:revision>
  <dcterms:created xsi:type="dcterms:W3CDTF">2010-06-04T01:48:44Z</dcterms:created>
  <dcterms:modified xsi:type="dcterms:W3CDTF">2015-03-31T13:37:49Z</dcterms:modified>
</cp:coreProperties>
</file>