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8" r:id="rId3"/>
    <p:sldId id="259" r:id="rId4"/>
    <p:sldId id="260" r:id="rId5"/>
    <p:sldId id="261" r:id="rId6"/>
    <p:sldId id="262" r:id="rId7"/>
    <p:sldId id="264"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01FF"/>
    <a:srgbClr val="4AFF0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91" d="100"/>
          <a:sy n="91" d="100"/>
        </p:scale>
        <p:origin x="-102" y="-3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BA0E85FF-98C0-4C8F-9AC9-1C335EE3A6CC}" type="datetimeFigureOut">
              <a:rPr lang="ru-RU" smtClean="0"/>
              <a:pPr/>
              <a:t>15.12.2010</a:t>
            </a:fld>
            <a:endParaRPr lang="ru-RU" dirty="0"/>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dirty="0"/>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DE2B0D0B-2F69-4B14-8E92-10128F00E730}" type="slidenum">
              <a:rPr lang="ru-RU" smtClean="0"/>
              <a:pPr/>
              <a:t>‹№›</a:t>
            </a:fld>
            <a:endParaRPr lang="ru-RU"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A0E85FF-98C0-4C8F-9AC9-1C335EE3A6CC}" type="datetimeFigureOut">
              <a:rPr lang="ru-RU" smtClean="0"/>
              <a:pPr/>
              <a:t>15.12.2010</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DE2B0D0B-2F69-4B14-8E92-10128F00E730}"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BA0E85FF-98C0-4C8F-9AC9-1C335EE3A6CC}" type="datetimeFigureOut">
              <a:rPr lang="ru-RU" smtClean="0"/>
              <a:pPr/>
              <a:t>15.12.2010</a:t>
            </a:fld>
            <a:endParaRPr lang="ru-RU" dirty="0"/>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ru-RU" dirty="0"/>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DE2B0D0B-2F69-4B14-8E92-10128F00E730}"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A0E85FF-98C0-4C8F-9AC9-1C335EE3A6CC}" type="datetimeFigureOut">
              <a:rPr lang="ru-RU" smtClean="0"/>
              <a:pPr/>
              <a:t>15.12.2010</a:t>
            </a:fld>
            <a:endParaRPr lang="ru-RU" dirty="0"/>
          </a:p>
        </p:txBody>
      </p:sp>
      <p:sp>
        <p:nvSpPr>
          <p:cNvPr id="5" name="Нижний колонтитул 4"/>
          <p:cNvSpPr>
            <a:spLocks noGrp="1"/>
          </p:cNvSpPr>
          <p:nvPr>
            <p:ph type="ftr" sz="quarter" idx="11"/>
          </p:nvPr>
        </p:nvSpPr>
        <p:spPr/>
        <p:txBody>
          <a:bodyPr/>
          <a:lstStyle>
            <a:extLst/>
          </a:lstStyle>
          <a:p>
            <a:endParaRPr lang="ru-RU" dirty="0"/>
          </a:p>
        </p:txBody>
      </p:sp>
      <p:sp>
        <p:nvSpPr>
          <p:cNvPr id="6" name="Номер слайда 5"/>
          <p:cNvSpPr>
            <a:spLocks noGrp="1"/>
          </p:cNvSpPr>
          <p:nvPr>
            <p:ph type="sldNum" sz="quarter" idx="12"/>
          </p:nvPr>
        </p:nvSpPr>
        <p:spPr/>
        <p:txBody>
          <a:bodyPr/>
          <a:lstStyle>
            <a:extLst/>
          </a:lstStyle>
          <a:p>
            <a:fld id="{DE2B0D0B-2F69-4B14-8E92-10128F00E730}" type="slidenum">
              <a:rPr lang="ru-RU" smtClean="0"/>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BA0E85FF-98C0-4C8F-9AC9-1C335EE3A6CC}" type="datetimeFigureOut">
              <a:rPr lang="ru-RU" smtClean="0"/>
              <a:pPr/>
              <a:t>15.12.2010</a:t>
            </a:fld>
            <a:endParaRPr lang="ru-RU" dirty="0"/>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dirty="0"/>
          </a:p>
        </p:txBody>
      </p:sp>
      <p:sp>
        <p:nvSpPr>
          <p:cNvPr id="6" name="Номер слайда 5"/>
          <p:cNvSpPr>
            <a:spLocks noGrp="1"/>
          </p:cNvSpPr>
          <p:nvPr>
            <p:ph type="sldNum" sz="quarter" idx="12"/>
          </p:nvPr>
        </p:nvSpPr>
        <p:spPr>
          <a:xfrm>
            <a:off x="6733952" y="6555112"/>
            <a:ext cx="588336" cy="228600"/>
          </a:xfrm>
        </p:spPr>
        <p:txBody>
          <a:bodyPr/>
          <a:lstStyle>
            <a:extLst/>
          </a:lstStyle>
          <a:p>
            <a:fld id="{DE2B0D0B-2F69-4B14-8E92-10128F00E730}" type="slidenum">
              <a:rPr lang="ru-RU" smtClean="0"/>
              <a:pPr/>
              <a:t>‹№›</a:t>
            </a:fld>
            <a:endParaRPr lang="ru-RU"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A0E85FF-98C0-4C8F-9AC9-1C335EE3A6CC}" type="datetimeFigureOut">
              <a:rPr lang="ru-RU" smtClean="0"/>
              <a:pPr/>
              <a:t>15.12.2010</a:t>
            </a:fld>
            <a:endParaRPr lang="ru-RU" dirty="0"/>
          </a:p>
        </p:txBody>
      </p:sp>
      <p:sp>
        <p:nvSpPr>
          <p:cNvPr id="6" name="Нижний колонтитул 5"/>
          <p:cNvSpPr>
            <a:spLocks noGrp="1"/>
          </p:cNvSpPr>
          <p:nvPr>
            <p:ph type="ftr" sz="quarter" idx="11"/>
          </p:nvPr>
        </p:nvSpPr>
        <p:spPr/>
        <p:txBody>
          <a:bodyPr/>
          <a:lstStyle>
            <a:extLst/>
          </a:lstStyle>
          <a:p>
            <a:endParaRPr lang="ru-RU" dirty="0"/>
          </a:p>
        </p:txBody>
      </p:sp>
      <p:sp>
        <p:nvSpPr>
          <p:cNvPr id="7" name="Номер слайда 6"/>
          <p:cNvSpPr>
            <a:spLocks noGrp="1"/>
          </p:cNvSpPr>
          <p:nvPr>
            <p:ph type="sldNum" sz="quarter" idx="12"/>
          </p:nvPr>
        </p:nvSpPr>
        <p:spPr/>
        <p:txBody>
          <a:bodyPr/>
          <a:lstStyle>
            <a:extLst/>
          </a:lstStyle>
          <a:p>
            <a:fld id="{DE2B0D0B-2F69-4B14-8E92-10128F00E730}"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BA0E85FF-98C0-4C8F-9AC9-1C335EE3A6CC}" type="datetimeFigureOut">
              <a:rPr lang="ru-RU" smtClean="0"/>
              <a:pPr/>
              <a:t>15.12.2010</a:t>
            </a:fld>
            <a:endParaRPr lang="ru-RU" dirty="0"/>
          </a:p>
        </p:txBody>
      </p:sp>
      <p:sp>
        <p:nvSpPr>
          <p:cNvPr id="8" name="Нижний колонтитул 7"/>
          <p:cNvSpPr>
            <a:spLocks noGrp="1"/>
          </p:cNvSpPr>
          <p:nvPr>
            <p:ph type="ftr" sz="quarter" idx="11"/>
          </p:nvPr>
        </p:nvSpPr>
        <p:spPr/>
        <p:txBody>
          <a:bodyPr/>
          <a:lstStyle>
            <a:extLst/>
          </a:lstStyle>
          <a:p>
            <a:endParaRPr lang="ru-RU" dirty="0"/>
          </a:p>
        </p:txBody>
      </p:sp>
      <p:sp>
        <p:nvSpPr>
          <p:cNvPr id="9" name="Номер слайда 8"/>
          <p:cNvSpPr>
            <a:spLocks noGrp="1"/>
          </p:cNvSpPr>
          <p:nvPr>
            <p:ph type="sldNum" sz="quarter" idx="12"/>
          </p:nvPr>
        </p:nvSpPr>
        <p:spPr/>
        <p:txBody>
          <a:bodyPr/>
          <a:lstStyle>
            <a:extLst/>
          </a:lstStyle>
          <a:p>
            <a:fld id="{DE2B0D0B-2F69-4B14-8E92-10128F00E730}"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BA0E85FF-98C0-4C8F-9AC9-1C335EE3A6CC}" type="datetimeFigureOut">
              <a:rPr lang="ru-RU" smtClean="0"/>
              <a:pPr/>
              <a:t>15.12.2010</a:t>
            </a:fld>
            <a:endParaRPr lang="ru-RU" dirty="0"/>
          </a:p>
        </p:txBody>
      </p:sp>
      <p:sp>
        <p:nvSpPr>
          <p:cNvPr id="4" name="Нижний колонтитул 3"/>
          <p:cNvSpPr>
            <a:spLocks noGrp="1"/>
          </p:cNvSpPr>
          <p:nvPr>
            <p:ph type="ftr" sz="quarter" idx="11"/>
          </p:nvPr>
        </p:nvSpPr>
        <p:spPr/>
        <p:txBody>
          <a:bodyPr/>
          <a:lstStyle>
            <a:extLst/>
          </a:lstStyle>
          <a:p>
            <a:endParaRPr lang="ru-RU" dirty="0"/>
          </a:p>
        </p:txBody>
      </p:sp>
      <p:sp>
        <p:nvSpPr>
          <p:cNvPr id="5" name="Номер слайда 4"/>
          <p:cNvSpPr>
            <a:spLocks noGrp="1"/>
          </p:cNvSpPr>
          <p:nvPr>
            <p:ph type="sldNum" sz="quarter" idx="12"/>
          </p:nvPr>
        </p:nvSpPr>
        <p:spPr/>
        <p:txBody>
          <a:bodyPr/>
          <a:lstStyle>
            <a:extLst/>
          </a:lstStyle>
          <a:p>
            <a:fld id="{DE2B0D0B-2F69-4B14-8E92-10128F00E730}"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BA0E85FF-98C0-4C8F-9AC9-1C335EE3A6CC}" type="datetimeFigureOut">
              <a:rPr lang="ru-RU" smtClean="0"/>
              <a:pPr/>
              <a:t>15.12.2010</a:t>
            </a:fld>
            <a:endParaRPr lang="ru-RU" dirty="0"/>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dirty="0"/>
          </a:p>
        </p:txBody>
      </p:sp>
      <p:sp>
        <p:nvSpPr>
          <p:cNvPr id="4" name="Номер слайда 3"/>
          <p:cNvSpPr>
            <a:spLocks noGrp="1"/>
          </p:cNvSpPr>
          <p:nvPr>
            <p:ph type="sldNum" sz="quarter" idx="12"/>
          </p:nvPr>
        </p:nvSpPr>
        <p:spPr/>
        <p:txBody>
          <a:bodyPr/>
          <a:lstStyle>
            <a:extLst/>
          </a:lstStyle>
          <a:p>
            <a:fld id="{DE2B0D0B-2F69-4B14-8E92-10128F00E730}"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A0E85FF-98C0-4C8F-9AC9-1C335EE3A6CC}" type="datetimeFigureOut">
              <a:rPr lang="ru-RU" smtClean="0"/>
              <a:pPr/>
              <a:t>15.12.2010</a:t>
            </a:fld>
            <a:endParaRPr lang="ru-RU" dirty="0"/>
          </a:p>
        </p:txBody>
      </p:sp>
      <p:sp>
        <p:nvSpPr>
          <p:cNvPr id="6" name="Нижний колонтитул 5"/>
          <p:cNvSpPr>
            <a:spLocks noGrp="1"/>
          </p:cNvSpPr>
          <p:nvPr>
            <p:ph type="ftr" sz="quarter" idx="11"/>
          </p:nvPr>
        </p:nvSpPr>
        <p:spPr/>
        <p:txBody>
          <a:bodyPr/>
          <a:lstStyle>
            <a:extLst/>
          </a:lstStyle>
          <a:p>
            <a:endParaRPr lang="ru-RU" dirty="0"/>
          </a:p>
        </p:txBody>
      </p:sp>
      <p:sp>
        <p:nvSpPr>
          <p:cNvPr id="7" name="Номер слайда 6"/>
          <p:cNvSpPr>
            <a:spLocks noGrp="1"/>
          </p:cNvSpPr>
          <p:nvPr>
            <p:ph type="sldNum" sz="quarter" idx="12"/>
          </p:nvPr>
        </p:nvSpPr>
        <p:spPr/>
        <p:txBody>
          <a:bodyPr/>
          <a:lstStyle>
            <a:extLst/>
          </a:lstStyle>
          <a:p>
            <a:fld id="{DE2B0D0B-2F69-4B14-8E92-10128F00E730}"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BA0E85FF-98C0-4C8F-9AC9-1C335EE3A6CC}" type="datetimeFigureOut">
              <a:rPr lang="ru-RU" smtClean="0"/>
              <a:pPr/>
              <a:t>15.12.2010</a:t>
            </a:fld>
            <a:endParaRPr lang="ru-RU" dirty="0"/>
          </a:p>
        </p:txBody>
      </p:sp>
      <p:sp>
        <p:nvSpPr>
          <p:cNvPr id="6" name="Нижний колонтитул 5"/>
          <p:cNvSpPr>
            <a:spLocks noGrp="1"/>
          </p:cNvSpPr>
          <p:nvPr>
            <p:ph type="ftr" sz="quarter" idx="11"/>
          </p:nvPr>
        </p:nvSpPr>
        <p:spPr/>
        <p:txBody>
          <a:bodyPr/>
          <a:lstStyle>
            <a:extLst/>
          </a:lstStyle>
          <a:p>
            <a:endParaRPr lang="ru-RU" dirty="0"/>
          </a:p>
        </p:txBody>
      </p:sp>
      <p:sp>
        <p:nvSpPr>
          <p:cNvPr id="7" name="Номер слайда 6"/>
          <p:cNvSpPr>
            <a:spLocks noGrp="1"/>
          </p:cNvSpPr>
          <p:nvPr>
            <p:ph type="sldNum" sz="quarter" idx="12"/>
          </p:nvPr>
        </p:nvSpPr>
        <p:spPr/>
        <p:txBody>
          <a:bodyPr/>
          <a:lstStyle>
            <a:extLst/>
          </a:lstStyle>
          <a:p>
            <a:fld id="{DE2B0D0B-2F69-4B14-8E92-10128F00E730}" type="slidenum">
              <a:rPr lang="ru-RU" smtClean="0"/>
              <a:pPr/>
              <a:t>‹№›</a:t>
            </a:fld>
            <a:endParaRPr lang="ru-RU" dirty="0"/>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dirty="0"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BA0E85FF-98C0-4C8F-9AC9-1C335EE3A6CC}" type="datetimeFigureOut">
              <a:rPr lang="ru-RU" smtClean="0"/>
              <a:pPr/>
              <a:t>15.12.2010</a:t>
            </a:fld>
            <a:endParaRPr lang="ru-RU" dirty="0"/>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dirty="0"/>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DE2B0D0B-2F69-4B14-8E92-10128F00E730}" type="slidenum">
              <a:rPr lang="ru-RU" smtClean="0"/>
              <a:pPr/>
              <a:t>‹№›</a:t>
            </a:fld>
            <a:endParaRPr lang="ru-RU"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audio" Target="file:///E:\&#1054;&#1083;&#1103;\&#1055;&#1088;&#1077;&#1079;&#1077;&#1085;&#1090;&#1072;&#1094;&#1110;&#1111;\K%20Hallen%20-%20Papillon%20(pov_l'nij%20val's).mp3"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99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Autofit/>
          </a:bodyPr>
          <a:lstStyle/>
          <a:p>
            <a:pPr algn="ctr"/>
            <a:r>
              <a:rPr lang="ru-RU" sz="4000" dirty="0" smtClean="0">
                <a:solidFill>
                  <a:schemeClr val="tx1"/>
                </a:solidFill>
              </a:rPr>
              <a:t>П'ять винахідників, що загинули від своїх творінь </a:t>
            </a:r>
            <a:endParaRPr lang="ru-RU" sz="4000" dirty="0">
              <a:solidFill>
                <a:schemeClr val="tx1"/>
              </a:solidFill>
            </a:endParaRPr>
          </a:p>
        </p:txBody>
      </p:sp>
      <p:pic>
        <p:nvPicPr>
          <p:cNvPr id="3" name="K Hallen - Papillon (pov_l'nij val's).mp3">
            <a:hlinkClick r:id="" action="ppaction://media"/>
          </p:cNvPr>
          <p:cNvPicPr>
            <a:picLocks noRot="1" noChangeAspect="1"/>
          </p:cNvPicPr>
          <p:nvPr>
            <a:audioFile r:link="rId1"/>
          </p:nvPr>
        </p:nvPicPr>
        <p:blipFill>
          <a:blip r:embed="rId3"/>
          <a:stretch>
            <a:fillRect/>
          </a:stretch>
        </p:blipFill>
        <p:spPr>
          <a:xfrm>
            <a:off x="0" y="0"/>
            <a:ext cx="214314" cy="23768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3"/>
                                        </p:tgtEl>
                                      </p:cBhvr>
                                    </p:cmd>
                                  </p:childTnLst>
                                </p:cTn>
                              </p:par>
                            </p:childTnLst>
                          </p:cTn>
                        </p:par>
                        <p:par>
                          <p:cTn id="7" fill="hold">
                            <p:stCondLst>
                              <p:cond delay="0"/>
                            </p:stCondLst>
                            <p:childTnLst>
                              <p:par>
                                <p:cTn id="8" presetID="18" presetClass="entr" presetSubtype="12" fill="hold" grpId="0" nodeType="after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strips(downLeft)">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xit" presetSubtype="2" fill="hold" grpId="1" nodeType="clickEffect">
                                  <p:stCondLst>
                                    <p:cond delay="0"/>
                                  </p:stCondLst>
                                  <p:childTnLst>
                                    <p:anim calcmode="lin" valueType="num">
                                      <p:cBhvr additive="base">
                                        <p:cTn id="14" dur="500"/>
                                        <p:tgtEl>
                                          <p:spTgt spid="2"/>
                                        </p:tgtEl>
                                        <p:attrNameLst>
                                          <p:attrName>ppt_x</p:attrName>
                                        </p:attrNameLst>
                                      </p:cBhvr>
                                      <p:tavLst>
                                        <p:tav tm="0">
                                          <p:val>
                                            <p:strVal val="ppt_x"/>
                                          </p:val>
                                        </p:tav>
                                        <p:tav tm="100000">
                                          <p:val>
                                            <p:strVal val="1+ppt_w/2"/>
                                          </p:val>
                                        </p:tav>
                                      </p:tavLst>
                                    </p:anim>
                                    <p:anim calcmode="lin" valueType="num">
                                      <p:cBhvr additive="base">
                                        <p:cTn id="15" dur="500"/>
                                        <p:tgtEl>
                                          <p:spTgt spid="2"/>
                                        </p:tgtEl>
                                        <p:attrNameLst>
                                          <p:attrName>ppt_y</p:attrName>
                                        </p:attrNameLst>
                                      </p:cBhvr>
                                      <p:tavLst>
                                        <p:tav tm="0">
                                          <p:val>
                                            <p:strVal val="ppt_y"/>
                                          </p:val>
                                        </p:tav>
                                        <p:tav tm="100000">
                                          <p:val>
                                            <p:strVal val="ppt_y"/>
                                          </p:val>
                                        </p:tav>
                                      </p:tavLst>
                                    </p:anim>
                                    <p:set>
                                      <p:cBhvr>
                                        <p:cTn id="16"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audio>
              <p:cMediaNode vol="80000" numSld="999" showWhenStopped="0">
                <p:cTn id="17" repeatCount="indefinite" fill="hold" display="0">
                  <p:stCondLst>
                    <p:cond delay="indefinite"/>
                  </p:stCondLst>
                  <p:endCondLst>
                    <p:cond evt="onPrev" delay="0">
                      <p:tgtEl>
                        <p:sldTgt/>
                      </p:tgtEl>
                    </p:cond>
                    <p:cond evt="onStopAudio" delay="0">
                      <p:tgtEl>
                        <p:sldTgt/>
                      </p:tgtEl>
                    </p:cond>
                  </p:endCondLst>
                </p:cTn>
                <p:tgtEl>
                  <p:spTgt spid="3"/>
                </p:tgtEl>
              </p:cMediaNode>
            </p:audio>
          </p:childTnLst>
        </p:cTn>
      </p:par>
    </p:tnLst>
    <p:bldLst>
      <p:bldP spid="2" grpId="0"/>
      <p:bldP spid="2"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4932040" y="0"/>
            <a:ext cx="4211960" cy="6858000"/>
          </a:xfrm>
        </p:spPr>
        <p:txBody>
          <a:bodyPr>
            <a:noAutofit/>
          </a:bodyPr>
          <a:lstStyle/>
          <a:p>
            <a:pPr marL="342900" indent="-342900">
              <a:buAutoNum type="arabicPeriod"/>
            </a:pPr>
            <a:r>
              <a:rPr lang="ru-RU" sz="1580" dirty="0" smtClean="0"/>
              <a:t>Олександр Олександрович Богданов був справжньою «універсальною людиною». Сфера його інтересів була багата й різноманітна. Туди входили фізика, філософія, економіка, наукова фантастика, універсальна теорія систем та ідея про можливості омолодитися за допомогою переливання крові, котра його й занапастила. Богданова полонила теорія, відповідно до якої в переливанні крові може бути прихований секрет вічної молодості, або, принаймні, сповільнення процесу старіння. Сам він 11 разів піддавав себе процедурі переливання крові, а його друзі відзначали, що винахідник виглядає на 10 років молодше за всій реальний вік. У 1928 році Богданов знову зробив собі переливання крові, яке й стало причиною його смерті. Кров для переливання була взята у студента, хворого на малярію і туберкульоз. Однак настійлово ходили чутки, що це була не випадковість, а форма самогубства, оскільки незадовго до своєї смерті Богданов написав дуже «нервового» політичного листа. </a:t>
            </a:r>
            <a:endParaRPr lang="ru-RU" sz="1580" dirty="0"/>
          </a:p>
        </p:txBody>
      </p:sp>
      <p:pic>
        <p:nvPicPr>
          <p:cNvPr id="5" name="Місце для зображення 4" descr="RTEmagicC_1420-1-top-5-izobretateley-pogibshih-ot-svoih-tvoreniy_JPG.jpg"/>
          <p:cNvPicPr>
            <a:picLocks noGrp="1" noChangeAspect="1"/>
          </p:cNvPicPr>
          <p:nvPr>
            <p:ph type="pic" idx="1"/>
          </p:nvPr>
        </p:nvPicPr>
        <p:blipFill>
          <a:blip r:embed="rId2" cstate="print"/>
          <a:srcRect l="16405" r="16405"/>
          <a:stretch>
            <a:fillRect/>
          </a:stretch>
        </p:blipFill>
        <p:spPr/>
      </p:pic>
      <p:sp>
        <p:nvSpPr>
          <p:cNvPr id="6" name="TextBox 5"/>
          <p:cNvSpPr txBox="1"/>
          <p:nvPr/>
        </p:nvSpPr>
        <p:spPr>
          <a:xfrm>
            <a:off x="1043608" y="188640"/>
            <a:ext cx="3168352" cy="369332"/>
          </a:xfrm>
          <a:prstGeom prst="rect">
            <a:avLst/>
          </a:prstGeom>
          <a:noFill/>
        </p:spPr>
        <p:txBody>
          <a:bodyPr wrap="square" rtlCol="0">
            <a:spAutoFit/>
          </a:bodyPr>
          <a:lstStyle/>
          <a:p>
            <a:pPr algn="ctr"/>
            <a:r>
              <a:rPr lang="ru-RU" b="1" dirty="0" smtClean="0"/>
              <a:t>1. Погана кров</a:t>
            </a:r>
            <a:r>
              <a:rPr lang="ru-RU" dirty="0" smtClean="0"/>
              <a:t> </a:t>
            </a: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 calcmode="lin" valueType="num">
                                      <p:cBhvr additive="base">
                                        <p:cTn id="12"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18" presetClass="entr" presetSubtype="12" fill="hold" nodeType="after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strips(downLeft)">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xit" presetSubtype="16" fill="hold" grpId="1" nodeType="clickEffect">
                                  <p:stCondLst>
                                    <p:cond delay="0"/>
                                  </p:stCondLst>
                                  <p:childTnLst>
                                    <p:animEffect transition="out" filter="box(in)">
                                      <p:cBhvr>
                                        <p:cTn id="21" dur="500"/>
                                        <p:tgtEl>
                                          <p:spTgt spid="6"/>
                                        </p:tgtEl>
                                      </p:cBhvr>
                                    </p:animEffect>
                                    <p:set>
                                      <p:cBhvr>
                                        <p:cTn id="22" dur="1" fill="hold">
                                          <p:stCondLst>
                                            <p:cond delay="499"/>
                                          </p:stCondLst>
                                        </p:cTn>
                                        <p:tgtEl>
                                          <p:spTgt spid="6"/>
                                        </p:tgtEl>
                                        <p:attrNameLst>
                                          <p:attrName>style.visibility</p:attrName>
                                        </p:attrNameLst>
                                      </p:cBhvr>
                                      <p:to>
                                        <p:strVal val="hidden"/>
                                      </p:to>
                                    </p:set>
                                  </p:childTnLst>
                                </p:cTn>
                              </p:par>
                            </p:childTnLst>
                          </p:cTn>
                        </p:par>
                        <p:par>
                          <p:cTn id="23" fill="hold">
                            <p:stCondLst>
                              <p:cond delay="500"/>
                            </p:stCondLst>
                            <p:childTnLst>
                              <p:par>
                                <p:cTn id="24" presetID="4" presetClass="exit" presetSubtype="16" fill="hold" grpId="1" nodeType="afterEffect">
                                  <p:stCondLst>
                                    <p:cond delay="0"/>
                                  </p:stCondLst>
                                  <p:childTnLst>
                                    <p:animEffect transition="out" filter="box(in)">
                                      <p:cBhvr>
                                        <p:cTn id="25" dur="500"/>
                                        <p:tgtEl>
                                          <p:spTgt spid="4">
                                            <p:txEl>
                                              <p:pRg st="0" end="0"/>
                                            </p:txEl>
                                          </p:spTgt>
                                        </p:tgtEl>
                                      </p:cBhvr>
                                    </p:animEffect>
                                    <p:set>
                                      <p:cBhvr>
                                        <p:cTn id="26" dur="1" fill="hold">
                                          <p:stCondLst>
                                            <p:cond delay="499"/>
                                          </p:stCondLst>
                                        </p:cTn>
                                        <p:tgtEl>
                                          <p:spTgt spid="4">
                                            <p:txEl>
                                              <p:pRg st="0" end="0"/>
                                            </p:txEl>
                                          </p:spTgt>
                                        </p:tgtEl>
                                        <p:attrNameLst>
                                          <p:attrName>style.visibility</p:attrName>
                                        </p:attrNameLst>
                                      </p:cBhvr>
                                      <p:to>
                                        <p:strVal val="hidden"/>
                                      </p:to>
                                    </p:set>
                                  </p:childTnLst>
                                </p:cTn>
                              </p:par>
                            </p:childTnLst>
                          </p:cTn>
                        </p:par>
                        <p:par>
                          <p:cTn id="27" fill="hold">
                            <p:stCondLst>
                              <p:cond delay="1000"/>
                            </p:stCondLst>
                            <p:childTnLst>
                              <p:par>
                                <p:cTn id="28" presetID="4" presetClass="exit" presetSubtype="16" fill="hold" nodeType="afterEffect">
                                  <p:stCondLst>
                                    <p:cond delay="0"/>
                                  </p:stCondLst>
                                  <p:childTnLst>
                                    <p:animEffect transition="out" filter="box(in)">
                                      <p:cBhvr>
                                        <p:cTn id="29" dur="500"/>
                                        <p:tgtEl>
                                          <p:spTgt spid="5"/>
                                        </p:tgtEl>
                                      </p:cBhvr>
                                    </p:animEffect>
                                    <p:set>
                                      <p:cBhvr>
                                        <p:cTn id="30"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4" grpId="1" build="p"/>
      <p:bldP spid="6" grpId="0"/>
      <p:bldP spid="6"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half" idx="2"/>
          </p:nvPr>
        </p:nvSpPr>
        <p:spPr>
          <a:xfrm>
            <a:off x="5148064" y="0"/>
            <a:ext cx="3995936" cy="6858000"/>
          </a:xfrm>
        </p:spPr>
        <p:txBody>
          <a:bodyPr>
            <a:noAutofit/>
          </a:bodyPr>
          <a:lstStyle/>
          <a:p>
            <a:r>
              <a:rPr lang="ru-RU" sz="1650" dirty="0" smtClean="0"/>
              <a:t>Вільям Баллок відомий як людина, котра у 1863 році придумала рулонну ротаційну друкарську машину. Цей винахід повністю змінив індустрію, дуже прискоривши процес друку. Це було лише одним із його винаходів, до яких також належала зернова сівалка, що отримала приз Франклінського університету. Незважаючи на те, що ротаційні друкарські преси вже повсюдно застосовувалися, винахід Баллока дозволив застосувати безперервну подачу великих рулонів паперу без необхідності заправляти їх вручну. Із цими поліпшеннями стало можливим друкувати до 30 тис. аркушів на годину. Однак у 1867 році власний винахід повернувся проти Баллока. Під час настроювання преса для однієї з філадельфійських газет він спробував вставити ремінь привода у ролик транспортера. На біду, його ногу затягло у машину і повністю роздробило. Не минуло й тижня, як винахідник помер під час операції з ампутації ушкодженої ноги. </a:t>
            </a:r>
            <a:endParaRPr lang="ru-RU" sz="1650" dirty="0"/>
          </a:p>
        </p:txBody>
      </p:sp>
      <p:pic>
        <p:nvPicPr>
          <p:cNvPr id="6" name="Місце для зображення 5" descr="RTEmagicC_1420-2-top-5-izobretateley-pogibshih-ot-svoih-tvoreniy_jpg.jpg"/>
          <p:cNvPicPr>
            <a:picLocks noGrp="1" noChangeAspect="1"/>
          </p:cNvPicPr>
          <p:nvPr>
            <p:ph type="pic" idx="1"/>
          </p:nvPr>
        </p:nvPicPr>
        <p:blipFill>
          <a:blip r:embed="rId2" cstate="print"/>
          <a:srcRect l="4012" r="4012"/>
          <a:stretch>
            <a:fillRect/>
          </a:stretch>
        </p:blipFill>
        <p:spPr/>
      </p:pic>
      <p:sp>
        <p:nvSpPr>
          <p:cNvPr id="5" name="TextBox 4"/>
          <p:cNvSpPr txBox="1"/>
          <p:nvPr/>
        </p:nvSpPr>
        <p:spPr>
          <a:xfrm>
            <a:off x="467544" y="260648"/>
            <a:ext cx="4464496" cy="646331"/>
          </a:xfrm>
          <a:prstGeom prst="rect">
            <a:avLst/>
          </a:prstGeom>
          <a:noFill/>
        </p:spPr>
        <p:txBody>
          <a:bodyPr wrap="square" rtlCol="0">
            <a:spAutoFit/>
          </a:bodyPr>
          <a:lstStyle/>
          <a:p>
            <a:pPr algn="ctr"/>
            <a:r>
              <a:rPr lang="ru-RU" b="1" dirty="0" smtClean="0"/>
              <a:t>2. Друкарський </a:t>
            </a:r>
            <a:endParaRPr lang="en-US" b="1" dirty="0" smtClean="0"/>
          </a:p>
          <a:p>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checkerboard(across)">
                                      <p:cBhvr>
                                        <p:cTn id="11" dur="500"/>
                                        <p:tgtEl>
                                          <p:spTgt spid="3">
                                            <p:txEl>
                                              <p:pRg st="0" end="0"/>
                                            </p:txEl>
                                          </p:spTgt>
                                        </p:tgtEl>
                                      </p:cBhvr>
                                    </p:animEffect>
                                  </p:childTnLst>
                                </p:cTn>
                              </p:par>
                            </p:childTnLst>
                          </p:cTn>
                        </p:par>
                        <p:par>
                          <p:cTn id="12" fill="hold">
                            <p:stCondLst>
                              <p:cond delay="1000"/>
                            </p:stCondLst>
                            <p:childTnLst>
                              <p:par>
                                <p:cTn id="13" presetID="5" presetClass="entr" presetSubtype="10" fill="hold"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checkerboard(across)">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xit" presetSubtype="4" fill="hold" grpId="1" nodeType="clickEffect">
                                  <p:stCondLst>
                                    <p:cond delay="0"/>
                                  </p:stCondLst>
                                  <p:childTnLst>
                                    <p:anim calcmode="lin" valueType="num">
                                      <p:cBhvr additive="base">
                                        <p:cTn id="19" dur="500"/>
                                        <p:tgtEl>
                                          <p:spTgt spid="5"/>
                                        </p:tgtEl>
                                        <p:attrNameLst>
                                          <p:attrName>ppt_x</p:attrName>
                                        </p:attrNameLst>
                                      </p:cBhvr>
                                      <p:tavLst>
                                        <p:tav tm="0">
                                          <p:val>
                                            <p:strVal val="ppt_x"/>
                                          </p:val>
                                        </p:tav>
                                        <p:tav tm="100000">
                                          <p:val>
                                            <p:strVal val="ppt_x"/>
                                          </p:val>
                                        </p:tav>
                                      </p:tavLst>
                                    </p:anim>
                                    <p:anim calcmode="lin" valueType="num">
                                      <p:cBhvr additive="base">
                                        <p:cTn id="20" dur="500"/>
                                        <p:tgtEl>
                                          <p:spTgt spid="5"/>
                                        </p:tgtEl>
                                        <p:attrNameLst>
                                          <p:attrName>ppt_y</p:attrName>
                                        </p:attrNameLst>
                                      </p:cBhvr>
                                      <p:tavLst>
                                        <p:tav tm="0">
                                          <p:val>
                                            <p:strVal val="ppt_y"/>
                                          </p:val>
                                        </p:tav>
                                        <p:tav tm="100000">
                                          <p:val>
                                            <p:strVal val="1+ppt_h/2"/>
                                          </p:val>
                                        </p:tav>
                                      </p:tavLst>
                                    </p:anim>
                                    <p:set>
                                      <p:cBhvr>
                                        <p:cTn id="21" dur="1" fill="hold">
                                          <p:stCondLst>
                                            <p:cond delay="499"/>
                                          </p:stCondLst>
                                        </p:cTn>
                                        <p:tgtEl>
                                          <p:spTgt spid="5"/>
                                        </p:tgtEl>
                                        <p:attrNameLst>
                                          <p:attrName>style.visibility</p:attrName>
                                        </p:attrNameLst>
                                      </p:cBhvr>
                                      <p:to>
                                        <p:strVal val="hidden"/>
                                      </p:to>
                                    </p:set>
                                  </p:childTnLst>
                                </p:cTn>
                              </p:par>
                            </p:childTnLst>
                          </p:cTn>
                        </p:par>
                        <p:par>
                          <p:cTn id="22" fill="hold">
                            <p:stCondLst>
                              <p:cond delay="500"/>
                            </p:stCondLst>
                            <p:childTnLst>
                              <p:par>
                                <p:cTn id="23" presetID="2" presetClass="exit" presetSubtype="4" fill="hold" grpId="1" nodeType="afterEffect">
                                  <p:stCondLst>
                                    <p:cond delay="0"/>
                                  </p:stCondLst>
                                  <p:childTnLst>
                                    <p:anim calcmode="lin" valueType="num">
                                      <p:cBhvr additive="base">
                                        <p:cTn id="24" dur="500"/>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5" dur="500"/>
                                        <p:tgtEl>
                                          <p:spTgt spid="3">
                                            <p:txEl>
                                              <p:pRg st="0" end="0"/>
                                            </p:txEl>
                                          </p:spTgt>
                                        </p:tgtEl>
                                        <p:attrNameLst>
                                          <p:attrName>ppt_y</p:attrName>
                                        </p:attrNameLst>
                                      </p:cBhvr>
                                      <p:tavLst>
                                        <p:tav tm="0">
                                          <p:val>
                                            <p:strVal val="ppt_y"/>
                                          </p:val>
                                        </p:tav>
                                        <p:tav tm="100000">
                                          <p:val>
                                            <p:strVal val="1+ppt_h/2"/>
                                          </p:val>
                                        </p:tav>
                                      </p:tavLst>
                                    </p:anim>
                                    <p:set>
                                      <p:cBhvr>
                                        <p:cTn id="26" dur="1" fill="hold">
                                          <p:stCondLst>
                                            <p:cond delay="499"/>
                                          </p:stCondLst>
                                        </p:cTn>
                                        <p:tgtEl>
                                          <p:spTgt spid="3">
                                            <p:txEl>
                                              <p:pRg st="0" end="0"/>
                                            </p:txEl>
                                          </p:spTgt>
                                        </p:tgtEl>
                                        <p:attrNameLst>
                                          <p:attrName>style.visibility</p:attrName>
                                        </p:attrNameLst>
                                      </p:cBhvr>
                                      <p:to>
                                        <p:strVal val="hidden"/>
                                      </p:to>
                                    </p:set>
                                  </p:childTnLst>
                                </p:cTn>
                              </p:par>
                            </p:childTnLst>
                          </p:cTn>
                        </p:par>
                        <p:par>
                          <p:cTn id="27" fill="hold">
                            <p:stCondLst>
                              <p:cond delay="1000"/>
                            </p:stCondLst>
                            <p:childTnLst>
                              <p:par>
                                <p:cTn id="28" presetID="8" presetClass="exit" presetSubtype="16" fill="hold" nodeType="afterEffect">
                                  <p:stCondLst>
                                    <p:cond delay="0"/>
                                  </p:stCondLst>
                                  <p:childTnLst>
                                    <p:animEffect transition="out" filter="diamond(in)">
                                      <p:cBhvr>
                                        <p:cTn id="29" dur="2000"/>
                                        <p:tgtEl>
                                          <p:spTgt spid="6"/>
                                        </p:tgtEl>
                                      </p:cBhvr>
                                    </p:animEffect>
                                    <p:set>
                                      <p:cBhvr>
                                        <p:cTn id="30" dur="1" fill="hold">
                                          <p:stCondLst>
                                            <p:cond delay="1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5" grpId="0"/>
      <p:bldP spid="5"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half" idx="2"/>
          </p:nvPr>
        </p:nvSpPr>
        <p:spPr>
          <a:xfrm>
            <a:off x="5076056" y="0"/>
            <a:ext cx="4067944" cy="6858000"/>
          </a:xfrm>
        </p:spPr>
        <p:txBody>
          <a:bodyPr>
            <a:normAutofit/>
          </a:bodyPr>
          <a:lstStyle/>
          <a:p>
            <a:r>
              <a:rPr lang="ru-RU" sz="1800" dirty="0" smtClean="0"/>
              <a:t>До появи знаменитих братів Райт був не менш відомий німецький винахідник Отто Лілієнталь. Іменований «королем планера», він був першою людиною, якій вдалося зробити успішний планіруючий політ більше одного разу. Знімки з його польотами обійшли всі світові друковані видання, що зробило ідею винаходу «летючої машини» більш правдоподібною в очах громадськості. І все-таки після численних успіхів на нього чигала невдача. У серпні 1896 року він упав з висоти 17 м і зламав хребет. Винахідник помер наступного дня зі словами: «Без малих втрат не обійтися!» Брати Райт називали Лілієнталя людиною, котра надихнула їх на політ. «Серед усіх людей, які намагалися знайти рішення проблеми польотів у </a:t>
            </a:r>
            <a:r>
              <a:rPr lang="en-US" sz="1800" dirty="0" smtClean="0"/>
              <a:t>XIX </a:t>
            </a:r>
            <a:r>
              <a:rPr lang="ru-RU" sz="1800" dirty="0" smtClean="0"/>
              <a:t>столітті, – говорив Вільбур Райт, – Отто Лілієталь був найбільш важливим». </a:t>
            </a:r>
            <a:endParaRPr lang="ru-RU" sz="1800" dirty="0"/>
          </a:p>
        </p:txBody>
      </p:sp>
      <p:pic>
        <p:nvPicPr>
          <p:cNvPr id="6" name="Місце для зображення 5" descr="RTEmagicC_1420-3-top-5-izobretateley-pogibshih-ot-svoih-tvoreniy_jpg.jpg"/>
          <p:cNvPicPr>
            <a:picLocks noGrp="1" noChangeAspect="1"/>
          </p:cNvPicPr>
          <p:nvPr>
            <p:ph type="pic" idx="1"/>
          </p:nvPr>
        </p:nvPicPr>
        <p:blipFill>
          <a:blip r:embed="rId2" cstate="print"/>
          <a:srcRect l="6849" r="6849"/>
          <a:stretch>
            <a:fillRect/>
          </a:stretch>
        </p:blipFill>
        <p:spPr/>
      </p:pic>
      <p:sp>
        <p:nvSpPr>
          <p:cNvPr id="5" name="TextBox 4"/>
          <p:cNvSpPr txBox="1"/>
          <p:nvPr/>
        </p:nvSpPr>
        <p:spPr>
          <a:xfrm>
            <a:off x="251520" y="188640"/>
            <a:ext cx="4680520" cy="646331"/>
          </a:xfrm>
          <a:prstGeom prst="rect">
            <a:avLst/>
          </a:prstGeom>
          <a:noFill/>
        </p:spPr>
        <p:txBody>
          <a:bodyPr wrap="square" rtlCol="0">
            <a:spAutoFit/>
          </a:bodyPr>
          <a:lstStyle/>
          <a:p>
            <a:pPr algn="ctr"/>
            <a:r>
              <a:rPr lang="ru-RU" b="1" dirty="0" smtClean="0"/>
              <a:t>3. Перший (можливо) випадок авіакатастрофи</a:t>
            </a:r>
            <a:r>
              <a:rPr lang="ru-RU" dirty="0" smtClean="0"/>
              <a:t> </a:t>
            </a: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down)">
                                      <p:cBhvr>
                                        <p:cTn id="11" dur="500"/>
                                        <p:tgtEl>
                                          <p:spTgt spid="3">
                                            <p:txEl>
                                              <p:pRg st="0" end="0"/>
                                            </p:txEl>
                                          </p:spTgt>
                                        </p:tgtEl>
                                      </p:cBhvr>
                                    </p:animEffect>
                                  </p:childTnLst>
                                </p:cTn>
                              </p:par>
                            </p:childTnLst>
                          </p:cTn>
                        </p:par>
                        <p:par>
                          <p:cTn id="12" fill="hold">
                            <p:stCondLst>
                              <p:cond delay="1000"/>
                            </p:stCondLst>
                            <p:childTnLst>
                              <p:par>
                                <p:cTn id="13" presetID="3" presetClass="entr" presetSubtype="10" fill="hold"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linds(horizontal)">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3" presetClass="exit" presetSubtype="16" fill="hold" grpId="1" nodeType="clickEffect">
                                  <p:stCondLst>
                                    <p:cond delay="0"/>
                                  </p:stCondLst>
                                  <p:childTnLst>
                                    <p:animEffect transition="out" filter="plus(in)">
                                      <p:cBhvr>
                                        <p:cTn id="19" dur="2000"/>
                                        <p:tgtEl>
                                          <p:spTgt spid="5"/>
                                        </p:tgtEl>
                                      </p:cBhvr>
                                    </p:animEffect>
                                    <p:set>
                                      <p:cBhvr>
                                        <p:cTn id="20" dur="1" fill="hold">
                                          <p:stCondLst>
                                            <p:cond delay="1999"/>
                                          </p:stCondLst>
                                        </p:cTn>
                                        <p:tgtEl>
                                          <p:spTgt spid="5"/>
                                        </p:tgtEl>
                                        <p:attrNameLst>
                                          <p:attrName>style.visibility</p:attrName>
                                        </p:attrNameLst>
                                      </p:cBhvr>
                                      <p:to>
                                        <p:strVal val="hidden"/>
                                      </p:to>
                                    </p:set>
                                  </p:childTnLst>
                                </p:cTn>
                              </p:par>
                            </p:childTnLst>
                          </p:cTn>
                        </p:par>
                        <p:par>
                          <p:cTn id="21" fill="hold">
                            <p:stCondLst>
                              <p:cond delay="2000"/>
                            </p:stCondLst>
                            <p:childTnLst>
                              <p:par>
                                <p:cTn id="22" presetID="13" presetClass="exit" presetSubtype="16" fill="hold" grpId="1" nodeType="afterEffect">
                                  <p:stCondLst>
                                    <p:cond delay="0"/>
                                  </p:stCondLst>
                                  <p:childTnLst>
                                    <p:animEffect transition="out" filter="plus(in)">
                                      <p:cBhvr>
                                        <p:cTn id="23" dur="2000"/>
                                        <p:tgtEl>
                                          <p:spTgt spid="3">
                                            <p:txEl>
                                              <p:pRg st="0" end="0"/>
                                            </p:txEl>
                                          </p:spTgt>
                                        </p:tgtEl>
                                      </p:cBhvr>
                                    </p:animEffect>
                                    <p:set>
                                      <p:cBhvr>
                                        <p:cTn id="24" dur="1" fill="hold">
                                          <p:stCondLst>
                                            <p:cond delay="1999"/>
                                          </p:stCondLst>
                                        </p:cTn>
                                        <p:tgtEl>
                                          <p:spTgt spid="3">
                                            <p:txEl>
                                              <p:pRg st="0" end="0"/>
                                            </p:txEl>
                                          </p:spTgt>
                                        </p:tgtEl>
                                        <p:attrNameLst>
                                          <p:attrName>style.visibility</p:attrName>
                                        </p:attrNameLst>
                                      </p:cBhvr>
                                      <p:to>
                                        <p:strVal val="hidden"/>
                                      </p:to>
                                    </p:set>
                                  </p:childTnLst>
                                </p:cTn>
                              </p:par>
                            </p:childTnLst>
                          </p:cTn>
                        </p:par>
                        <p:par>
                          <p:cTn id="25" fill="hold">
                            <p:stCondLst>
                              <p:cond delay="4000"/>
                            </p:stCondLst>
                            <p:childTnLst>
                              <p:par>
                                <p:cTn id="26" presetID="11" presetClass="exit" presetSubtype="0" fill="hold" nodeType="afterEffect">
                                  <p:stCondLst>
                                    <p:cond delay="0"/>
                                  </p:stCondLst>
                                  <p:childTnLst>
                                    <p:anim calcmode="discrete" valueType="str">
                                      <p:cBhvr>
                                        <p:cTn id="27" dur="2000"/>
                                        <p:tgtEl>
                                          <p:spTgt spid="6"/>
                                        </p:tgtEl>
                                        <p:attrNameLst>
                                          <p:attrName>style.visibility</p:attrName>
                                        </p:attrNameLst>
                                      </p:cBhvr>
                                      <p:tavLst>
                                        <p:tav tm="0">
                                          <p:val>
                                            <p:strVal val="hidden"/>
                                          </p:val>
                                        </p:tav>
                                        <p:tav tm="50000">
                                          <p:val>
                                            <p:strVal val="visible"/>
                                          </p:val>
                                        </p:tav>
                                      </p:tavLst>
                                    </p:anim>
                                    <p:set>
                                      <p:cBhvr>
                                        <p:cTn id="28" dur="1" fill="hold">
                                          <p:stCondLst>
                                            <p:cond delay="1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5" grpId="0"/>
      <p:bldP spid="5"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half" idx="2"/>
          </p:nvPr>
        </p:nvSpPr>
        <p:spPr>
          <a:xfrm>
            <a:off x="5148064" y="0"/>
            <a:ext cx="3995936" cy="6858000"/>
          </a:xfrm>
        </p:spPr>
        <p:txBody>
          <a:bodyPr/>
          <a:lstStyle/>
          <a:p>
            <a:r>
              <a:rPr lang="ru-RU" dirty="0" smtClean="0"/>
              <a:t>Томас Міджлі Молодший мав учений ступінь у машинобудуванні й понад 100 патентів на винаходи. Працюючи у філії компанії </a:t>
            </a:r>
            <a:r>
              <a:rPr lang="en-US" dirty="0" smtClean="0"/>
              <a:t>General Motors, </a:t>
            </a:r>
            <a:r>
              <a:rPr lang="ru-RU" dirty="0" smtClean="0"/>
              <a:t>він відкрив, що додавання тетраетилсвинцю в бензин позбавляє двигун внутрішнього згоряння від «стукання». Однак в усякої позитивної властивості є свій побічний ефект: через цю домішку багато свинцю потрапляє в атмосферу й забруднює довкілля. Після того, як робітники на фабриках </a:t>
            </a:r>
            <a:r>
              <a:rPr lang="en-US" dirty="0" smtClean="0"/>
              <a:t>GM </a:t>
            </a:r>
            <a:r>
              <a:rPr lang="ru-RU" dirty="0" smtClean="0"/>
              <a:t>почали бачити галюцинації й помирати від отруєння свинцем, Міджлі було доручено розробити нетоксичний хладагент для використання в домашніх умовах. Врешті він відкрив дихлордифторметан, відомий як фреон. На жаль, згодом з'ясувалося, що фреон впливає на озоновий шар. Бідоласі просто не судилося перемогти. Він, можливо, придумав би ще щось не менш смертоносне, але у 1940 році занедужав на поліомієліт і практично втратив здатність самостійно пересуватися. Однак не був би він винахідником, якщо б не придумав способу полегшити собі життя. Міджлі винайшов систему блоків і мотузок, за допомогою якої зміг вибиратися з ліжка без сторонньої допомоги. Саме цей його винахід, а зовсім не отруйні випари свинцю чи фреону стали причиною смерті винахідника. В 1944 році він заплутався в мотузках свого хитромудрого пристрою, який його </a:t>
            </a:r>
            <a:endParaRPr lang="en-US" dirty="0" smtClean="0"/>
          </a:p>
          <a:p>
            <a:r>
              <a:rPr lang="ru-RU" dirty="0" smtClean="0"/>
              <a:t> задушив. </a:t>
            </a:r>
            <a:endParaRPr lang="ru-RU" dirty="0"/>
          </a:p>
        </p:txBody>
      </p:sp>
      <p:pic>
        <p:nvPicPr>
          <p:cNvPr id="6" name="Місце для зображення 5" descr="RTEmagicC_1420-4-top-5-izobretateley-pogibshih-ot-svoih-tvoreniy_JPG.jpg"/>
          <p:cNvPicPr>
            <a:picLocks noGrp="1" noChangeAspect="1"/>
          </p:cNvPicPr>
          <p:nvPr>
            <p:ph type="pic" idx="1"/>
          </p:nvPr>
        </p:nvPicPr>
        <p:blipFill>
          <a:blip r:embed="rId2" cstate="print"/>
          <a:srcRect l="17152" r="17152"/>
          <a:stretch>
            <a:fillRect/>
          </a:stretch>
        </p:blipFill>
        <p:spPr>
          <a:xfrm>
            <a:off x="663682" y="1041002"/>
            <a:ext cx="4124342" cy="4206240"/>
          </a:xfrm>
        </p:spPr>
      </p:pic>
      <p:sp>
        <p:nvSpPr>
          <p:cNvPr id="5" name="TextBox 4"/>
          <p:cNvSpPr txBox="1"/>
          <p:nvPr/>
        </p:nvSpPr>
        <p:spPr>
          <a:xfrm>
            <a:off x="755576" y="188640"/>
            <a:ext cx="4104456" cy="646331"/>
          </a:xfrm>
          <a:prstGeom prst="rect">
            <a:avLst/>
          </a:prstGeom>
          <a:noFill/>
        </p:spPr>
        <p:txBody>
          <a:bodyPr wrap="square" rtlCol="0">
            <a:spAutoFit/>
          </a:bodyPr>
          <a:lstStyle/>
          <a:p>
            <a:pPr algn="ctr"/>
            <a:r>
              <a:rPr lang="ru-RU" b="1" dirty="0" smtClean="0"/>
              <a:t>4. Токсичні субстанції не змогли його вбити</a:t>
            </a:r>
            <a:r>
              <a:rPr lang="ru-RU" dirty="0" smtClean="0"/>
              <a:t> </a:t>
            </a: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strVal val="#ppt_h"/>
                                          </p:val>
                                        </p:tav>
                                        <p:tav tm="100000">
                                          <p:val>
                                            <p:strVal val="#ppt_h"/>
                                          </p:val>
                                        </p:tav>
                                      </p:tavLst>
                                    </p:anim>
                                  </p:childTnLst>
                                </p:cTn>
                              </p:par>
                            </p:childTnLst>
                          </p:cTn>
                        </p:par>
                        <p:par>
                          <p:cTn id="9" fill="hold">
                            <p:stCondLst>
                              <p:cond delay="1000"/>
                            </p:stCondLst>
                            <p:childTnLst>
                              <p:par>
                                <p:cTn id="10" presetID="17" presetClass="entr" presetSubtype="10"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par>
                          <p:cTn id="14" fill="hold">
                            <p:stCondLst>
                              <p:cond delay="1500"/>
                            </p:stCondLst>
                            <p:childTnLst>
                              <p:par>
                                <p:cTn id="15" presetID="17" presetClass="entr" presetSubtype="10" fill="hold" grpId="0"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par>
                          <p:cTn id="19" fill="hold">
                            <p:stCondLst>
                              <p:cond delay="2000"/>
                            </p:stCondLst>
                            <p:childTnLst>
                              <p:par>
                                <p:cTn id="20" presetID="30" presetClass="entr" presetSubtype="0" fill="hold" nodeType="afterEffect">
                                  <p:stCondLst>
                                    <p:cond delay="0"/>
                                  </p:stCondLst>
                                  <p:iterate type="lt">
                                    <p:tmPct val="0"/>
                                  </p:iterate>
                                  <p:childTnLst>
                                    <p:set>
                                      <p:cBhvr>
                                        <p:cTn id="21" dur="1" fill="hold">
                                          <p:stCondLst>
                                            <p:cond delay="0"/>
                                          </p:stCondLst>
                                        </p:cTn>
                                        <p:tgtEl>
                                          <p:spTgt spid="6"/>
                                        </p:tgtEl>
                                        <p:attrNameLst>
                                          <p:attrName>style.visibility</p:attrName>
                                        </p:attrNameLst>
                                      </p:cBhvr>
                                      <p:to>
                                        <p:strVal val="visible"/>
                                      </p:to>
                                    </p:set>
                                    <p:animEffect transition="in" filter="fade">
                                      <p:cBhvr>
                                        <p:cTn id="22" dur="800" decel="100000"/>
                                        <p:tgtEl>
                                          <p:spTgt spid="6"/>
                                        </p:tgtEl>
                                      </p:cBhvr>
                                    </p:animEffect>
                                    <p:anim calcmode="lin" valueType="num">
                                      <p:cBhvr>
                                        <p:cTn id="23" dur="800" decel="100000" fill="hold"/>
                                        <p:tgtEl>
                                          <p:spTgt spid="6"/>
                                        </p:tgtEl>
                                        <p:attrNameLst>
                                          <p:attrName>style.rotation</p:attrName>
                                        </p:attrNameLst>
                                      </p:cBhvr>
                                      <p:tavLst>
                                        <p:tav tm="0">
                                          <p:val>
                                            <p:fltVal val="-90"/>
                                          </p:val>
                                        </p:tav>
                                        <p:tav tm="100000">
                                          <p:val>
                                            <p:fltVal val="0"/>
                                          </p:val>
                                        </p:tav>
                                      </p:tavLst>
                                    </p:anim>
                                    <p:anim calcmode="lin" valueType="num">
                                      <p:cBhvr>
                                        <p:cTn id="24" dur="800" decel="100000" fill="hold"/>
                                        <p:tgtEl>
                                          <p:spTgt spid="6"/>
                                        </p:tgtEl>
                                        <p:attrNameLst>
                                          <p:attrName>ppt_x</p:attrName>
                                        </p:attrNameLst>
                                      </p:cBhvr>
                                      <p:tavLst>
                                        <p:tav tm="0">
                                          <p:val>
                                            <p:strVal val="#ppt_x+0.4"/>
                                          </p:val>
                                        </p:tav>
                                        <p:tav tm="100000">
                                          <p:val>
                                            <p:strVal val="#ppt_x-0.05"/>
                                          </p:val>
                                        </p:tav>
                                      </p:tavLst>
                                    </p:anim>
                                    <p:anim calcmode="lin" valueType="num">
                                      <p:cBhvr>
                                        <p:cTn id="25" dur="800" decel="100000" fill="hold"/>
                                        <p:tgtEl>
                                          <p:spTgt spid="6"/>
                                        </p:tgtEl>
                                        <p:attrNameLst>
                                          <p:attrName>ppt_y</p:attrName>
                                        </p:attrNameLst>
                                      </p:cBhvr>
                                      <p:tavLst>
                                        <p:tav tm="0">
                                          <p:val>
                                            <p:strVal val="#ppt_y-0.4"/>
                                          </p:val>
                                        </p:tav>
                                        <p:tav tm="100000">
                                          <p:val>
                                            <p:strVal val="#ppt_y+0.1"/>
                                          </p:val>
                                        </p:tav>
                                      </p:tavLst>
                                    </p:anim>
                                    <p:anim calcmode="lin" valueType="num">
                                      <p:cBhvr>
                                        <p:cTn id="26"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27"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55" presetClass="exit" presetSubtype="0" fill="hold" grpId="1" nodeType="clickEffect">
                                  <p:stCondLst>
                                    <p:cond delay="0"/>
                                  </p:stCondLst>
                                  <p:childTnLst>
                                    <p:anim calcmode="lin" valueType="num">
                                      <p:cBhvr>
                                        <p:cTn id="31" dur="1000"/>
                                        <p:tgtEl>
                                          <p:spTgt spid="5"/>
                                        </p:tgtEl>
                                        <p:attrNameLst>
                                          <p:attrName>ppt_w</p:attrName>
                                        </p:attrNameLst>
                                      </p:cBhvr>
                                      <p:tavLst>
                                        <p:tav tm="0">
                                          <p:val>
                                            <p:strVal val="ppt_w"/>
                                          </p:val>
                                        </p:tav>
                                        <p:tav tm="100000">
                                          <p:val>
                                            <p:strVal val="ppt_w*0.70"/>
                                          </p:val>
                                        </p:tav>
                                      </p:tavLst>
                                    </p:anim>
                                    <p:anim calcmode="lin" valueType="num">
                                      <p:cBhvr>
                                        <p:cTn id="32" dur="1000"/>
                                        <p:tgtEl>
                                          <p:spTgt spid="5"/>
                                        </p:tgtEl>
                                        <p:attrNameLst>
                                          <p:attrName>ppt_h</p:attrName>
                                        </p:attrNameLst>
                                      </p:cBhvr>
                                      <p:tavLst>
                                        <p:tav tm="0">
                                          <p:val>
                                            <p:strVal val="ppt_h"/>
                                          </p:val>
                                        </p:tav>
                                        <p:tav tm="100000">
                                          <p:val>
                                            <p:strVal val="ppt_h"/>
                                          </p:val>
                                        </p:tav>
                                      </p:tavLst>
                                    </p:anim>
                                    <p:animEffect transition="out" filter="fade">
                                      <p:cBhvr>
                                        <p:cTn id="33" dur="1000"/>
                                        <p:tgtEl>
                                          <p:spTgt spid="5"/>
                                        </p:tgtEl>
                                      </p:cBhvr>
                                    </p:animEffect>
                                    <p:set>
                                      <p:cBhvr>
                                        <p:cTn id="34" dur="1" fill="hold">
                                          <p:stCondLst>
                                            <p:cond delay="999"/>
                                          </p:stCondLst>
                                        </p:cTn>
                                        <p:tgtEl>
                                          <p:spTgt spid="5"/>
                                        </p:tgtEl>
                                        <p:attrNameLst>
                                          <p:attrName>style.visibility</p:attrName>
                                        </p:attrNameLst>
                                      </p:cBhvr>
                                      <p:to>
                                        <p:strVal val="hidden"/>
                                      </p:to>
                                    </p:set>
                                  </p:childTnLst>
                                </p:cTn>
                              </p:par>
                            </p:childTnLst>
                          </p:cTn>
                        </p:par>
                        <p:par>
                          <p:cTn id="35" fill="hold">
                            <p:stCondLst>
                              <p:cond delay="1000"/>
                            </p:stCondLst>
                            <p:childTnLst>
                              <p:par>
                                <p:cTn id="36" presetID="55" presetClass="exit" presetSubtype="0" fill="hold" grpId="1" nodeType="afterEffect">
                                  <p:stCondLst>
                                    <p:cond delay="0"/>
                                  </p:stCondLst>
                                  <p:childTnLst>
                                    <p:anim calcmode="lin" valueType="num">
                                      <p:cBhvr>
                                        <p:cTn id="37" dur="1000"/>
                                        <p:tgtEl>
                                          <p:spTgt spid="3">
                                            <p:txEl>
                                              <p:pRg st="0" end="0"/>
                                            </p:txEl>
                                          </p:spTgt>
                                        </p:tgtEl>
                                        <p:attrNameLst>
                                          <p:attrName>ppt_w</p:attrName>
                                        </p:attrNameLst>
                                      </p:cBhvr>
                                      <p:tavLst>
                                        <p:tav tm="0">
                                          <p:val>
                                            <p:strVal val="ppt_w"/>
                                          </p:val>
                                        </p:tav>
                                        <p:tav tm="100000">
                                          <p:val>
                                            <p:strVal val="ppt_w*0.70"/>
                                          </p:val>
                                        </p:tav>
                                      </p:tavLst>
                                    </p:anim>
                                    <p:anim calcmode="lin" valueType="num">
                                      <p:cBhvr>
                                        <p:cTn id="38" dur="1000"/>
                                        <p:tgtEl>
                                          <p:spTgt spid="3">
                                            <p:txEl>
                                              <p:pRg st="0" end="0"/>
                                            </p:txEl>
                                          </p:spTgt>
                                        </p:tgtEl>
                                        <p:attrNameLst>
                                          <p:attrName>ppt_h</p:attrName>
                                        </p:attrNameLst>
                                      </p:cBhvr>
                                      <p:tavLst>
                                        <p:tav tm="0">
                                          <p:val>
                                            <p:strVal val="ppt_h"/>
                                          </p:val>
                                        </p:tav>
                                        <p:tav tm="100000">
                                          <p:val>
                                            <p:strVal val="ppt_h"/>
                                          </p:val>
                                        </p:tav>
                                      </p:tavLst>
                                    </p:anim>
                                    <p:animEffect transition="out" filter="fade">
                                      <p:cBhvr>
                                        <p:cTn id="39" dur="1000"/>
                                        <p:tgtEl>
                                          <p:spTgt spid="3">
                                            <p:txEl>
                                              <p:pRg st="0" end="0"/>
                                            </p:txEl>
                                          </p:spTgt>
                                        </p:tgtEl>
                                      </p:cBhvr>
                                    </p:animEffect>
                                    <p:set>
                                      <p:cBhvr>
                                        <p:cTn id="40" dur="1" fill="hold">
                                          <p:stCondLst>
                                            <p:cond delay="999"/>
                                          </p:stCondLst>
                                        </p:cTn>
                                        <p:tgtEl>
                                          <p:spTgt spid="3">
                                            <p:txEl>
                                              <p:pRg st="0" end="0"/>
                                            </p:txEl>
                                          </p:spTgt>
                                        </p:tgtEl>
                                        <p:attrNameLst>
                                          <p:attrName>style.visibility</p:attrName>
                                        </p:attrNameLst>
                                      </p:cBhvr>
                                      <p:to>
                                        <p:strVal val="hidden"/>
                                      </p:to>
                                    </p:set>
                                  </p:childTnLst>
                                </p:cTn>
                              </p:par>
                            </p:childTnLst>
                          </p:cTn>
                        </p:par>
                        <p:par>
                          <p:cTn id="41" fill="hold">
                            <p:stCondLst>
                              <p:cond delay="2000"/>
                            </p:stCondLst>
                            <p:childTnLst>
                              <p:par>
                                <p:cTn id="42" presetID="55" presetClass="exit" presetSubtype="0" fill="hold" grpId="1" nodeType="afterEffect">
                                  <p:stCondLst>
                                    <p:cond delay="0"/>
                                  </p:stCondLst>
                                  <p:childTnLst>
                                    <p:anim calcmode="lin" valueType="num">
                                      <p:cBhvr>
                                        <p:cTn id="43" dur="1000"/>
                                        <p:tgtEl>
                                          <p:spTgt spid="3">
                                            <p:txEl>
                                              <p:pRg st="1" end="1"/>
                                            </p:txEl>
                                          </p:spTgt>
                                        </p:tgtEl>
                                        <p:attrNameLst>
                                          <p:attrName>ppt_w</p:attrName>
                                        </p:attrNameLst>
                                      </p:cBhvr>
                                      <p:tavLst>
                                        <p:tav tm="0">
                                          <p:val>
                                            <p:strVal val="ppt_w"/>
                                          </p:val>
                                        </p:tav>
                                        <p:tav tm="100000">
                                          <p:val>
                                            <p:strVal val="ppt_w*0.70"/>
                                          </p:val>
                                        </p:tav>
                                      </p:tavLst>
                                    </p:anim>
                                    <p:anim calcmode="lin" valueType="num">
                                      <p:cBhvr>
                                        <p:cTn id="44" dur="1000"/>
                                        <p:tgtEl>
                                          <p:spTgt spid="3">
                                            <p:txEl>
                                              <p:pRg st="1" end="1"/>
                                            </p:txEl>
                                          </p:spTgt>
                                        </p:tgtEl>
                                        <p:attrNameLst>
                                          <p:attrName>ppt_h</p:attrName>
                                        </p:attrNameLst>
                                      </p:cBhvr>
                                      <p:tavLst>
                                        <p:tav tm="0">
                                          <p:val>
                                            <p:strVal val="ppt_h"/>
                                          </p:val>
                                        </p:tav>
                                        <p:tav tm="100000">
                                          <p:val>
                                            <p:strVal val="ppt_h"/>
                                          </p:val>
                                        </p:tav>
                                      </p:tavLst>
                                    </p:anim>
                                    <p:animEffect transition="out" filter="fade">
                                      <p:cBhvr>
                                        <p:cTn id="45" dur="1000"/>
                                        <p:tgtEl>
                                          <p:spTgt spid="3">
                                            <p:txEl>
                                              <p:pRg st="1" end="1"/>
                                            </p:txEl>
                                          </p:spTgt>
                                        </p:tgtEl>
                                      </p:cBhvr>
                                    </p:animEffect>
                                    <p:set>
                                      <p:cBhvr>
                                        <p:cTn id="46" dur="1" fill="hold">
                                          <p:stCondLst>
                                            <p:cond delay="999"/>
                                          </p:stCondLst>
                                        </p:cTn>
                                        <p:tgtEl>
                                          <p:spTgt spid="3">
                                            <p:txEl>
                                              <p:pRg st="1" end="1"/>
                                            </p:txEl>
                                          </p:spTgt>
                                        </p:tgtEl>
                                        <p:attrNameLst>
                                          <p:attrName>style.visibility</p:attrName>
                                        </p:attrNameLst>
                                      </p:cBhvr>
                                      <p:to>
                                        <p:strVal val="hidden"/>
                                      </p:to>
                                    </p:set>
                                  </p:childTnLst>
                                </p:cTn>
                              </p:par>
                            </p:childTnLst>
                          </p:cTn>
                        </p:par>
                        <p:par>
                          <p:cTn id="47" fill="hold">
                            <p:stCondLst>
                              <p:cond delay="3000"/>
                            </p:stCondLst>
                            <p:childTnLst>
                              <p:par>
                                <p:cTn id="48" presetID="31" presetClass="exit" presetSubtype="0" fill="hold" nodeType="afterEffect">
                                  <p:stCondLst>
                                    <p:cond delay="0"/>
                                  </p:stCondLst>
                                  <p:iterate type="lt">
                                    <p:tmPct val="5000"/>
                                  </p:iterate>
                                  <p:childTnLst>
                                    <p:anim calcmode="lin" valueType="num">
                                      <p:cBhvr>
                                        <p:cTn id="49" dur="1000"/>
                                        <p:tgtEl>
                                          <p:spTgt spid="6"/>
                                        </p:tgtEl>
                                        <p:attrNameLst>
                                          <p:attrName>ppt_w</p:attrName>
                                        </p:attrNameLst>
                                      </p:cBhvr>
                                      <p:tavLst>
                                        <p:tav tm="0">
                                          <p:val>
                                            <p:strVal val="ppt_w"/>
                                          </p:val>
                                        </p:tav>
                                        <p:tav tm="100000">
                                          <p:val>
                                            <p:fltVal val="0"/>
                                          </p:val>
                                        </p:tav>
                                      </p:tavLst>
                                    </p:anim>
                                    <p:anim calcmode="lin" valueType="num">
                                      <p:cBhvr>
                                        <p:cTn id="50" dur="1000"/>
                                        <p:tgtEl>
                                          <p:spTgt spid="6"/>
                                        </p:tgtEl>
                                        <p:attrNameLst>
                                          <p:attrName>ppt_h</p:attrName>
                                        </p:attrNameLst>
                                      </p:cBhvr>
                                      <p:tavLst>
                                        <p:tav tm="0">
                                          <p:val>
                                            <p:strVal val="ppt_h"/>
                                          </p:val>
                                        </p:tav>
                                        <p:tav tm="100000">
                                          <p:val>
                                            <p:fltVal val="0"/>
                                          </p:val>
                                        </p:tav>
                                      </p:tavLst>
                                    </p:anim>
                                    <p:anim calcmode="lin" valueType="num">
                                      <p:cBhvr>
                                        <p:cTn id="51" dur="1000"/>
                                        <p:tgtEl>
                                          <p:spTgt spid="6"/>
                                        </p:tgtEl>
                                        <p:attrNameLst>
                                          <p:attrName>style.rotation</p:attrName>
                                        </p:attrNameLst>
                                      </p:cBhvr>
                                      <p:tavLst>
                                        <p:tav tm="0">
                                          <p:val>
                                            <p:fltVal val="0"/>
                                          </p:val>
                                        </p:tav>
                                        <p:tav tm="100000">
                                          <p:val>
                                            <p:fltVal val="90"/>
                                          </p:val>
                                        </p:tav>
                                      </p:tavLst>
                                    </p:anim>
                                    <p:animEffect transition="out" filter="fade">
                                      <p:cBhvr>
                                        <p:cTn id="52" dur="1000"/>
                                        <p:tgtEl>
                                          <p:spTgt spid="6"/>
                                        </p:tgtEl>
                                      </p:cBhvr>
                                    </p:animEffect>
                                    <p:set>
                                      <p:cBhvr>
                                        <p:cTn id="53" dur="1" fill="hold">
                                          <p:stCondLst>
                                            <p:cond delay="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5" grpId="0"/>
      <p:bldP spid="5"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half" idx="2"/>
          </p:nvPr>
        </p:nvSpPr>
        <p:spPr>
          <a:xfrm>
            <a:off x="5148064" y="0"/>
            <a:ext cx="3995936" cy="6858000"/>
          </a:xfrm>
        </p:spPr>
        <p:txBody>
          <a:bodyPr>
            <a:normAutofit/>
          </a:bodyPr>
          <a:lstStyle/>
          <a:p>
            <a:r>
              <a:rPr lang="ru-RU" sz="2000" dirty="0" smtClean="0"/>
              <a:t>Франц Рейхельт був французьким кравцем, і жив він у цілковитій певності, що світову просто необхідний парашут у вигляді плаща. Він з ентузіазмом присвятив увесь свій час втіленню цього задуму. Коли дослідний зразок був готовий, Рейхельт заліз на перший рівень Ейфелевої вежі для випробування. Місцевій владі він заявив, що збирається під час першого спуску використати манекен, однак в останню хвилину вдягнув параплащ (або плащошут) на себе й зістрибнув униз. Щось у конструкції інноваційного парашута виявилось не так, тому що винахідник розбився на очах у величезної юрби</a:t>
            </a:r>
            <a:r>
              <a:rPr lang="en-US" sz="2000" dirty="0" smtClean="0"/>
              <a:t> </a:t>
            </a:r>
            <a:r>
              <a:rPr lang="ru-RU" sz="2000" dirty="0" smtClean="0"/>
              <a:t>цікавих.</a:t>
            </a:r>
            <a:endParaRPr lang="en-US" sz="2000" dirty="0" smtClean="0"/>
          </a:p>
        </p:txBody>
      </p:sp>
      <p:pic>
        <p:nvPicPr>
          <p:cNvPr id="6" name="Місце для зображення 5" descr="untitled9.bmp"/>
          <p:cNvPicPr>
            <a:picLocks noGrp="1" noChangeAspect="1"/>
          </p:cNvPicPr>
          <p:nvPr>
            <p:ph type="pic" idx="1"/>
          </p:nvPr>
        </p:nvPicPr>
        <p:blipFill>
          <a:blip r:embed="rId2" cstate="print"/>
          <a:stretch>
            <a:fillRect/>
          </a:stretch>
        </p:blipFill>
        <p:spPr>
          <a:xfrm rot="21296746">
            <a:off x="975992" y="980728"/>
            <a:ext cx="3765407" cy="499832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5" name="TextBox 4"/>
          <p:cNvSpPr txBox="1"/>
          <p:nvPr/>
        </p:nvSpPr>
        <p:spPr>
          <a:xfrm>
            <a:off x="755576" y="332656"/>
            <a:ext cx="4032448" cy="369332"/>
          </a:xfrm>
          <a:prstGeom prst="rect">
            <a:avLst/>
          </a:prstGeom>
          <a:noFill/>
        </p:spPr>
        <p:txBody>
          <a:bodyPr wrap="square" rtlCol="0">
            <a:spAutoFit/>
          </a:bodyPr>
          <a:lstStyle/>
          <a:p>
            <a:pPr algn="ctr"/>
            <a:r>
              <a:rPr lang="ru-RU" b="1" dirty="0" smtClean="0"/>
              <a:t>5. Кравець-самогубець</a:t>
            </a:r>
            <a:r>
              <a:rPr lang="ru-RU" dirty="0" smtClean="0"/>
              <a:t> </a:t>
            </a: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10" dur="1000" fill="hold"/>
                                        <p:tgtEl>
                                          <p:spTgt spid="5"/>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5"/>
                                        </p:tgtEl>
                                      </p:cBhvr>
                                    </p:animEffect>
                                  </p:childTnLst>
                                </p:cTn>
                              </p:par>
                            </p:childTnLst>
                          </p:cTn>
                        </p:par>
                        <p:par>
                          <p:cTn id="15" fill="hold">
                            <p:stCondLst>
                              <p:cond delay="1000"/>
                            </p:stCondLst>
                            <p:childTnLst>
                              <p:par>
                                <p:cTn id="16" presetID="25" presetClass="entr" presetSubtype="0" fill="hold" grpId="0" nodeType="after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p:cTn id="18"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19"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20"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21"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22"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23"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24"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25" dur="1000" decel="50000">
                                          <p:stCondLst>
                                            <p:cond delay="0"/>
                                          </p:stCondLst>
                                        </p:cTn>
                                        <p:tgtEl>
                                          <p:spTgt spid="3">
                                            <p:txEl>
                                              <p:pRg st="0" end="0"/>
                                            </p:txEl>
                                          </p:spTgt>
                                        </p:tgtEl>
                                      </p:cBhvr>
                                    </p:animEffect>
                                  </p:childTnLst>
                                </p:cTn>
                              </p:par>
                            </p:childTnLst>
                          </p:cTn>
                        </p:par>
                        <p:par>
                          <p:cTn id="26" fill="hold">
                            <p:stCondLst>
                              <p:cond delay="2000"/>
                            </p:stCondLst>
                            <p:childTnLst>
                              <p:par>
                                <p:cTn id="27" presetID="49" presetClass="entr" presetSubtype="0" decel="100000" fill="hold" nodeType="afterEffect">
                                  <p:stCondLst>
                                    <p:cond delay="0"/>
                                  </p:stCondLst>
                                  <p:childTnLst>
                                    <p:set>
                                      <p:cBhvr>
                                        <p:cTn id="28" dur="1" fill="hold">
                                          <p:stCondLst>
                                            <p:cond delay="0"/>
                                          </p:stCondLst>
                                        </p:cTn>
                                        <p:tgtEl>
                                          <p:spTgt spid="6"/>
                                        </p:tgtEl>
                                        <p:attrNameLst>
                                          <p:attrName>style.visibility</p:attrName>
                                        </p:attrNameLst>
                                      </p:cBhvr>
                                      <p:to>
                                        <p:strVal val="visible"/>
                                      </p:to>
                                    </p:set>
                                    <p:anim calcmode="lin" valueType="num">
                                      <p:cBhvr>
                                        <p:cTn id="29" dur="500" fill="hold"/>
                                        <p:tgtEl>
                                          <p:spTgt spid="6"/>
                                        </p:tgtEl>
                                        <p:attrNameLst>
                                          <p:attrName>ppt_w</p:attrName>
                                        </p:attrNameLst>
                                      </p:cBhvr>
                                      <p:tavLst>
                                        <p:tav tm="0">
                                          <p:val>
                                            <p:fltVal val="0"/>
                                          </p:val>
                                        </p:tav>
                                        <p:tav tm="100000">
                                          <p:val>
                                            <p:strVal val="#ppt_w"/>
                                          </p:val>
                                        </p:tav>
                                      </p:tavLst>
                                    </p:anim>
                                    <p:anim calcmode="lin" valueType="num">
                                      <p:cBhvr>
                                        <p:cTn id="30" dur="500" fill="hold"/>
                                        <p:tgtEl>
                                          <p:spTgt spid="6"/>
                                        </p:tgtEl>
                                        <p:attrNameLst>
                                          <p:attrName>ppt_h</p:attrName>
                                        </p:attrNameLst>
                                      </p:cBhvr>
                                      <p:tavLst>
                                        <p:tav tm="0">
                                          <p:val>
                                            <p:fltVal val="0"/>
                                          </p:val>
                                        </p:tav>
                                        <p:tav tm="100000">
                                          <p:val>
                                            <p:strVal val="#ppt_h"/>
                                          </p:val>
                                        </p:tav>
                                      </p:tavLst>
                                    </p:anim>
                                    <p:anim calcmode="lin" valueType="num">
                                      <p:cBhvr>
                                        <p:cTn id="31" dur="500" fill="hold"/>
                                        <p:tgtEl>
                                          <p:spTgt spid="6"/>
                                        </p:tgtEl>
                                        <p:attrNameLst>
                                          <p:attrName>style.rotation</p:attrName>
                                        </p:attrNameLst>
                                      </p:cBhvr>
                                      <p:tavLst>
                                        <p:tav tm="0">
                                          <p:val>
                                            <p:fltVal val="360"/>
                                          </p:val>
                                        </p:tav>
                                        <p:tav tm="100000">
                                          <p:val>
                                            <p:fltVal val="0"/>
                                          </p:val>
                                        </p:tav>
                                      </p:tavLst>
                                    </p:anim>
                                    <p:animEffect transition="in" filter="fade">
                                      <p:cBhvr>
                                        <p:cTn id="32" dur="500"/>
                                        <p:tgtEl>
                                          <p:spTgt spid="6"/>
                                        </p:tgtEl>
                                      </p:cBhvr>
                                    </p:animEffect>
                                  </p:childTnLst>
                                </p:cTn>
                              </p:par>
                            </p:childTnLst>
                          </p:cTn>
                        </p:par>
                      </p:childTnLst>
                    </p:cTn>
                  </p:par>
                  <p:par>
                    <p:cTn id="33" fill="hold">
                      <p:stCondLst>
                        <p:cond delay="indefinite"/>
                      </p:stCondLst>
                      <p:childTnLst>
                        <p:par>
                          <p:cTn id="34" fill="hold">
                            <p:stCondLst>
                              <p:cond delay="0"/>
                            </p:stCondLst>
                            <p:childTnLst>
                              <p:par>
                                <p:cTn id="35" presetID="48" presetClass="exit" presetSubtype="0" decel="50000" fill="hold" grpId="1" nodeType="clickEffect">
                                  <p:stCondLst>
                                    <p:cond delay="0"/>
                                  </p:stCondLst>
                                  <p:childTnLst>
                                    <p:anim calcmode="lin" valueType="num">
                                      <p:cBhvr>
                                        <p:cTn id="36" dur="1000"/>
                                        <p:tgtEl>
                                          <p:spTgt spid="5"/>
                                        </p:tgtEl>
                                        <p:attrNameLst>
                                          <p:attrName>style.rotation</p:attrName>
                                        </p:attrNameLst>
                                      </p:cBhvr>
                                      <p:tavLst>
                                        <p:tav tm="0">
                                          <p:val>
                                            <p:fltVal val="0"/>
                                          </p:val>
                                        </p:tav>
                                        <p:tav tm="20000">
                                          <p:val>
                                            <p:fltVal val="90"/>
                                          </p:val>
                                        </p:tav>
                                        <p:tav tm="20000">
                                          <p:val>
                                            <p:fltVal val="90"/>
                                          </p:val>
                                        </p:tav>
                                        <p:tav tm="100000">
                                          <p:val>
                                            <p:fltVal val="90"/>
                                          </p:val>
                                        </p:tav>
                                      </p:tavLst>
                                    </p:anim>
                                    <p:anim calcmode="lin" valueType="num">
                                      <p:cBhvr>
                                        <p:cTn id="37" dur="1000"/>
                                        <p:tgtEl>
                                          <p:spTgt spid="5"/>
                                        </p:tgtEl>
                                        <p:attrNameLst>
                                          <p:attrName>ppt_x</p:attrName>
                                        </p:attrNameLst>
                                      </p:cBhvr>
                                      <p:tavLst>
                                        <p:tav tm="0">
                                          <p:val>
                                            <p:strVal val="ppt_x"/>
                                          </p:val>
                                        </p:tav>
                                        <p:tav tm="50000">
                                          <p:val>
                                            <p:fltVal val="0.95"/>
                                          </p:val>
                                        </p:tav>
                                        <p:tav tm="100000">
                                          <p:val>
                                            <p:fltVal val="-1"/>
                                          </p:val>
                                        </p:tav>
                                      </p:tavLst>
                                    </p:anim>
                                    <p:anim calcmode="lin" valueType="num">
                                      <p:cBhvr>
                                        <p:cTn id="38" dur="1000"/>
                                        <p:tgtEl>
                                          <p:spTgt spid="5"/>
                                        </p:tgtEl>
                                        <p:attrNameLst>
                                          <p:attrName>ppt_y</p:attrName>
                                        </p:attrNameLst>
                                      </p:cBhvr>
                                      <p:tavLst>
                                        <p:tav tm="0">
                                          <p:val>
                                            <p:strVal val="ppt_y"/>
                                          </p:val>
                                        </p:tav>
                                        <p:tav tm="100000">
                                          <p:val>
                                            <p:strVal val="ppt_y"/>
                                          </p:val>
                                        </p:tav>
                                      </p:tavLst>
                                    </p:anim>
                                    <p:animEffect transition="out" filter="fade">
                                      <p:cBhvr>
                                        <p:cTn id="39" dur="1000"/>
                                        <p:tgtEl>
                                          <p:spTgt spid="5"/>
                                        </p:tgtEl>
                                      </p:cBhvr>
                                    </p:animEffect>
                                    <p:set>
                                      <p:cBhvr>
                                        <p:cTn id="40" dur="1" fill="hold">
                                          <p:stCondLst>
                                            <p:cond delay="999"/>
                                          </p:stCondLst>
                                        </p:cTn>
                                        <p:tgtEl>
                                          <p:spTgt spid="5"/>
                                        </p:tgtEl>
                                        <p:attrNameLst>
                                          <p:attrName>style.visibility</p:attrName>
                                        </p:attrNameLst>
                                      </p:cBhvr>
                                      <p:to>
                                        <p:strVal val="hidden"/>
                                      </p:to>
                                    </p:set>
                                  </p:childTnLst>
                                </p:cTn>
                              </p:par>
                            </p:childTnLst>
                          </p:cTn>
                        </p:par>
                        <p:par>
                          <p:cTn id="41" fill="hold">
                            <p:stCondLst>
                              <p:cond delay="1000"/>
                            </p:stCondLst>
                            <p:childTnLst>
                              <p:par>
                                <p:cTn id="42" presetID="48" presetClass="exit" presetSubtype="0" decel="50000" fill="hold" grpId="1" nodeType="afterEffect">
                                  <p:stCondLst>
                                    <p:cond delay="0"/>
                                  </p:stCondLst>
                                  <p:childTnLst>
                                    <p:anim calcmode="lin" valueType="num">
                                      <p:cBhvr>
                                        <p:cTn id="43" dur="1000"/>
                                        <p:tgtEl>
                                          <p:spTgt spid="3">
                                            <p:txEl>
                                              <p:pRg st="0" end="0"/>
                                            </p:txEl>
                                          </p:spTgt>
                                        </p:tgtEl>
                                        <p:attrNameLst>
                                          <p:attrName>style.rotation</p:attrName>
                                        </p:attrNameLst>
                                      </p:cBhvr>
                                      <p:tavLst>
                                        <p:tav tm="0">
                                          <p:val>
                                            <p:fltVal val="0"/>
                                          </p:val>
                                        </p:tav>
                                        <p:tav tm="20000">
                                          <p:val>
                                            <p:fltVal val="90"/>
                                          </p:val>
                                        </p:tav>
                                        <p:tav tm="20000">
                                          <p:val>
                                            <p:fltVal val="90"/>
                                          </p:val>
                                        </p:tav>
                                        <p:tav tm="100000">
                                          <p:val>
                                            <p:fltVal val="90"/>
                                          </p:val>
                                        </p:tav>
                                      </p:tavLst>
                                    </p:anim>
                                    <p:anim calcmode="lin" valueType="num">
                                      <p:cBhvr>
                                        <p:cTn id="44" dur="1000"/>
                                        <p:tgtEl>
                                          <p:spTgt spid="3">
                                            <p:txEl>
                                              <p:pRg st="0" end="0"/>
                                            </p:txEl>
                                          </p:spTgt>
                                        </p:tgtEl>
                                        <p:attrNameLst>
                                          <p:attrName>ppt_x</p:attrName>
                                        </p:attrNameLst>
                                      </p:cBhvr>
                                      <p:tavLst>
                                        <p:tav tm="0">
                                          <p:val>
                                            <p:strVal val="ppt_x"/>
                                          </p:val>
                                        </p:tav>
                                        <p:tav tm="50000">
                                          <p:val>
                                            <p:fltVal val="0.95"/>
                                          </p:val>
                                        </p:tav>
                                        <p:tav tm="100000">
                                          <p:val>
                                            <p:fltVal val="-1"/>
                                          </p:val>
                                        </p:tav>
                                      </p:tavLst>
                                    </p:anim>
                                    <p:anim calcmode="lin" valueType="num">
                                      <p:cBhvr>
                                        <p:cTn id="45" dur="1000"/>
                                        <p:tgtEl>
                                          <p:spTgt spid="3">
                                            <p:txEl>
                                              <p:pRg st="0" end="0"/>
                                            </p:txEl>
                                          </p:spTgt>
                                        </p:tgtEl>
                                        <p:attrNameLst>
                                          <p:attrName>ppt_y</p:attrName>
                                        </p:attrNameLst>
                                      </p:cBhvr>
                                      <p:tavLst>
                                        <p:tav tm="0">
                                          <p:val>
                                            <p:strVal val="ppt_y"/>
                                          </p:val>
                                        </p:tav>
                                        <p:tav tm="100000">
                                          <p:val>
                                            <p:strVal val="ppt_y"/>
                                          </p:val>
                                        </p:tav>
                                      </p:tavLst>
                                    </p:anim>
                                    <p:animEffect transition="out" filter="fade">
                                      <p:cBhvr>
                                        <p:cTn id="46" dur="1000"/>
                                        <p:tgtEl>
                                          <p:spTgt spid="3">
                                            <p:txEl>
                                              <p:pRg st="0" end="0"/>
                                            </p:txEl>
                                          </p:spTgt>
                                        </p:tgtEl>
                                      </p:cBhvr>
                                    </p:animEffect>
                                    <p:set>
                                      <p:cBhvr>
                                        <p:cTn id="47" dur="1" fill="hold">
                                          <p:stCondLst>
                                            <p:cond delay="999"/>
                                          </p:stCondLst>
                                        </p:cTn>
                                        <p:tgtEl>
                                          <p:spTgt spid="3">
                                            <p:txEl>
                                              <p:pRg st="0" end="0"/>
                                            </p:txEl>
                                          </p:spTgt>
                                        </p:tgtEl>
                                        <p:attrNameLst>
                                          <p:attrName>style.visibility</p:attrName>
                                        </p:attrNameLst>
                                      </p:cBhvr>
                                      <p:to>
                                        <p:strVal val="hidden"/>
                                      </p:to>
                                    </p:set>
                                  </p:childTnLst>
                                </p:cTn>
                              </p:par>
                            </p:childTnLst>
                          </p:cTn>
                        </p:par>
                        <p:par>
                          <p:cTn id="48" fill="hold">
                            <p:stCondLst>
                              <p:cond delay="2000"/>
                            </p:stCondLst>
                            <p:childTnLst>
                              <p:par>
                                <p:cTn id="49" presetID="43" presetClass="exit" presetSubtype="0" fill="hold" nodeType="afterEffect">
                                  <p:stCondLst>
                                    <p:cond delay="0"/>
                                  </p:stCondLst>
                                  <p:childTnLst>
                                    <p:anim calcmode="lin" valueType="num">
                                      <p:cBhvr>
                                        <p:cTn id="50" dur="600" decel="50000">
                                          <p:stCondLst>
                                            <p:cond delay="0"/>
                                          </p:stCondLst>
                                        </p:cTn>
                                        <p:tgtEl>
                                          <p:spTgt spid="6"/>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51" dur="400">
                                          <p:stCondLst>
                                            <p:cond delay="600"/>
                                          </p:stCondLst>
                                        </p:cTn>
                                        <p:tgtEl>
                                          <p:spTgt spid="6"/>
                                        </p:tgtEl>
                                        <p:attrNameLst>
                                          <p:attrName>ppt_x</p:attrName>
                                        </p:attrNameLst>
                                      </p:cBhvr>
                                      <p:tavLst>
                                        <p:tav tm="0">
                                          <p:val>
                                            <p:strVal val="ppt_x"/>
                                          </p:val>
                                        </p:tav>
                                        <p:tav tm="100000">
                                          <p:val>
                                            <p:strVal val="ppt_x"/>
                                          </p:val>
                                        </p:tav>
                                      </p:tavLst>
                                    </p:anim>
                                    <p:anim calcmode="lin" valueType="num">
                                      <p:cBhvr>
                                        <p:cTn id="52" dur="600" decel="50000">
                                          <p:stCondLst>
                                            <p:cond delay="0"/>
                                          </p:stCondLst>
                                        </p:cTn>
                                        <p:tgtEl>
                                          <p:spTgt spid="6"/>
                                        </p:tgtEl>
                                        <p:attrNameLst>
                                          <p:attrName>ppt_y</p:attrName>
                                        </p:attrNameLst>
                                      </p:cBhvr>
                                      <p:tavLst>
                                        <p:tav tm="0">
                                          <p:val>
                                            <p:strVal val="ppt_y"/>
                                          </p:val>
                                        </p:tav>
                                        <p:tav tm="5000">
                                          <p:val>
                                            <p:strVal val="ppt_y+0.0019"/>
                                          </p:val>
                                        </p:tav>
                                        <p:tav tm="10000">
                                          <p:val>
                                            <p:strVal val="ppt_y+0.0076"/>
                                          </p:val>
                                        </p:tav>
                                        <p:tav tm="15000">
                                          <p:val>
                                            <p:strVal val="ppt_y+0.0169"/>
                                          </p:val>
                                        </p:tav>
                                        <p:tav tm="20000">
                                          <p:val>
                                            <p:strVal val="ppt_y+0.0296"/>
                                          </p:val>
                                        </p:tav>
                                        <p:tav tm="25000">
                                          <p:val>
                                            <p:strVal val="ppt_y+0.0454"/>
                                          </p:val>
                                        </p:tav>
                                        <p:tav tm="30000">
                                          <p:val>
                                            <p:strVal val="ppt_y+0.0639"/>
                                          </p:val>
                                        </p:tav>
                                        <p:tav tm="35000">
                                          <p:val>
                                            <p:strVal val="ppt_y+0.0846"/>
                                          </p:val>
                                        </p:tav>
                                        <p:tav tm="40000">
                                          <p:val>
                                            <p:strVal val="ppt_y+0.1071"/>
                                          </p:val>
                                        </p:tav>
                                        <p:tav tm="45000">
                                          <p:val>
                                            <p:strVal val="ppt_y+0.1307"/>
                                          </p:val>
                                        </p:tav>
                                        <p:tav tm="50000">
                                          <p:val>
                                            <p:strVal val="ppt_y+0.155"/>
                                          </p:val>
                                        </p:tav>
                                        <p:tav tm="55000">
                                          <p:val>
                                            <p:strVal val="ppt_y+0.1792"/>
                                          </p:val>
                                        </p:tav>
                                        <p:tav tm="60000">
                                          <p:val>
                                            <p:strVal val="ppt_y+0.2029"/>
                                          </p:val>
                                        </p:tav>
                                        <p:tav tm="65000">
                                          <p:val>
                                            <p:strVal val="ppt_y+0.2253"/>
                                          </p:val>
                                        </p:tav>
                                        <p:tav tm="70000">
                                          <p:val>
                                            <p:strVal val="ppt_y+0.2461"/>
                                          </p:val>
                                        </p:tav>
                                        <p:tav tm="75000">
                                          <p:val>
                                            <p:strVal val="ppt_y+0.2646"/>
                                          </p:val>
                                        </p:tav>
                                        <p:tav tm="80000">
                                          <p:val>
                                            <p:strVal val="ppt_y+0.2804"/>
                                          </p:val>
                                        </p:tav>
                                        <p:tav tm="85000">
                                          <p:val>
                                            <p:strVal val="ppt_y+0.2931"/>
                                          </p:val>
                                        </p:tav>
                                        <p:tav tm="90000">
                                          <p:val>
                                            <p:strVal val="ppt_y+0.3024"/>
                                          </p:val>
                                        </p:tav>
                                        <p:tav tm="95000">
                                          <p:val>
                                            <p:strVal val="ppt_y+0.308"/>
                                          </p:val>
                                        </p:tav>
                                        <p:tav tm="100000">
                                          <p:val>
                                            <p:strVal val="ppt_y+0.31"/>
                                          </p:val>
                                        </p:tav>
                                      </p:tavLst>
                                    </p:anim>
                                    <p:anim calcmode="lin" valueType="num">
                                      <p:cBhvr>
                                        <p:cTn id="53" dur="400">
                                          <p:stCondLst>
                                            <p:cond delay="600"/>
                                          </p:stCondLst>
                                        </p:cTn>
                                        <p:tgtEl>
                                          <p:spTgt spid="6"/>
                                        </p:tgtEl>
                                        <p:attrNameLst>
                                          <p:attrName>ppt_y</p:attrName>
                                        </p:attrNameLst>
                                      </p:cBhvr>
                                      <p:tavLst>
                                        <p:tav tm="0">
                                          <p:val>
                                            <p:strVal val="ppt_y"/>
                                          </p:val>
                                        </p:tav>
                                        <p:tav tm="100000">
                                          <p:val>
                                            <p:strVal val="ppt_y"/>
                                          </p:val>
                                        </p:tav>
                                      </p:tavLst>
                                    </p:anim>
                                    <p:animEffect transition="out" filter="fade">
                                      <p:cBhvr>
                                        <p:cTn id="54" dur="100">
                                          <p:stCondLst>
                                            <p:cond delay="900"/>
                                          </p:stCondLst>
                                        </p:cTn>
                                        <p:tgtEl>
                                          <p:spTgt spid="6"/>
                                        </p:tgtEl>
                                      </p:cBhvr>
                                    </p:animEffect>
                                    <p:set>
                                      <p:cBhvr>
                                        <p:cTn id="55" dur="1" fill="hold">
                                          <p:stCondLst>
                                            <p:cond delay="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5" grpId="0"/>
      <p:bldP spid="5"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857999"/>
          </a:xfrm>
        </p:spPr>
        <p:txBody>
          <a:bodyPr/>
          <a:lstStyle/>
          <a:p>
            <a:pPr algn="ctr"/>
            <a:r>
              <a:rPr lang="uk-UA" sz="6000" dirty="0" smtClean="0">
                <a:solidFill>
                  <a:schemeClr val="accent5"/>
                </a:solidFill>
                <a:latin typeface="Mistral" pitchFamily="66" charset="0"/>
              </a:rPr>
              <a:t>Виконала:</a:t>
            </a:r>
            <a:r>
              <a:rPr lang="uk-UA" sz="6000" dirty="0" smtClean="0">
                <a:solidFill>
                  <a:srgbClr val="FFC000"/>
                </a:solidFill>
                <a:latin typeface="Mistral" pitchFamily="66" charset="0"/>
              </a:rPr>
              <a:t/>
            </a:r>
            <a:br>
              <a:rPr lang="uk-UA" sz="6000" dirty="0" smtClean="0">
                <a:solidFill>
                  <a:srgbClr val="FFC000"/>
                </a:solidFill>
                <a:latin typeface="Mistral" pitchFamily="66" charset="0"/>
              </a:rPr>
            </a:br>
            <a:r>
              <a:rPr lang="uk-UA" sz="4400" dirty="0" smtClean="0">
                <a:solidFill>
                  <a:schemeClr val="tx1">
                    <a:lumMod val="95000"/>
                    <a:lumOff val="5000"/>
                  </a:schemeClr>
                </a:solidFill>
                <a:latin typeface="Mistral" pitchFamily="66" charset="0"/>
              </a:rPr>
              <a:t>учениця</a:t>
            </a:r>
            <a:r>
              <a:rPr lang="en-US" sz="4400" dirty="0" smtClean="0">
                <a:solidFill>
                  <a:schemeClr val="tx1">
                    <a:lumMod val="95000"/>
                    <a:lumOff val="5000"/>
                  </a:schemeClr>
                </a:solidFill>
                <a:latin typeface="Mistral" pitchFamily="66" charset="0"/>
              </a:rPr>
              <a:t> </a:t>
            </a:r>
            <a:r>
              <a:rPr lang="uk-UA" sz="4400" dirty="0" smtClean="0">
                <a:solidFill>
                  <a:schemeClr val="tx1">
                    <a:lumMod val="95000"/>
                    <a:lumOff val="5000"/>
                  </a:schemeClr>
                </a:solidFill>
                <a:latin typeface="Mistral" pitchFamily="66" charset="0"/>
              </a:rPr>
              <a:t>8 класу </a:t>
            </a:r>
            <a:br>
              <a:rPr lang="uk-UA" sz="4400" dirty="0" smtClean="0">
                <a:solidFill>
                  <a:schemeClr val="tx1">
                    <a:lumMod val="95000"/>
                    <a:lumOff val="5000"/>
                  </a:schemeClr>
                </a:solidFill>
                <a:latin typeface="Mistral" pitchFamily="66" charset="0"/>
              </a:rPr>
            </a:br>
            <a:r>
              <a:rPr lang="uk-UA" sz="4400" dirty="0" smtClean="0">
                <a:solidFill>
                  <a:schemeClr val="tx1">
                    <a:lumMod val="95000"/>
                    <a:lumOff val="5000"/>
                  </a:schemeClr>
                </a:solidFill>
                <a:latin typeface="Mistral" pitchFamily="66" charset="0"/>
              </a:rPr>
              <a:t>ЗСШ № 78  м. Львова</a:t>
            </a:r>
            <a:br>
              <a:rPr lang="uk-UA" sz="4400" dirty="0" smtClean="0">
                <a:solidFill>
                  <a:schemeClr val="tx1">
                    <a:lumMod val="95000"/>
                    <a:lumOff val="5000"/>
                  </a:schemeClr>
                </a:solidFill>
                <a:latin typeface="Mistral" pitchFamily="66" charset="0"/>
              </a:rPr>
            </a:br>
            <a:r>
              <a:rPr lang="uk-UA" sz="4400" dirty="0" smtClean="0">
                <a:solidFill>
                  <a:schemeClr val="tx1">
                    <a:lumMod val="95000"/>
                    <a:lumOff val="5000"/>
                  </a:schemeClr>
                </a:solidFill>
                <a:latin typeface="Mistral" pitchFamily="66" charset="0"/>
              </a:rPr>
              <a:t>Хомишин Ольга</a:t>
            </a:r>
            <a:r>
              <a:rPr lang="uk-UA" sz="4400" dirty="0" smtClean="0">
                <a:solidFill>
                  <a:schemeClr val="bg1"/>
                </a:solidFill>
                <a:latin typeface="Mistral" pitchFamily="66" charset="0"/>
              </a:rPr>
              <a:t/>
            </a:r>
            <a:br>
              <a:rPr lang="uk-UA" sz="4400" dirty="0" smtClean="0">
                <a:solidFill>
                  <a:schemeClr val="bg1"/>
                </a:solidFill>
                <a:latin typeface="Mistral" pitchFamily="66" charset="0"/>
              </a:rPr>
            </a:br>
            <a:r>
              <a:rPr lang="uk-UA" sz="6000" dirty="0" smtClean="0">
                <a:solidFill>
                  <a:srgbClr val="FFC000"/>
                </a:solidFill>
                <a:latin typeface="Mistral" pitchFamily="66" charset="0"/>
              </a:rPr>
              <a:t/>
            </a:r>
            <a:br>
              <a:rPr lang="uk-UA" sz="6000" dirty="0" smtClean="0">
                <a:solidFill>
                  <a:srgbClr val="FFC000"/>
                </a:solidFill>
                <a:latin typeface="Mistral" pitchFamily="66" charset="0"/>
              </a:rPr>
            </a:br>
            <a:r>
              <a:rPr lang="uk-UA" sz="6000" dirty="0" smtClean="0">
                <a:solidFill>
                  <a:schemeClr val="accent5"/>
                </a:solidFill>
                <a:latin typeface="Mistral" pitchFamily="66" charset="0"/>
              </a:rPr>
              <a:t>Керівник:</a:t>
            </a:r>
            <a:r>
              <a:rPr lang="uk-UA" sz="6000" dirty="0" smtClean="0">
                <a:solidFill>
                  <a:srgbClr val="FFC000"/>
                </a:solidFill>
                <a:latin typeface="Mistral" pitchFamily="66" charset="0"/>
              </a:rPr>
              <a:t/>
            </a:r>
            <a:br>
              <a:rPr lang="uk-UA" sz="6000" dirty="0" smtClean="0">
                <a:solidFill>
                  <a:srgbClr val="FFC000"/>
                </a:solidFill>
                <a:latin typeface="Mistral" pitchFamily="66" charset="0"/>
              </a:rPr>
            </a:br>
            <a:r>
              <a:rPr lang="uk-UA" sz="4400" dirty="0" smtClean="0">
                <a:solidFill>
                  <a:schemeClr val="tx1"/>
                </a:solidFill>
                <a:latin typeface="Mistral" pitchFamily="66" charset="0"/>
              </a:rPr>
              <a:t>Ріппель  Лариса  Петрівна</a:t>
            </a:r>
            <a:r>
              <a:rPr lang="ru-RU" sz="4400" dirty="0" smtClean="0">
                <a:solidFill>
                  <a:schemeClr val="bg1"/>
                </a:solidFill>
                <a:latin typeface="Monotype Corsiva" pitchFamily="66" charset="0"/>
              </a:rPr>
              <a:t/>
            </a:r>
            <a:br>
              <a:rPr lang="ru-RU" sz="4400" dirty="0" smtClean="0">
                <a:solidFill>
                  <a:schemeClr val="bg1"/>
                </a:solidFill>
                <a:latin typeface="Monotype Corsiva" pitchFamily="66" charset="0"/>
              </a:rPr>
            </a:b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afterEffect">
                                  <p:stCondLst>
                                    <p:cond delay="0"/>
                                  </p:stCondLst>
                                  <p:iterate type="lt">
                                    <p:tmPct val="0"/>
                                  </p:iterate>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3"/>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par>
                          <p:cTn id="10" fill="hold">
                            <p:stCondLst>
                              <p:cond delay="1000"/>
                            </p:stCondLst>
                            <p:childTnLst>
                              <p:par>
                                <p:cTn id="11" presetID="20" presetClass="emph" presetSubtype="0" fill="hold" grpId="1" nodeType="afterEffect">
                                  <p:stCondLst>
                                    <p:cond delay="0"/>
                                  </p:stCondLst>
                                  <p:iterate type="lt">
                                    <p:tmPct val="10000"/>
                                  </p:iterate>
                                  <p:childTnLst>
                                    <p:set>
                                      <p:cBhvr override="childStyle">
                                        <p:cTn id="12" dur="250" autoRev="1" fill="hold"/>
                                        <p:tgtEl>
                                          <p:spTgt spid="2"/>
                                        </p:tgtEl>
                                        <p:attrNameLst>
                                          <p:attrName>style.color</p:attrName>
                                        </p:attrNameLst>
                                      </p:cBhvr>
                                      <p:to>
                                        <p:clrVal>
                                          <a:schemeClr val="accent2"/>
                                        </p:clrVal>
                                      </p:to>
                                    </p:set>
                                    <p:set>
                                      <p:cBhvr>
                                        <p:cTn id="13" dur="250" autoRev="1" fill="hold"/>
                                        <p:tgtEl>
                                          <p:spTgt spid="2"/>
                                        </p:tgtEl>
                                        <p:attrNameLst>
                                          <p:attrName>fillcolor</p:attrName>
                                        </p:attrNameLst>
                                      </p:cBhvr>
                                      <p:to>
                                        <p:clrVal>
                                          <a:schemeClr val="accent2"/>
                                        </p:clrVal>
                                      </p:to>
                                    </p:set>
                                    <p:set>
                                      <p:cBhvr>
                                        <p:cTn id="14" dur="250" autoRev="1" fill="hold"/>
                                        <p:tgtEl>
                                          <p:spTgt spid="2"/>
                                        </p:tgtEl>
                                        <p:attrNameLst>
                                          <p:attrName>fill.type</p:attrName>
                                        </p:attrNameLst>
                                      </p:cBhvr>
                                      <p:to>
                                        <p:strVal val="solid"/>
                                      </p:to>
                                    </p:set>
                                  </p:childTnLst>
                                </p:cTn>
                              </p:par>
                            </p:childTnLst>
                          </p:cTn>
                        </p:par>
                        <p:par>
                          <p:cTn id="15" fill="hold">
                            <p:stCondLst>
                              <p:cond delay="5350"/>
                            </p:stCondLst>
                            <p:childTnLst>
                              <p:par>
                                <p:cTn id="16" presetID="19" presetClass="exit" presetSubtype="10" fill="hold" grpId="2" nodeType="afterEffect">
                                  <p:stCondLst>
                                    <p:cond delay="0"/>
                                  </p:stCondLst>
                                  <p:iterate type="lt">
                                    <p:tmPct val="0"/>
                                  </p:iterate>
                                  <p:childTnLst>
                                    <p:anim calcmode="lin" valueType="num">
                                      <p:cBhvr>
                                        <p:cTn id="17" dur="2000"/>
                                        <p:tgtEl>
                                          <p:spTgt spid="2"/>
                                        </p:tgtEl>
                                        <p:attrNameLst>
                                          <p:attrName>ppt_h</p:attrName>
                                        </p:attrNameLst>
                                      </p:cBhvr>
                                      <p:tavLst>
                                        <p:tav tm="0">
                                          <p:val>
                                            <p:strVal val="ppt_h"/>
                                          </p:val>
                                        </p:tav>
                                        <p:tav tm="100000">
                                          <p:val>
                                            <p:strVal val="ppt_h"/>
                                          </p:val>
                                        </p:tav>
                                      </p:tavLst>
                                    </p:anim>
                                    <p:anim calcmode="lin" valueType="num">
                                      <p:cBhvr>
                                        <p:cTn id="18" dur="2000"/>
                                        <p:tgtEl>
                                          <p:spTgt spid="2"/>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set>
                                      <p:cBhvr>
                                        <p:cTn id="19" dur="1" fill="hold">
                                          <p:stCondLst>
                                            <p:cond delay="1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 grpId="2"/>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104</TotalTime>
  <Words>388</Words>
  <Application>Microsoft Office PowerPoint</Application>
  <PresentationFormat>Екран (4:3)</PresentationFormat>
  <Paragraphs>13</Paragraphs>
  <Slides>7</Slides>
  <Notes>0</Notes>
  <HiddenSlides>0</HiddenSlides>
  <MMClips>1</MMClips>
  <ScaleCrop>false</ScaleCrop>
  <HeadingPairs>
    <vt:vector size="4" baseType="variant">
      <vt:variant>
        <vt:lpstr>Тема</vt:lpstr>
      </vt:variant>
      <vt:variant>
        <vt:i4>1</vt:i4>
      </vt:variant>
      <vt:variant>
        <vt:lpstr>Заголовки слайдів</vt:lpstr>
      </vt:variant>
      <vt:variant>
        <vt:i4>7</vt:i4>
      </vt:variant>
    </vt:vector>
  </HeadingPairs>
  <TitlesOfParts>
    <vt:vector size="8" baseType="lpstr">
      <vt:lpstr>Изящная</vt:lpstr>
      <vt:lpstr>П'ять винахідників, що загинули від своїх творінь </vt:lpstr>
      <vt:lpstr>Слайд 2</vt:lpstr>
      <vt:lpstr>Слайд 3</vt:lpstr>
      <vt:lpstr>Слайд 4</vt:lpstr>
      <vt:lpstr>Слайд 5</vt:lpstr>
      <vt:lpstr>Слайд 6</vt:lpstr>
      <vt:lpstr>Виконала: учениця 8 класу  ЗСШ № 78  м. Львова Хомишин Ольга  Керівник: Ріппель  Лариса  Петрівна </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П'ять винахідників, що загинули від своїх творінь </dc:title>
  <dc:creator>User</dc:creator>
  <cp:lastModifiedBy>Homishin</cp:lastModifiedBy>
  <cp:revision>11</cp:revision>
  <dcterms:created xsi:type="dcterms:W3CDTF">2010-11-26T16:27:22Z</dcterms:created>
  <dcterms:modified xsi:type="dcterms:W3CDTF">2010-12-15T10:18:54Z</dcterms:modified>
</cp:coreProperties>
</file>