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3" r:id="rId5"/>
    <p:sldId id="265" r:id="rId6"/>
    <p:sldId id="258" r:id="rId7"/>
    <p:sldId id="264" r:id="rId8"/>
    <p:sldId id="260" r:id="rId9"/>
    <p:sldId id="266" r:id="rId10"/>
    <p:sldId id="267"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60"/>
  </p:normalViewPr>
  <p:slideViewPr>
    <p:cSldViewPr>
      <p:cViewPr>
        <p:scale>
          <a:sx n="70" d="100"/>
          <a:sy n="70" d="100"/>
        </p:scale>
        <p:origin x="-135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51FEBCC-6C74-4634-BC65-48E029C4507E}" type="datetimeFigureOut">
              <a:rPr lang="uk-UA" smtClean="0"/>
              <a:t>01.04.2013</a:t>
            </a:fld>
            <a:endParaRPr lang="uk-U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DF9B162-8813-4BDE-81EC-C86048A89D0B}" type="slidenum">
              <a:rPr lang="uk-UA" smtClean="0"/>
              <a:t>‹#›</a:t>
            </a:fld>
            <a:endParaRPr lang="uk-U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1FEBCC-6C74-4634-BC65-48E029C4507E}" type="datetimeFigureOut">
              <a:rPr lang="uk-UA" smtClean="0"/>
              <a:t>01.04.2013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DF9B162-8813-4BDE-81EC-C86048A89D0B}" type="slidenum">
              <a:rPr lang="uk-UA" smtClean="0"/>
              <a:t>‹#›</a:t>
            </a:fld>
            <a:endParaRPr lang="uk-U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1FEBCC-6C74-4634-BC65-48E029C4507E}" type="datetimeFigureOut">
              <a:rPr lang="uk-UA" smtClean="0"/>
              <a:t>01.04.2013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DF9B162-8813-4BDE-81EC-C86048A89D0B}" type="slidenum">
              <a:rPr lang="uk-UA" smtClean="0"/>
              <a:t>‹#›</a:t>
            </a:fld>
            <a:endParaRPr lang="uk-U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1FEBCC-6C74-4634-BC65-48E029C4507E}" type="datetimeFigureOut">
              <a:rPr lang="uk-UA" smtClean="0"/>
              <a:t>01.04.2013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DF9B162-8813-4BDE-81EC-C86048A89D0B}" type="slidenum">
              <a:rPr lang="uk-UA" smtClean="0"/>
              <a:t>‹#›</a:t>
            </a:fld>
            <a:endParaRPr lang="uk-UA"/>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1FEBCC-6C74-4634-BC65-48E029C4507E}" type="datetimeFigureOut">
              <a:rPr lang="uk-UA" smtClean="0"/>
              <a:t>01.04.2013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DF9B162-8813-4BDE-81EC-C86048A89D0B}"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51FEBCC-6C74-4634-BC65-48E029C4507E}" type="datetimeFigureOut">
              <a:rPr lang="uk-UA" smtClean="0"/>
              <a:t>01.04.2013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DF9B162-8813-4BDE-81EC-C86048A89D0B}" type="slidenum">
              <a:rPr lang="uk-UA" smtClean="0"/>
              <a:t>‹#›</a:t>
            </a:fld>
            <a:endParaRPr lang="uk-UA"/>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51FEBCC-6C74-4634-BC65-48E029C4507E}" type="datetimeFigureOut">
              <a:rPr lang="uk-UA" smtClean="0"/>
              <a:t>01.04.2013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DF9B162-8813-4BDE-81EC-C86048A89D0B}" type="slidenum">
              <a:rPr lang="uk-UA" smtClean="0"/>
              <a:t>‹#›</a:t>
            </a:fld>
            <a:endParaRPr lang="uk-U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51FEBCC-6C74-4634-BC65-48E029C4507E}" type="datetimeFigureOut">
              <a:rPr lang="uk-UA" smtClean="0"/>
              <a:t>01.04.2013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DF9B162-8813-4BDE-81EC-C86048A89D0B}" type="slidenum">
              <a:rPr lang="uk-UA" smtClean="0"/>
              <a:t>‹#›</a:t>
            </a:fld>
            <a:endParaRPr lang="uk-U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FEBCC-6C74-4634-BC65-48E029C4507E}" type="datetimeFigureOut">
              <a:rPr lang="uk-UA" smtClean="0"/>
              <a:t>01.04.2013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DF9B162-8813-4BDE-81EC-C86048A89D0B}"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1FEBCC-6C74-4634-BC65-48E029C4507E}" type="datetimeFigureOut">
              <a:rPr lang="uk-UA" smtClean="0"/>
              <a:t>01.04.2013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DF9B162-8813-4BDE-81EC-C86048A89D0B}"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1FEBCC-6C74-4634-BC65-48E029C4507E}" type="datetimeFigureOut">
              <a:rPr lang="uk-UA" smtClean="0"/>
              <a:t>01.04.2013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DF9B162-8813-4BDE-81EC-C86048A89D0B}"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51FEBCC-6C74-4634-BC65-48E029C4507E}" type="datetimeFigureOut">
              <a:rPr lang="uk-UA" smtClean="0"/>
              <a:t>01.04.2013</a:t>
            </a:fld>
            <a:endParaRPr lang="uk-U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uk-U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DF9B162-8813-4BDE-81EC-C86048A89D0B}"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188640"/>
            <a:ext cx="7200800" cy="1872208"/>
          </a:xfrm>
          <a:noFill/>
        </p:spPr>
        <p:txBody>
          <a:bodyPr/>
          <a:lstStyle/>
          <a:p>
            <a:r>
              <a:rPr lang="en-US" b="1" dirty="0" err="1">
                <a:effectLst/>
              </a:rPr>
              <a:t>Ilya</a:t>
            </a:r>
            <a:r>
              <a:rPr lang="en-US" b="1" dirty="0">
                <a:effectLst/>
              </a:rPr>
              <a:t> </a:t>
            </a:r>
            <a:r>
              <a:rPr lang="en-US" b="1" dirty="0" err="1">
                <a:effectLst/>
              </a:rPr>
              <a:t>Yefimovich</a:t>
            </a:r>
            <a:r>
              <a:rPr lang="en-US" b="1" dirty="0">
                <a:effectLst/>
              </a:rPr>
              <a:t> </a:t>
            </a:r>
            <a:r>
              <a:rPr lang="en-US" b="1" dirty="0" err="1">
                <a:effectLst/>
              </a:rPr>
              <a:t>Repin</a:t>
            </a:r>
            <a:endParaRPr lang="uk-UA" dirty="0"/>
          </a:p>
        </p:txBody>
      </p:sp>
      <p:sp>
        <p:nvSpPr>
          <p:cNvPr id="3" name="Подзаголовок 2"/>
          <p:cNvSpPr>
            <a:spLocks noGrp="1"/>
          </p:cNvSpPr>
          <p:nvPr>
            <p:ph type="subTitle" idx="1"/>
          </p:nvPr>
        </p:nvSpPr>
        <p:spPr>
          <a:xfrm>
            <a:off x="3611500" y="2060848"/>
            <a:ext cx="5280980" cy="4392488"/>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l">
              <a:spcBef>
                <a:spcPts val="0"/>
              </a:spcBef>
              <a:buClr>
                <a:srgbClr val="94C600"/>
              </a:buClr>
            </a:pPr>
            <a:r>
              <a:rPr lang="uk-UA" dirty="0" smtClean="0">
                <a:effectLst/>
              </a:rPr>
              <a:t>   </a:t>
            </a:r>
            <a:r>
              <a:rPr lang="en-US" dirty="0" smtClean="0">
                <a:effectLst/>
              </a:rPr>
              <a:t>Was a leading Russian painter and sculptor of the Peredvizhniki artistic school. An important part of his work is dedicated to his native</a:t>
            </a:r>
            <a:r>
              <a:rPr lang="en-US" dirty="0">
                <a:effectLst/>
              </a:rPr>
              <a:t> </a:t>
            </a:r>
            <a:r>
              <a:rPr lang="en-US" dirty="0" err="1" smtClean="0">
                <a:effectLst/>
              </a:rPr>
              <a:t>counry</a:t>
            </a:r>
            <a:r>
              <a:rPr lang="en-US" dirty="0" err="1" smtClean="0">
                <a:solidFill>
                  <a:prstClr val="black"/>
                </a:solidFill>
                <a:effectLst/>
              </a:rPr>
              <a:t>,Ukraine</a:t>
            </a:r>
            <a:r>
              <a:rPr lang="en-US" dirty="0">
                <a:solidFill>
                  <a:prstClr val="black"/>
                </a:solidFill>
                <a:effectLst/>
              </a:rPr>
              <a:t>. His realistic works often expressed great psychological depth and exposed the tensions within the existing social order. Beginning in the late 1920s, detailed works on him were published in the Soviet Union, where a </a:t>
            </a:r>
            <a:r>
              <a:rPr lang="en-US" dirty="0" err="1">
                <a:solidFill>
                  <a:prstClr val="black"/>
                </a:solidFill>
                <a:effectLst/>
              </a:rPr>
              <a:t>Repin</a:t>
            </a:r>
            <a:r>
              <a:rPr lang="en-US" dirty="0">
                <a:solidFill>
                  <a:prstClr val="black"/>
                </a:solidFill>
                <a:effectLst/>
              </a:rPr>
              <a:t> cult developed about a decade later. He was held up as a model "progressive" and "realist" to be imitated by "Socialist Realist" artists in the USSR.</a:t>
            </a:r>
            <a:endParaRPr lang="uk-UA" dirty="0">
              <a:solidFill>
                <a:prstClr val="black"/>
              </a:solidFill>
            </a:endParaRPr>
          </a:p>
          <a:p>
            <a:pPr lvl="0" algn="l">
              <a:buClr>
                <a:srgbClr val="94C600"/>
              </a:buClr>
            </a:pPr>
            <a:endParaRPr lang="uk-UA" dirty="0"/>
          </a:p>
        </p:txBody>
      </p:sp>
      <p:pic>
        <p:nvPicPr>
          <p:cNvPr id="1026" name="Picture 2" descr="C:\Users\Комфи\Desktop\250px-REPIN_portret_REP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567" y="1556792"/>
            <a:ext cx="3407318" cy="44644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599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67944" y="1700808"/>
            <a:ext cx="4608512" cy="2808312"/>
          </a:xfrm>
        </p:spPr>
        <p:style>
          <a:lnRef idx="1">
            <a:schemeClr val="accent2"/>
          </a:lnRef>
          <a:fillRef idx="2">
            <a:schemeClr val="accent2"/>
          </a:fillRef>
          <a:effectRef idx="1">
            <a:schemeClr val="accent2"/>
          </a:effectRef>
          <a:fontRef idx="minor">
            <a:schemeClr val="dk1"/>
          </a:fontRef>
        </p:style>
        <p:txBody>
          <a:bodyPr/>
          <a:lstStyle/>
          <a:p>
            <a:r>
              <a:rPr lang="en-US" dirty="0" smtClean="0"/>
              <a:t>Project </a:t>
            </a:r>
            <a:br>
              <a:rPr lang="en-US" dirty="0" smtClean="0"/>
            </a:br>
            <a:r>
              <a:rPr lang="en-US" dirty="0" smtClean="0"/>
              <a:t>made by </a:t>
            </a:r>
            <a:br>
              <a:rPr lang="en-US" dirty="0" smtClean="0"/>
            </a:br>
            <a:r>
              <a:rPr lang="en-US" dirty="0" err="1" smtClean="0"/>
              <a:t>Aja</a:t>
            </a:r>
            <a:r>
              <a:rPr lang="en-US" dirty="0"/>
              <a:t> </a:t>
            </a:r>
            <a:r>
              <a:rPr lang="en-US" dirty="0" err="1" smtClean="0"/>
              <a:t>Stetsenko</a:t>
            </a:r>
            <a:endParaRPr lang="uk-UA" dirty="0"/>
          </a:p>
        </p:txBody>
      </p:sp>
      <p:pic>
        <p:nvPicPr>
          <p:cNvPr id="10242" name="Picture 2" descr="C:\Users\Комфи\Desktop\100PHOTO\SAM_030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17565"/>
            <a:ext cx="3888432" cy="6379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206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Комфи\Desktop\250px-Belarus-Zdrawneva-Manor_of_Ilya_Repi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88" y="3015441"/>
            <a:ext cx="4940212" cy="3695279"/>
          </a:xfrm>
          <a:prstGeom prst="rect">
            <a:avLst/>
          </a:prstGeom>
          <a:noFill/>
          <a:extLst>
            <a:ext uri="{909E8E84-426E-40DD-AFC4-6F175D3DCCD1}">
              <a14:hiddenFill xmlns:a14="http://schemas.microsoft.com/office/drawing/2010/main">
                <a:solidFill>
                  <a:srgbClr val="FFFFFF"/>
                </a:solidFill>
              </a14:hiddenFill>
            </a:ext>
          </a:extLst>
        </p:spPr>
      </p:pic>
      <p:sp>
        <p:nvSpPr>
          <p:cNvPr id="3" name="Подзаголовок 2"/>
          <p:cNvSpPr>
            <a:spLocks noGrp="1"/>
          </p:cNvSpPr>
          <p:nvPr>
            <p:ph type="subTitle" idx="1"/>
          </p:nvPr>
        </p:nvSpPr>
        <p:spPr>
          <a:xfrm>
            <a:off x="3419872" y="260648"/>
            <a:ext cx="5472608" cy="3888432"/>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l"/>
            <a:r>
              <a:rPr lang="en-US" dirty="0" smtClean="0">
                <a:effectLst/>
              </a:rPr>
              <a:t>   </a:t>
            </a:r>
            <a:r>
              <a:rPr lang="en-US" dirty="0" err="1" smtClean="0">
                <a:effectLst/>
              </a:rPr>
              <a:t>Repin</a:t>
            </a:r>
            <a:r>
              <a:rPr lang="en-US" dirty="0" smtClean="0">
                <a:effectLst/>
              </a:rPr>
              <a:t> </a:t>
            </a:r>
            <a:r>
              <a:rPr lang="en-US" dirty="0">
                <a:effectLst/>
              </a:rPr>
              <a:t>was born in the town of Chuguyev, near Kharkov Governorate, in the heart of the historical region called </a:t>
            </a:r>
            <a:r>
              <a:rPr lang="en-US" dirty="0" err="1">
                <a:effectLst/>
              </a:rPr>
              <a:t>Sloboda</a:t>
            </a:r>
            <a:r>
              <a:rPr lang="en-US" dirty="0">
                <a:effectLst/>
              </a:rPr>
              <a:t> Ukraine. His parents were Russian military settlers. In 1866, after apprenticeship with a local icon painter named </a:t>
            </a:r>
            <a:r>
              <a:rPr lang="en-US" dirty="0" err="1">
                <a:effectLst/>
              </a:rPr>
              <a:t>Bunakov</a:t>
            </a:r>
            <a:r>
              <a:rPr lang="en-US" dirty="0">
                <a:effectLst/>
              </a:rPr>
              <a:t> and preliminary study of portrait painting, he went to Saint Petersburg and was shortly admitted to the Imperial Academy of Arts as a student. From 1873 to 1876 on the Academy's allowance, </a:t>
            </a:r>
            <a:r>
              <a:rPr lang="en-US" dirty="0" err="1">
                <a:effectLst/>
              </a:rPr>
              <a:t>Repin</a:t>
            </a:r>
            <a:r>
              <a:rPr lang="en-US" dirty="0">
                <a:effectLst/>
              </a:rPr>
              <a:t> sojourned in Italy and lived </a:t>
            </a:r>
            <a:r>
              <a:rPr lang="en-US" dirty="0" smtClean="0">
                <a:effectLst/>
              </a:rPr>
              <a:t>in Paris</a:t>
            </a:r>
            <a:r>
              <a:rPr lang="en-US" dirty="0">
                <a:effectLst/>
              </a:rPr>
              <a:t>, where he was exposed to French Impressionist painting, which had a lasting effect upon his use of light and </a:t>
            </a:r>
            <a:r>
              <a:rPr lang="en-US" dirty="0" err="1">
                <a:effectLst/>
              </a:rPr>
              <a:t>colour</a:t>
            </a:r>
            <a:r>
              <a:rPr lang="en-US" dirty="0">
                <a:effectLst/>
              </a:rPr>
              <a:t>. </a:t>
            </a:r>
            <a:endParaRPr lang="uk-UA" dirty="0"/>
          </a:p>
        </p:txBody>
      </p:sp>
      <p:sp>
        <p:nvSpPr>
          <p:cNvPr id="4" name="Прямоугольник 3"/>
          <p:cNvSpPr/>
          <p:nvPr/>
        </p:nvSpPr>
        <p:spPr>
          <a:xfrm>
            <a:off x="4975564" y="5823756"/>
            <a:ext cx="3162886" cy="75706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dirty="0" smtClean="0"/>
              <a:t>  </a:t>
            </a:r>
            <a:r>
              <a:rPr lang="en-US" sz="1600" dirty="0" err="1" smtClean="0"/>
              <a:t>Repin's</a:t>
            </a:r>
            <a:r>
              <a:rPr lang="en-US" sz="1600" dirty="0" smtClean="0"/>
              <a:t> </a:t>
            </a:r>
            <a:r>
              <a:rPr lang="en-US" sz="1600" dirty="0"/>
              <a:t>country house in Zdrawneva, Belarus, now a museum.</a:t>
            </a:r>
            <a:endParaRPr lang="uk-UA" sz="1600" dirty="0"/>
          </a:p>
        </p:txBody>
      </p:sp>
      <p:pic>
        <p:nvPicPr>
          <p:cNvPr id="2051" name="Picture 3" descr="C:\Users\Комфи\Desktop\imag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92696"/>
            <a:ext cx="2924544" cy="1839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46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31640" y="377543"/>
            <a:ext cx="6777318" cy="1731982"/>
          </a:xfrm>
        </p:spPr>
        <p:txBody>
          <a:bodyPr/>
          <a:lstStyle/>
          <a:p>
            <a:r>
              <a:rPr lang="en-US" dirty="0" smtClean="0"/>
              <a:t>“Barge </a:t>
            </a:r>
            <a:r>
              <a:rPr lang="en-US" dirty="0"/>
              <a:t>Haulers on the </a:t>
            </a:r>
            <a:r>
              <a:rPr lang="en-US" dirty="0" smtClean="0"/>
              <a:t>Volga”</a:t>
            </a:r>
            <a:endParaRPr lang="uk-UA" dirty="0"/>
          </a:p>
        </p:txBody>
      </p:sp>
      <p:pic>
        <p:nvPicPr>
          <p:cNvPr id="4098" name="Picture 2" descr="C:\Users\Комфи\Desktop\220px-Ilia_Efimovich_Repin_(1844-1930)_-_Volga_Boatmen_(1870-187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78942"/>
            <a:ext cx="8134789" cy="4370909"/>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7740353" y="6449852"/>
            <a:ext cx="1378942" cy="2880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dirty="0"/>
              <a:t>1870–1873</a:t>
            </a:r>
          </a:p>
        </p:txBody>
      </p:sp>
    </p:spTree>
    <p:extLst>
      <p:ext uri="{BB962C8B-B14F-4D97-AF65-F5344CB8AC3E}">
        <p14:creationId xmlns:p14="http://schemas.microsoft.com/office/powerpoint/2010/main" val="2312421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176240"/>
            <a:ext cx="6777318" cy="1731982"/>
          </a:xfrm>
        </p:spPr>
        <p:txBody>
          <a:bodyPr/>
          <a:lstStyle/>
          <a:p>
            <a:r>
              <a:rPr lang="en-US" dirty="0"/>
              <a:t>"Ivan the Terrible and His Son Ivan"</a:t>
            </a:r>
            <a:endParaRPr lang="uk-UA" dirty="0"/>
          </a:p>
        </p:txBody>
      </p:sp>
      <p:pic>
        <p:nvPicPr>
          <p:cNvPr id="6146" name="Picture 2" descr="C:\Users\Комфи\Desktop\REPIN_Ivan_Terrible&amp;Iv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44824"/>
            <a:ext cx="6840760" cy="475252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7380312" y="6093296"/>
            <a:ext cx="1763688"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u="sng" dirty="0">
                <a:solidFill>
                  <a:schemeClr val="tx1"/>
                </a:solidFill>
              </a:rPr>
              <a:t>1870</a:t>
            </a:r>
            <a:r>
              <a:rPr lang="uk-UA" dirty="0">
                <a:solidFill>
                  <a:schemeClr val="tx1"/>
                </a:solidFill>
              </a:rPr>
              <a:t>–1873</a:t>
            </a:r>
          </a:p>
        </p:txBody>
      </p:sp>
    </p:spTree>
    <p:extLst>
      <p:ext uri="{BB962C8B-B14F-4D97-AF65-F5344CB8AC3E}">
        <p14:creationId xmlns:p14="http://schemas.microsoft.com/office/powerpoint/2010/main" val="361312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35896" y="1847743"/>
            <a:ext cx="5256584" cy="1346903"/>
          </a:xfrm>
        </p:spPr>
        <p:txBody>
          <a:bodyPr/>
          <a:lstStyle/>
          <a:p>
            <a:r>
              <a:rPr lang="en-US" sz="9600" dirty="0" err="1"/>
              <a:t>Sadko</a:t>
            </a:r>
            <a:endParaRPr lang="uk-UA" sz="9600" dirty="0"/>
          </a:p>
        </p:txBody>
      </p:sp>
      <p:pic>
        <p:nvPicPr>
          <p:cNvPr id="8194" name="Picture 2" descr="C:\Users\Комфи\Desktop\220px-Sadko_Rep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88176"/>
            <a:ext cx="3960440" cy="5616624"/>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427984" y="5877272"/>
            <a:ext cx="1296144" cy="4275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1876</a:t>
            </a:r>
            <a:endParaRPr lang="uk-UA" dirty="0"/>
          </a:p>
        </p:txBody>
      </p:sp>
    </p:spTree>
    <p:extLst>
      <p:ext uri="{BB962C8B-B14F-4D97-AF65-F5344CB8AC3E}">
        <p14:creationId xmlns:p14="http://schemas.microsoft.com/office/powerpoint/2010/main" val="3423193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188640"/>
            <a:ext cx="6777318" cy="1706943"/>
          </a:xfrm>
        </p:spPr>
        <p:txBody>
          <a:bodyPr/>
          <a:lstStyle/>
          <a:p>
            <a:r>
              <a:rPr lang="en-US" sz="3600" b="1" i="1" dirty="0" smtClean="0">
                <a:effectLst/>
              </a:rPr>
              <a:t>“Reply </a:t>
            </a:r>
            <a:r>
              <a:rPr lang="en-US" sz="3600" b="1" i="1" dirty="0">
                <a:effectLst/>
              </a:rPr>
              <a:t>of the </a:t>
            </a:r>
            <a:r>
              <a:rPr lang="en-US" sz="3600" b="1" i="1" dirty="0" err="1">
                <a:effectLst/>
              </a:rPr>
              <a:t>Zaporozhian</a:t>
            </a:r>
            <a:r>
              <a:rPr lang="en-US" sz="3600" b="1" i="1" dirty="0">
                <a:effectLst/>
              </a:rPr>
              <a:t> Cossacks to Sultan </a:t>
            </a:r>
            <a:r>
              <a:rPr lang="en-US" sz="3600" b="1" i="1" dirty="0" err="1">
                <a:effectLst/>
              </a:rPr>
              <a:t>Mehmed</a:t>
            </a:r>
            <a:r>
              <a:rPr lang="en-US" sz="3600" b="1" i="1" dirty="0">
                <a:effectLst/>
              </a:rPr>
              <a:t> IV of the Ottoman </a:t>
            </a:r>
            <a:r>
              <a:rPr lang="en-US" sz="3600" b="1" i="1" dirty="0" smtClean="0">
                <a:effectLst/>
              </a:rPr>
              <a:t>Empire”</a:t>
            </a:r>
            <a:endParaRPr lang="uk-UA" sz="3600" dirty="0"/>
          </a:p>
        </p:txBody>
      </p:sp>
      <p:pic>
        <p:nvPicPr>
          <p:cNvPr id="3074" name="Picture 2" descr="C:\Users\Комфи\Desktop\Repin_Cossac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15046"/>
            <a:ext cx="7062737" cy="46444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8106345" y="6165304"/>
            <a:ext cx="786135" cy="39423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b="1" dirty="0"/>
              <a:t>1880</a:t>
            </a:r>
          </a:p>
        </p:txBody>
      </p:sp>
    </p:spTree>
    <p:extLst>
      <p:ext uri="{BB962C8B-B14F-4D97-AF65-F5344CB8AC3E}">
        <p14:creationId xmlns:p14="http://schemas.microsoft.com/office/powerpoint/2010/main" val="1148926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11960" y="404664"/>
            <a:ext cx="4718993" cy="3600400"/>
          </a:xfrm>
        </p:spPr>
        <p:txBody>
          <a:bodyPr/>
          <a:lstStyle/>
          <a:p>
            <a:r>
              <a:rPr lang="en-US" sz="4000" dirty="0"/>
              <a:t>Professor Dmitri </a:t>
            </a:r>
            <a:r>
              <a:rPr lang="en-US" sz="4000" dirty="0" err="1"/>
              <a:t>Ivanovich</a:t>
            </a:r>
            <a:r>
              <a:rPr lang="en-US" sz="4000" dirty="0"/>
              <a:t> Mendeleev University of Edinburgh in the mantle</a:t>
            </a:r>
            <a:endParaRPr lang="uk-UA" sz="4000" dirty="0"/>
          </a:p>
        </p:txBody>
      </p:sp>
      <p:pic>
        <p:nvPicPr>
          <p:cNvPr id="7170" name="Picture 2" descr="C:\Users\Комфи\Desktop\96px-Medeleeff_by_rep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4744"/>
            <a:ext cx="4008244" cy="4968552"/>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716016" y="5589007"/>
            <a:ext cx="194421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dirty="0"/>
              <a:t>1885</a:t>
            </a:r>
          </a:p>
        </p:txBody>
      </p:sp>
    </p:spTree>
    <p:extLst>
      <p:ext uri="{BB962C8B-B14F-4D97-AF65-F5344CB8AC3E}">
        <p14:creationId xmlns:p14="http://schemas.microsoft.com/office/powerpoint/2010/main" val="2286659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332656"/>
            <a:ext cx="6777318" cy="1731982"/>
          </a:xfrm>
        </p:spPr>
        <p:txBody>
          <a:bodyPr/>
          <a:lstStyle/>
          <a:p>
            <a:r>
              <a:rPr lang="en-US" dirty="0"/>
              <a:t>Portrait of </a:t>
            </a:r>
            <a:r>
              <a:rPr lang="en-US" dirty="0" err="1"/>
              <a:t>Nordman-Severovoy</a:t>
            </a:r>
            <a:endParaRPr lang="uk-UA" dirty="0"/>
          </a:p>
        </p:txBody>
      </p:sp>
      <p:pic>
        <p:nvPicPr>
          <p:cNvPr id="5122" name="Picture 2" descr="C:\Users\Комфи\Desktop\300px-Self_portrait_with_Nordman_by_Rep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060847"/>
            <a:ext cx="7416824" cy="442537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244408" y="6165304"/>
            <a:ext cx="899592" cy="32091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dirty="0"/>
              <a:t>1903</a:t>
            </a:r>
          </a:p>
        </p:txBody>
      </p:sp>
    </p:spTree>
    <p:extLst>
      <p:ext uri="{BB962C8B-B14F-4D97-AF65-F5344CB8AC3E}">
        <p14:creationId xmlns:p14="http://schemas.microsoft.com/office/powerpoint/2010/main" val="5194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44008" y="571708"/>
            <a:ext cx="4176464" cy="5688632"/>
          </a:xfrm>
        </p:spPr>
        <p:style>
          <a:lnRef idx="1">
            <a:schemeClr val="accent2"/>
          </a:lnRef>
          <a:fillRef idx="2">
            <a:schemeClr val="accent2"/>
          </a:fillRef>
          <a:effectRef idx="1">
            <a:schemeClr val="accent2"/>
          </a:effectRef>
          <a:fontRef idx="minor">
            <a:schemeClr val="dk1"/>
          </a:fontRef>
        </p:style>
        <p:txBody>
          <a:bodyPr>
            <a:normAutofit/>
          </a:bodyPr>
          <a:lstStyle/>
          <a:p>
            <a:pPr algn="l"/>
            <a:r>
              <a:rPr lang="en-US" dirty="0" smtClean="0">
                <a:effectLst/>
              </a:rPr>
              <a:t>   In </a:t>
            </a:r>
            <a:r>
              <a:rPr lang="en-US" dirty="0">
                <a:effectLst/>
              </a:rPr>
              <a:t>1930, he died in Kuokkala, Finland. After the Continuation War, Finland ceded Kuokkala to the Soviet Union, which renamed it Repino which is a municipal settlement in Kurortny District of the federal city of St. Petersburg. </a:t>
            </a:r>
            <a:r>
              <a:rPr lang="en-US" i="1" dirty="0" err="1">
                <a:effectLst/>
              </a:rPr>
              <a:t>Penaty</a:t>
            </a:r>
            <a:r>
              <a:rPr lang="en-US" dirty="0">
                <a:effectLst/>
              </a:rPr>
              <a:t> is part of the World Heritage Site </a:t>
            </a:r>
            <a:r>
              <a:rPr lang="en-US" i="1" dirty="0">
                <a:effectLst/>
              </a:rPr>
              <a:t>Saint Petersburg and Related Groups of Monuments</a:t>
            </a:r>
            <a:r>
              <a:rPr lang="en-US" dirty="0" smtClean="0">
                <a:effectLst/>
              </a:rPr>
              <a:t>. </a:t>
            </a:r>
            <a:endParaRPr lang="uk-UA" dirty="0"/>
          </a:p>
        </p:txBody>
      </p:sp>
      <p:pic>
        <p:nvPicPr>
          <p:cNvPr id="9218" name="Picture 2" descr="C:\Users\Комфи\Desktop\510px-RepinSelfPortrai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48680"/>
            <a:ext cx="4392488"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5588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112</TotalTime>
  <Words>79</Words>
  <Application>Microsoft Office PowerPoint</Application>
  <PresentationFormat>Экран (4:3)</PresentationFormat>
  <Paragraphs>18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Твердый переплет</vt:lpstr>
      <vt:lpstr>Ilya Yefimovich Repin</vt:lpstr>
      <vt:lpstr>Презентация PowerPoint</vt:lpstr>
      <vt:lpstr>“Barge Haulers on the Volga”</vt:lpstr>
      <vt:lpstr>"Ivan the Terrible and His Son Ivan"</vt:lpstr>
      <vt:lpstr>Sadko</vt:lpstr>
      <vt:lpstr>“Reply of the Zaporozhian Cossacks to Sultan Mehmed IV of the Ottoman Empire”</vt:lpstr>
      <vt:lpstr>Professor Dmitri Ivanovich Mendeleev University of Edinburgh in the mantle</vt:lpstr>
      <vt:lpstr>Portrait of Nordman-Severovoy</vt:lpstr>
      <vt:lpstr>Презентация PowerPoint</vt:lpstr>
      <vt:lpstr>Project  made by  Aja Stetsenko</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Ilya Yefimovich Repin</dc:title>
  <dc:creator>Аюся</dc:creator>
  <cp:lastModifiedBy>Аюся</cp:lastModifiedBy>
  <cp:revision>9</cp:revision>
  <dcterms:created xsi:type="dcterms:W3CDTF">2013-04-01T12:28:38Z</dcterms:created>
  <dcterms:modified xsi:type="dcterms:W3CDTF">2013-04-01T14:20:47Z</dcterms:modified>
</cp:coreProperties>
</file>