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80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1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34" TargetMode="External"/><Relationship Id="rId13" Type="http://schemas.openxmlformats.org/officeDocument/2006/relationships/hyperlink" Target="http://uk.wikipedia.org/wiki/%D0%9F%D1%80%D0%BE%D0%B7%D0%B0%D1%97%D0%BA" TargetMode="External"/><Relationship Id="rId18" Type="http://schemas.openxmlformats.org/officeDocument/2006/relationships/image" Target="../media/image2.jpeg"/><Relationship Id="rId3" Type="http://schemas.openxmlformats.org/officeDocument/2006/relationships/hyperlink" Target="http://uk.wikipedia.org/wiki/1899" TargetMode="External"/><Relationship Id="rId7" Type="http://schemas.openxmlformats.org/officeDocument/2006/relationships/hyperlink" Target="http://uk.wikipedia.org/wiki/15_%D0%B3%D1%80%D1%83%D0%B4%D0%BD%D1%8F" TargetMode="External"/><Relationship Id="rId12" Type="http://schemas.openxmlformats.org/officeDocument/2006/relationships/hyperlink" Target="http://uk.wikipedia.org/wiki/%D0%A3%D0%BA%D1%80%D0%B0%D1%97%D0%BD%D1%81%D1%8C%D0%BA%D0%B0_%D0%BC%D0%BE%D0%B2%D0%B0" TargetMode="External"/><Relationship Id="rId17" Type="http://schemas.openxmlformats.org/officeDocument/2006/relationships/hyperlink" Target="http://uk.wikipedia.org/wiki/%D0%A4%D0%B0%D0%B9%D0%BB:%D0%93%D1%80%D0%B8%D0%B3%D0%BE%D1%80%D1%96%D0%B9_%D0%9A%D0%BE%D1%81%D0%B8%D0%BD%D0%BA%D0%B0.JPG" TargetMode="External"/><Relationship Id="rId2" Type="http://schemas.openxmlformats.org/officeDocument/2006/relationships/hyperlink" Target="http://uk.wikipedia.org/wiki/29_%D0%BB%D0%B8%D1%81%D1%82%D0%BE%D0%BF%D0%B0%D0%B4%D0%B0" TargetMode="External"/><Relationship Id="rId16" Type="http://schemas.openxmlformats.org/officeDocument/2006/relationships/hyperlink" Target="http://uk.wikipedia.org/w/index.php?title=%D0%86%D0%BC%D0%BF%D1%80%D0%B5%D1%81%D1%96%D0%BE%D0%BD%D1%96%D1%81%D1%82%D0%B8%D1%87%D0%BD%D0%B0_%D0%BD%D0%BE%D0%B2%D0%B5%D0%BB%D0%B0&amp;action=edit&amp;redlink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A%D0%B8%D1%97%D0%B2%D1%81%D1%8C%D0%BA%D0%B0_%D0%B3%D1%83%D0%B1%D0%B5%D1%80%D0%BD%D1%96%D1%8F" TargetMode="External"/><Relationship Id="rId11" Type="http://schemas.openxmlformats.org/officeDocument/2006/relationships/hyperlink" Target="http://uk.wikipedia.org/wiki/%D0%A1%D0%A0%D0%A1%D0%A0" TargetMode="External"/><Relationship Id="rId5" Type="http://schemas.openxmlformats.org/officeDocument/2006/relationships/hyperlink" Target="http://uk.wikipedia.org/w/index.php?title=%D0%9E%D0%B1%D1%83%D1%85%D1%96%D0%B2%D1%81%D1%8C%D0%BA%D0%B8%D0%B9_%D0%BF%D0%BE%D0%B2%D1%96%D1%82&amp;action=edit&amp;redlink=1" TargetMode="External"/><Relationship Id="rId15" Type="http://schemas.openxmlformats.org/officeDocument/2006/relationships/hyperlink" Target="http://uk.wikipedia.org/wiki/%D0%9E%D0%BF%D0%BE%D0%B2%D1%96%D0%B4%D0%B0%D0%BD%D0%BD%D1%8F" TargetMode="External"/><Relationship Id="rId10" Type="http://schemas.openxmlformats.org/officeDocument/2006/relationships/hyperlink" Target="http://uk.wikipedia.org/wiki/%D0%A3%D0%BA%D1%80%D0%B0%D1%97%D0%BD%D0%B5%D1%86%D1%8C" TargetMode="External"/><Relationship Id="rId4" Type="http://schemas.openxmlformats.org/officeDocument/2006/relationships/hyperlink" Target="http://uk.wikipedia.org/wiki/%D0%A9%D0%B5%D1%80%D0%B1%D0%B0%D0%BD%D1%96%D0%B2%D0%BA%D0%B0" TargetMode="External"/><Relationship Id="rId9" Type="http://schemas.openxmlformats.org/officeDocument/2006/relationships/hyperlink" Target="http://uk.wikipedia.org/wiki/%D0%9A%D0%B8%D1%97%D0%B2" TargetMode="External"/><Relationship Id="rId14" Type="http://schemas.openxmlformats.org/officeDocument/2006/relationships/hyperlink" Target="http://uk.wikipedia.org/wiki/191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ua/yandsearch?img_url=beebazar.ru/wp-content/uploads/2012/06/img_3826.jpg&amp;tld=ua&amp;p=1&amp;text=%D0%BF%D0%BB%D0%B0%D0%BA%D1%83%D0%BD%20%D0%B2%D0%B5%D1%80%D0%B1%D0%BE%D0%BB%D0%B8%D1%81%D1%82%D0%B8%D0%B9&amp;noreask=1&amp;pos=31&amp;lr=143&amp;rpt=simage" TargetMode="External"/><Relationship Id="rId13" Type="http://schemas.openxmlformats.org/officeDocument/2006/relationships/hyperlink" Target="http://images.yandex.ua/yandsearch?text=%D0%BF%D0%BB%D0%B0%D0%BA%D1%83%D0%BD%20%D0%B2%D0%B5%D1%80%D0%B1%D0%BE%D0%BB%D0%B8%D1%81%D1%82%D0%B8%D0%B9&amp;noreask=1&amp;img_url=macroclub.ru/gallery/data/521/583.jpg&amp;pos=1&amp;rpt=simage&amp;lr=143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hyperlink" Target="http://images.yandex.ua/yandsearch?text=%D0%BF%D0%BB%D0%B0%D0%BA%D1%83%D0%BD%20%D0%B2%D0%B5%D1%80%D0%B1%D0%BE%D0%BB%D0%B8%D1%81%D1%82%D0%B8%D0%B9&amp;noreask=1&amp;img_url=s003.radikal.ru/i204/1107/79/1cb60aa27018.jpg&amp;pos=3&amp;rpt=simage&amp;lr=143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images.yandex.ua/yandsearch?text=%D0%BF%D0%BB%D0%B0%D0%BA%D1%83%D0%BD%20%D0%B2%D0%B5%D1%80%D0%B1%D0%BE%D0%BB%D0%B8%D1%81%D1%82%D0%B8%D0%B9&amp;noreask=1&amp;img_url=chudotrav.com/wp-content/uploads/2010/10/Plakun.jpg&amp;pos=2&amp;rpt=simage&amp;lr=143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images.yandex.ua/yandsearch?text=%D0%BF%D0%BB%D0%B0%D0%BA%D1%83%D0%BD%20%D0%B2%D0%B5%D1%80%D0%B1%D0%BE%D0%BB%D0%B8%D1%81%D1%82%D0%B8%D0%B9&amp;noreask=1&amp;img_url=mifflow.ru/wp-content/uploads/2011/02/%D0%9F%D0%BB%D0%B0%D0%BA%D1%83%D0%BD-%D1%82%D1%80%D0%B0%D0%B2%D0%B0.jpg&amp;pos=0&amp;rpt=simage&amp;lr=143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3.bp.blogspot.com/__YJK6iVlPJ8/S4Wus0YUk-I/AAAAAAAABV8/v9xp9lUw9Ds/s1600-h/%D0%9A%D0%9E%D0%A1%D0%98%D0%9D%D0%9A%D0%90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/index.php?title=%D0%93%D1%80%D0%BE%D0%BD%D0%BE&amp;action=edit&amp;redlink=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1.bp.blogspot.com/__YJK6iVlPJ8/S4Wu3M6Z-DI/AAAAAAAABWE/QY5pOILLTis/s1600-h/%D0%90%D0%9D%D0%A2%D0%9E%D0%9D%D0%95%D0%9D%D0%9A%D0%9E-%D0%94%D0%90%D0%92%D0%98%D0%94%D0%9E%D0%92%D0%98%D0%A7+%D1%82%D0%B0+%D1%96%D0%BD%D1%88%D1%9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A3%D0%A4%D0%9A%D0%A3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uk.wikipedia.org/wiki/1922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A4%D0%B0%D0%B9%D0%BB:Kosynka.jpg" TargetMode="External"/><Relationship Id="rId5" Type="http://schemas.openxmlformats.org/officeDocument/2006/relationships/hyperlink" Target="http://uk.wikipedia.org/wiki/%D0%A0%D0%B0%D0%B4%D1%8F%D0%BD%D1%81%D1%8C%D0%BA%D0%B0_%D1%88%D0%BA%D0%BE%D0%BB%D0%B0" TargetMode="External"/><Relationship Id="rId4" Type="http://schemas.openxmlformats.org/officeDocument/2006/relationships/hyperlink" Target="http://uk.wikipedia.org/wiki/%D0%9A%D1%96%D0%BD%D0%BE%D1%81%D1%82%D1%83%D0%B4%D1%96%D1%8F_%D1%96%D0%BC%D0%B5%D0%BD%D1%96_%D0%9E%D0%BB%D0%B5%D0%BA%D1%81%D0%B0%D0%BD%D0%B4%D1%80%D0%B0_%D0%94%D0%BE%D0%B2%D0%B6%D0%B5%D0%BD%D0%BA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5_%D0%B3%D1%80%D1%83%D0%B4%D0%BD%D1%8F" TargetMode="External"/><Relationship Id="rId2" Type="http://schemas.openxmlformats.org/officeDocument/2006/relationships/hyperlink" Target="http://uk.wikipedia.org/wiki/193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5400" b="1" dirty="0" smtClean="0"/>
              <a:t>Григорій Косинка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8388424" cy="2345484"/>
          </a:xfrm>
        </p:spPr>
        <p:txBody>
          <a:bodyPr>
            <a:normAutofit fontScale="40000" lnSpcReduction="20000"/>
          </a:bodyPr>
          <a:lstStyle/>
          <a:p>
            <a:endParaRPr lang="uk-UA" sz="4000" dirty="0" smtClean="0"/>
          </a:p>
          <a:p>
            <a:pPr algn="ctr"/>
            <a:r>
              <a:rPr lang="uk-UA" sz="16600" dirty="0" smtClean="0">
                <a:solidFill>
                  <a:schemeClr val="accent1">
                    <a:lumMod val="50000"/>
                  </a:schemeClr>
                </a:solidFill>
              </a:rPr>
              <a:t>Життєдіяльність   </a:t>
            </a:r>
            <a:r>
              <a:rPr lang="uk-UA" sz="16600" dirty="0" smtClean="0">
                <a:solidFill>
                  <a:schemeClr val="accent1">
                    <a:lumMod val="50000"/>
                  </a:schemeClr>
                </a:solidFill>
              </a:rPr>
              <a:t>Творчість</a:t>
            </a:r>
          </a:p>
          <a:p>
            <a:endParaRPr lang="ru-RU" sz="19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" y="44624"/>
            <a:ext cx="9120798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4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62"/>
            <a:ext cx="9132506" cy="68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7" y="-54768"/>
            <a:ext cx="921702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94" y="-36004"/>
            <a:ext cx="9237794" cy="692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80" y="0"/>
            <a:ext cx="9172780" cy="687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8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0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9144001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0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4"/>
            <a:ext cx="9192005" cy="68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" y="0"/>
            <a:ext cx="9136706" cy="685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7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768752" cy="576064"/>
          </a:xfrm>
        </p:spPr>
        <p:txBody>
          <a:bodyPr/>
          <a:lstStyle/>
          <a:p>
            <a:r>
              <a:rPr lang="ru-RU" b="1" dirty="0" err="1" smtClean="0"/>
              <a:t>Григорій</a:t>
            </a:r>
            <a:r>
              <a:rPr lang="ru-RU" b="1" dirty="0" smtClean="0"/>
              <a:t> Михайлович Косинка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571612"/>
            <a:ext cx="4929222" cy="50720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При </a:t>
            </a:r>
            <a:r>
              <a:rPr lang="ru-RU" sz="2600" b="1" dirty="0" err="1" smtClean="0"/>
              <a:t>народженні</a:t>
            </a:r>
            <a:r>
              <a:rPr lang="ru-RU" sz="2600" b="1" dirty="0" smtClean="0"/>
              <a:t>: 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Григорій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Михайлович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Стрілець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</a:t>
            </a:r>
            <a:endParaRPr lang="ru-RU" sz="2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Псевдоніми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криптоніми</a:t>
            </a:r>
            <a:r>
              <a:rPr lang="ru-RU" sz="2600" b="1" dirty="0" smtClean="0"/>
              <a:t>: 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Косинка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Дата </a:t>
            </a:r>
            <a:r>
              <a:rPr lang="ru-RU" sz="2600" b="1" dirty="0" err="1" smtClean="0"/>
              <a:t>народження</a:t>
            </a:r>
            <a:r>
              <a:rPr lang="ru-RU" sz="2600" b="1" dirty="0" smtClean="0"/>
              <a:t>:       </a:t>
            </a:r>
            <a:r>
              <a:rPr lang="ru-RU" sz="2600" b="1" dirty="0" smtClean="0">
                <a:hlinkClick r:id="rId2" tooltip="29 листопада"/>
              </a:rPr>
              <a:t>29 листопада</a:t>
            </a:r>
            <a:r>
              <a:rPr lang="ru-RU" sz="2600" b="1" dirty="0" smtClean="0"/>
              <a:t> </a:t>
            </a:r>
            <a:r>
              <a:rPr lang="ru-RU" sz="2600" b="1" dirty="0" smtClean="0">
                <a:hlinkClick r:id="rId3" tooltip="1899"/>
              </a:rPr>
              <a:t>1899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Місце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народження:с</a:t>
            </a:r>
            <a:r>
              <a:rPr lang="ru-RU" sz="2600" b="1" dirty="0" smtClean="0"/>
              <a:t>. </a:t>
            </a:r>
            <a:r>
              <a:rPr lang="ru-RU" sz="2600" b="1" dirty="0" err="1" smtClean="0">
                <a:hlinkClick r:id="rId4" tooltip="Щербанівка"/>
              </a:rPr>
              <a:t>Щербанівка</a:t>
            </a:r>
            <a:r>
              <a:rPr lang="ru-RU" sz="2600" b="1" dirty="0" smtClean="0"/>
              <a:t>, </a:t>
            </a:r>
            <a:r>
              <a:rPr lang="ru-RU" sz="2600" b="1" dirty="0" err="1" smtClean="0">
                <a:hlinkClick r:id="rId5" tooltip="Обухівський повіт (ще не написана)"/>
              </a:rPr>
              <a:t>Обухівський</a:t>
            </a:r>
            <a:r>
              <a:rPr lang="ru-RU" sz="2600" b="1" dirty="0" smtClean="0">
                <a:hlinkClick r:id="rId5" tooltip="Обухівський повіт (ще не написана)"/>
              </a:rPr>
              <a:t> </a:t>
            </a:r>
            <a:r>
              <a:rPr lang="ru-RU" sz="2600" b="1" dirty="0" err="1" smtClean="0">
                <a:hlinkClick r:id="rId5" tooltip="Обухівський повіт (ще не написана)"/>
              </a:rPr>
              <a:t>повіт</a:t>
            </a:r>
            <a:r>
              <a:rPr lang="ru-RU" sz="2600" b="1" dirty="0" smtClean="0"/>
              <a:t>, </a:t>
            </a:r>
            <a:r>
              <a:rPr lang="ru-RU" sz="2600" b="1" dirty="0" err="1" smtClean="0">
                <a:hlinkClick r:id="rId6" tooltip="Київська губернія"/>
              </a:rPr>
              <a:t>Київська</a:t>
            </a:r>
            <a:r>
              <a:rPr lang="ru-RU" sz="2600" b="1" dirty="0" smtClean="0">
                <a:hlinkClick r:id="rId6" tooltip="Київська губернія"/>
              </a:rPr>
              <a:t> </a:t>
            </a:r>
            <a:r>
              <a:rPr lang="ru-RU" sz="2600" b="1" dirty="0" err="1" smtClean="0">
                <a:hlinkClick r:id="rId6" tooltip="Київська губернія"/>
              </a:rPr>
              <a:t>губернія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Дата  </a:t>
            </a:r>
            <a:r>
              <a:rPr lang="ru-RU" sz="2600" b="1" dirty="0" err="1" smtClean="0"/>
              <a:t>смерті</a:t>
            </a:r>
            <a:r>
              <a:rPr lang="ru-RU" sz="2600" b="1" dirty="0" smtClean="0"/>
              <a:t>:                  </a:t>
            </a:r>
            <a:r>
              <a:rPr lang="ru-RU" sz="2600" b="1" dirty="0" smtClean="0">
                <a:hlinkClick r:id="rId7" tooltip="15 грудня"/>
              </a:rPr>
              <a:t>15 </a:t>
            </a:r>
            <a:r>
              <a:rPr lang="ru-RU" sz="2600" b="1" dirty="0" err="1" smtClean="0">
                <a:hlinkClick r:id="rId7" tooltip="15 грудня"/>
              </a:rPr>
              <a:t>грудня</a:t>
            </a:r>
            <a:r>
              <a:rPr lang="ru-RU" sz="2600" b="1" dirty="0" smtClean="0"/>
              <a:t> </a:t>
            </a:r>
            <a:r>
              <a:rPr lang="ru-RU" sz="2600" b="1" dirty="0" smtClean="0">
                <a:hlinkClick r:id="rId8" tooltip="1934"/>
              </a:rPr>
              <a:t>1934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Місце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смерті</a:t>
            </a:r>
            <a:r>
              <a:rPr lang="ru-RU" sz="2600" b="1" dirty="0" smtClean="0"/>
              <a:t>:                </a:t>
            </a:r>
            <a:r>
              <a:rPr lang="ru-RU" sz="2600" b="1" dirty="0" err="1" smtClean="0">
                <a:hlinkClick r:id="rId9" tooltip="Київ"/>
              </a:rPr>
              <a:t>Київ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Національність</a:t>
            </a:r>
            <a:r>
              <a:rPr lang="ru-RU" sz="2600" b="1" dirty="0" smtClean="0"/>
              <a:t>:             </a:t>
            </a:r>
            <a:r>
              <a:rPr lang="ru-RU" sz="2600" b="1" dirty="0" err="1" smtClean="0">
                <a:hlinkClick r:id="rId10" tooltip="Українець"/>
              </a:rPr>
              <a:t>українець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Громадянство</a:t>
            </a:r>
            <a:r>
              <a:rPr lang="ru-RU" sz="2600" b="1" dirty="0" smtClean="0"/>
              <a:t>:               </a:t>
            </a:r>
            <a:r>
              <a:rPr lang="ru-RU" sz="2600" b="1" dirty="0" smtClean="0">
                <a:hlinkClick r:id="rId11" tooltip="СРСР"/>
              </a:rPr>
              <a:t>СРСР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Мова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творів</a:t>
            </a:r>
            <a:r>
              <a:rPr lang="ru-RU" sz="2600" b="1" dirty="0" smtClean="0"/>
              <a:t>:                   </a:t>
            </a:r>
            <a:r>
              <a:rPr lang="ru-RU" sz="2600" b="1" dirty="0" err="1" smtClean="0">
                <a:hlinkClick r:id="rId12" tooltip="Українська мова"/>
              </a:rPr>
              <a:t>українська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err="1" smtClean="0"/>
              <a:t>Рід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діяльності</a:t>
            </a:r>
            <a:r>
              <a:rPr lang="ru-RU" sz="2600" b="1" dirty="0" smtClean="0"/>
              <a:t>:               </a:t>
            </a:r>
            <a:r>
              <a:rPr lang="ru-RU" sz="2600" b="1" dirty="0" err="1" smtClean="0">
                <a:hlinkClick r:id="rId13" tooltip="Прозаїк"/>
              </a:rPr>
              <a:t>прозаїк</a:t>
            </a:r>
            <a:endParaRPr lang="ru-RU" sz="26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Роки </a:t>
            </a:r>
            <a:r>
              <a:rPr lang="ru-RU" sz="2600" b="1" dirty="0" err="1" smtClean="0"/>
              <a:t>активності</a:t>
            </a:r>
            <a:r>
              <a:rPr lang="ru-RU" sz="2600" b="1" dirty="0" smtClean="0"/>
              <a:t>:           </a:t>
            </a:r>
            <a:r>
              <a:rPr lang="ru-RU" sz="2600" b="1" dirty="0" smtClean="0">
                <a:hlinkClick r:id="rId14" tooltip="1919"/>
              </a:rPr>
              <a:t>1919</a:t>
            </a:r>
            <a:r>
              <a:rPr lang="ru-RU" sz="2600" b="1" dirty="0" smtClean="0">
                <a:solidFill>
                  <a:srgbClr val="FFC000"/>
                </a:solidFill>
              </a:rPr>
              <a:t>-</a:t>
            </a:r>
            <a:r>
              <a:rPr lang="ru-RU" sz="2600" b="1" dirty="0" smtClean="0">
                <a:hlinkClick r:id="rId8" tooltip="1934"/>
              </a:rPr>
              <a:t>1934</a:t>
            </a:r>
            <a:endParaRPr lang="ru-RU" sz="2600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  Жанр:                               </a:t>
            </a:r>
            <a:r>
              <a:rPr lang="ru-RU" sz="2600" b="1" dirty="0" err="1" smtClean="0">
                <a:hlinkClick r:id="rId15" tooltip="Оповідання"/>
              </a:rPr>
              <a:t>оповідання</a:t>
            </a:r>
            <a:r>
              <a:rPr lang="ru-RU" sz="2600" b="1" dirty="0" smtClean="0"/>
              <a:t>,     </a:t>
            </a:r>
            <a:r>
              <a:rPr lang="ru-RU" sz="2600" b="1" dirty="0" err="1" smtClean="0">
                <a:hlinkClick r:id="rId16" tooltip="Імпресіоністична новела (ще не написана)"/>
              </a:rPr>
              <a:t>імпресіоністична</a:t>
            </a:r>
            <a:r>
              <a:rPr lang="ru-RU" sz="2600" b="1" dirty="0" smtClean="0">
                <a:hlinkClick r:id="rId16" tooltip="Імпресіоністична новела (ще не написана)"/>
              </a:rPr>
              <a:t> </a:t>
            </a:r>
            <a:r>
              <a:rPr lang="ru-RU" sz="2600" b="1" dirty="0" smtClean="0">
                <a:hlinkClick r:id="rId16" tooltip="Імпресіоністична новела (ще не написана)"/>
              </a:rPr>
              <a:t>новела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5" name="Содержимое 4" descr="Григорій Косинка.JPG">
            <a:hlinkClick r:id="rId17"/>
          </p:cNvPr>
          <p:cNvPicPr>
            <a:picLocks noGrp="1"/>
          </p:cNvPicPr>
          <p:nvPr>
            <p:ph sz="half" idx="1"/>
          </p:nvPr>
        </p:nvPicPr>
        <p:blipFill>
          <a:blip r:embed="rId18"/>
          <a:stretch>
            <a:fillRect/>
          </a:stretch>
        </p:blipFill>
        <p:spPr bwMode="auto">
          <a:xfrm>
            <a:off x="6084168" y="1628800"/>
            <a:ext cx="2664296" cy="39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8978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60" y="0"/>
            <a:ext cx="9226300" cy="691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1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Дяку</a:t>
            </a:r>
            <a:r>
              <a:rPr lang="ru-RU" dirty="0" err="1"/>
              <a:t>ю</a:t>
            </a:r>
            <a:r>
              <a:rPr lang="ru-RU" dirty="0" smtClean="0"/>
              <a:t> </a:t>
            </a:r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 err="1" smtClean="0"/>
              <a:t>увагу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743200"/>
            <a:ext cx="8027169" cy="371013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Презентац</a:t>
            </a:r>
            <a:r>
              <a:rPr lang="uk-UA" dirty="0" err="1" smtClean="0">
                <a:solidFill>
                  <a:srgbClr val="FFFF00"/>
                </a:solidFill>
              </a:rPr>
              <a:t>ію</a:t>
            </a:r>
            <a:r>
              <a:rPr lang="uk-UA" dirty="0" smtClean="0">
                <a:solidFill>
                  <a:srgbClr val="FFFF00"/>
                </a:solidFill>
              </a:rPr>
              <a:t> підготував учень 11-В класу</a:t>
            </a:r>
          </a:p>
          <a:p>
            <a:pPr algn="ctr"/>
            <a:r>
              <a:rPr lang="uk-UA" dirty="0" err="1" smtClean="0">
                <a:solidFill>
                  <a:srgbClr val="FFFF00"/>
                </a:solidFill>
              </a:rPr>
              <a:t>Левін</a:t>
            </a:r>
            <a:r>
              <a:rPr lang="uk-UA" dirty="0" smtClean="0">
                <a:solidFill>
                  <a:srgbClr val="FFFF00"/>
                </a:solidFill>
              </a:rPr>
              <a:t> Владислав 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0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im4-tub-ua.yandex.net/i?id=91000769-39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71481"/>
            <a:ext cx="55721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3818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Косинка ← червоні косинці (квіти)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8715404" cy="14287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    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спогадів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дружини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Тамари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Михайлівни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Мороз-Стрілець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чоловіка</a:t>
            </a:r>
            <a:r>
              <a:rPr lang="ru-RU" sz="2000" b="1" dirty="0" smtClean="0"/>
              <a:t>: «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любив </a:t>
            </a:r>
            <a:r>
              <a:rPr lang="ru-RU" sz="2000" b="1" dirty="0" err="1" smtClean="0"/>
              <a:t>квіти</a:t>
            </a:r>
            <a:r>
              <a:rPr lang="ru-RU" sz="2000" b="1" dirty="0" smtClean="0"/>
              <a:t>..., а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них... </a:t>
            </a:r>
            <a:r>
              <a:rPr lang="ru-RU" sz="2000" b="1" dirty="0" err="1" smtClean="0"/>
              <a:t>червоні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косинці</a:t>
            </a:r>
            <a:r>
              <a:rPr lang="ru-RU" sz="2000" b="1" dirty="0" smtClean="0"/>
              <a:t>», </a:t>
            </a:r>
            <a:r>
              <a:rPr lang="ru-RU" sz="2000" b="1" dirty="0" err="1" smtClean="0"/>
              <a:t>по-науковому</a:t>
            </a:r>
            <a:r>
              <a:rPr lang="ru-RU" sz="2000" b="1" dirty="0" smtClean="0"/>
              <a:t>  - </a:t>
            </a:r>
            <a:r>
              <a:rPr lang="ru-RU" sz="2000" b="1" u="sng" dirty="0" smtClean="0">
                <a:solidFill>
                  <a:srgbClr val="C00000"/>
                </a:solidFill>
              </a:rPr>
              <a:t>«плакун </a:t>
            </a:r>
            <a:r>
              <a:rPr lang="ru-RU" sz="2000" b="1" u="sng" dirty="0" err="1" smtClean="0">
                <a:solidFill>
                  <a:srgbClr val="C00000"/>
                </a:solidFill>
              </a:rPr>
              <a:t>верболистий</a:t>
            </a:r>
            <a:r>
              <a:rPr lang="ru-RU" sz="2000" b="1" u="sng" dirty="0" smtClean="0">
                <a:solidFill>
                  <a:srgbClr val="C00000"/>
                </a:solidFill>
              </a:rPr>
              <a:t>»    </a:t>
            </a:r>
            <a:r>
              <a:rPr lang="ru-RU" sz="2000" b="1" dirty="0" smtClean="0"/>
              <a:t>  Тамара </a:t>
            </a:r>
            <a:r>
              <a:rPr lang="ru-RU" sz="2000" b="1" dirty="0" err="1" smtClean="0"/>
              <a:t>Михайлівна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розповіла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знали: </a:t>
            </a:r>
            <a:r>
              <a:rPr lang="ru-RU" sz="2000" b="1" dirty="0" err="1" smtClean="0"/>
              <a:t>письменник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узяв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псевдонім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квітки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не думали,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то </a:t>
            </a:r>
            <a:r>
              <a:rPr lang="ru-RU" sz="2000" b="1" dirty="0" err="1" smtClean="0"/>
              <a:t>хустинка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Рисунок 4" descr="http://im2-tub-ua.yandex.net/i?id=234014744-44-72&amp;n=21">
            <a:hlinkClick r:id="rId4" tgtFrame="&quot;_blank&quot;"/>
          </p:cNvPr>
          <p:cNvPicPr>
            <a:picLocks noGrp="1"/>
          </p:cNvPicPr>
          <p:nvPr>
            <p:ph type="pic" idx="1"/>
          </p:nvPr>
        </p:nvPicPr>
        <p:blipFill>
          <a:blip r:embed="rId5"/>
          <a:srcRect t="9835" b="9835"/>
          <a:stretch>
            <a:fillRect/>
          </a:stretch>
        </p:blipFill>
        <p:spPr bwMode="auto">
          <a:xfrm>
            <a:off x="285720" y="285728"/>
            <a:ext cx="42259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ua.yandex.net/i?id=306167113-68-72&amp;n=21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142852"/>
            <a:ext cx="285751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8-tub-ua.yandex.net/i?id=545228838-49-72&amp;n=21">
            <a:hlinkClick r:id="rId8" tgtFrame="&quot;_blank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2214554"/>
            <a:ext cx="3238516" cy="24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vashsad.ua/downloads/image/8044/plakun5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1928802"/>
            <a:ext cx="3344878" cy="27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4610/85426199.14/0_9d233_fdbb32d3_XL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214290"/>
            <a:ext cx="3387742" cy="27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060.radikal.ru/1107/c9/776da31df6b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357166"/>
            <a:ext cx="3078176" cy="25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ua.yandex.net/i?id=59767803-25-72&amp;n=21">
            <a:hlinkClick r:id="rId13" tgtFrame="&quot;_blank&quot;"/>
          </p:cNvPr>
          <p:cNvPicPr/>
          <p:nvPr/>
        </p:nvPicPr>
        <p:blipFill>
          <a:blip r:embed="rId14"/>
          <a:srcRect b="18605"/>
          <a:stretch>
            <a:fillRect/>
          </a:stretch>
        </p:blipFill>
        <p:spPr bwMode="auto">
          <a:xfrm>
            <a:off x="3714744" y="2143116"/>
            <a:ext cx="154305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42852"/>
            <a:ext cx="3357586" cy="150019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Фото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зворотній</a:t>
            </a:r>
            <a:r>
              <a:rPr lang="ru-RU" dirty="0" smtClean="0"/>
              <a:t> </a:t>
            </a:r>
            <a:r>
              <a:rPr lang="ru-RU" dirty="0" err="1" smtClean="0"/>
              <a:t>бік</a:t>
            </a:r>
            <a:r>
              <a:rPr lang="ru-RU" dirty="0" smtClean="0"/>
              <a:t> документа,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засвідчує</a:t>
            </a:r>
            <a:r>
              <a:rPr lang="ru-RU" dirty="0" smtClean="0"/>
              <a:t> особу</a:t>
            </a:r>
            <a:br>
              <a:rPr lang="ru-RU" dirty="0" smtClean="0"/>
            </a:br>
            <a:r>
              <a:rPr lang="ru-RU" dirty="0" err="1" smtClean="0"/>
              <a:t>Григорія</a:t>
            </a:r>
            <a:r>
              <a:rPr lang="ru-RU" dirty="0" smtClean="0"/>
              <a:t> Косинки (</a:t>
            </a:r>
            <a:r>
              <a:rPr lang="ru-RU" dirty="0" err="1" smtClean="0"/>
              <a:t>Стрільця</a:t>
            </a:r>
            <a:r>
              <a:rPr lang="ru-RU" dirty="0" smtClean="0"/>
              <a:t>). 1919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3857620" y="357166"/>
            <a:ext cx="5000660" cy="250033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Літературне</a:t>
            </a:r>
            <a:r>
              <a:rPr lang="ru-RU" sz="1800" dirty="0" smtClean="0"/>
              <a:t> </a:t>
            </a:r>
            <a:r>
              <a:rPr lang="ru-RU" sz="1800" dirty="0" err="1" smtClean="0"/>
              <a:t>об’єднання</a:t>
            </a:r>
            <a:r>
              <a:rPr lang="ru-RU" sz="1800" dirty="0" smtClean="0"/>
              <a:t> ”Ланка”</a:t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 err="1" smtClean="0"/>
              <a:t>згодом</a:t>
            </a:r>
            <a:r>
              <a:rPr lang="ru-RU" sz="1800" dirty="0" smtClean="0"/>
              <a:t> — МАРС — </a:t>
            </a:r>
            <a:r>
              <a:rPr lang="ru-RU" sz="1800" dirty="0" err="1" smtClean="0"/>
              <a:t>Майстерня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революційного</a:t>
            </a:r>
            <a:r>
              <a:rPr lang="ru-RU" sz="1800" dirty="0" smtClean="0"/>
              <a:t> слова).</a:t>
            </a:r>
          </a:p>
          <a:p>
            <a:r>
              <a:rPr lang="ru-RU" sz="1800" dirty="0" err="1" smtClean="0"/>
              <a:t>Зліва</a:t>
            </a:r>
            <a:r>
              <a:rPr lang="ru-RU" sz="1800" dirty="0" smtClean="0"/>
              <a:t> направо: Борис </a:t>
            </a:r>
            <a:r>
              <a:rPr lang="ru-RU" sz="1800" dirty="0" err="1" smtClean="0"/>
              <a:t>Антоненко-Давидович</a:t>
            </a:r>
            <a:r>
              <a:rPr lang="ru-RU" sz="1800" dirty="0" smtClean="0"/>
              <a:t>, </a:t>
            </a:r>
            <a:r>
              <a:rPr lang="ru-RU" sz="1800" dirty="0" err="1" smtClean="0"/>
              <a:t>Григорій</a:t>
            </a:r>
            <a:r>
              <a:rPr lang="ru-RU" sz="1800" dirty="0" smtClean="0"/>
              <a:t> Косинка, </a:t>
            </a:r>
            <a:r>
              <a:rPr lang="ru-RU" sz="1800" dirty="0" err="1" smtClean="0"/>
              <a:t>Марія</a:t>
            </a:r>
            <a:r>
              <a:rPr lang="ru-RU" sz="1800" dirty="0" smtClean="0"/>
              <a:t> Галич, </a:t>
            </a:r>
            <a:r>
              <a:rPr lang="ru-RU" sz="1800" dirty="0" err="1" smtClean="0"/>
              <a:t>Євген</a:t>
            </a:r>
            <a:r>
              <a:rPr lang="ru-RU" sz="1800" dirty="0" smtClean="0"/>
              <a:t> Плужник,</a:t>
            </a:r>
            <a:br>
              <a:rPr lang="ru-RU" sz="1800" dirty="0" smtClean="0"/>
            </a:br>
            <a:r>
              <a:rPr lang="ru-RU" sz="1800" dirty="0" err="1" smtClean="0"/>
              <a:t>Валер’ян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Підмогильний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ТодосьОсьмачка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Київ</a:t>
            </a:r>
            <a:r>
              <a:rPr lang="ru-RU" sz="1800" dirty="0" smtClean="0"/>
              <a:t>, </a:t>
            </a:r>
            <a:r>
              <a:rPr lang="ru-RU" sz="1800" dirty="0" err="1" smtClean="0"/>
              <a:t>вулиця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Володимирська</a:t>
            </a:r>
            <a:r>
              <a:rPr lang="ru-RU" sz="1800" dirty="0" smtClean="0"/>
              <a:t> 49. 1925 </a:t>
            </a:r>
            <a:r>
              <a:rPr lang="ru-RU" sz="1800" dirty="0" err="1" smtClean="0"/>
              <a:t>рік</a:t>
            </a:r>
            <a:r>
              <a:rPr lang="ru-RU" sz="1800" dirty="0" smtClean="0"/>
              <a:t>.</a:t>
            </a:r>
          </a:p>
        </p:txBody>
      </p:sp>
      <p:pic>
        <p:nvPicPr>
          <p:cNvPr id="7" name="Содержимое 6" descr="http://3.bp.blogspot.com/__YJK6iVlPJ8/S4Wus0YUk-I/AAAAAAAABV8/v9xp9lUw9Ds/s400/%D0%9A%D0%9E%D0%A1%D0%98%D0%9D%D0%9A%D0%90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357586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1.bp.blogspot.com/__YJK6iVlPJ8/S4Wu3M6Z-DI/AAAAAAAABWE/QY5pOILLTis/s400/%D0%90%D0%9D%D0%A2%D0%9E%D0%9D%D0%95%D0%9D%D0%9A%D0%9E-%D0%94%D0%90%D0%92%D0%98%D0%94%D0%9E%D0%92%D0%98%D0%A7+%D1%82%D0%B0+%D1%96%D0%BD%D1%88%D1%96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 bwMode="auto">
          <a:xfrm>
            <a:off x="5141912" y="3191986"/>
            <a:ext cx="3048000" cy="24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лилиния 11"/>
          <p:cNvSpPr/>
          <p:nvPr/>
        </p:nvSpPr>
        <p:spPr>
          <a:xfrm rot="5207794">
            <a:off x="5999161" y="3160017"/>
            <a:ext cx="674069" cy="467118"/>
          </a:xfrm>
          <a:custGeom>
            <a:avLst/>
            <a:gdLst>
              <a:gd name="connsiteX0" fmla="*/ 354036 w 769033"/>
              <a:gd name="connsiteY0" fmla="*/ 112541 h 806547"/>
              <a:gd name="connsiteX1" fmla="*/ 72683 w 769033"/>
              <a:gd name="connsiteY1" fmla="*/ 154744 h 806547"/>
              <a:gd name="connsiteX2" fmla="*/ 2344 w 769033"/>
              <a:gd name="connsiteY2" fmla="*/ 393895 h 806547"/>
              <a:gd name="connsiteX3" fmla="*/ 86750 w 769033"/>
              <a:gd name="connsiteY3" fmla="*/ 703384 h 806547"/>
              <a:gd name="connsiteX4" fmla="*/ 396239 w 769033"/>
              <a:gd name="connsiteY4" fmla="*/ 801858 h 806547"/>
              <a:gd name="connsiteX5" fmla="*/ 593187 w 769033"/>
              <a:gd name="connsiteY5" fmla="*/ 675249 h 806547"/>
              <a:gd name="connsiteX6" fmla="*/ 719796 w 769033"/>
              <a:gd name="connsiteY6" fmla="*/ 267286 h 806547"/>
              <a:gd name="connsiteX7" fmla="*/ 297766 w 769033"/>
              <a:gd name="connsiteY7" fmla="*/ 0 h 806547"/>
              <a:gd name="connsiteX8" fmla="*/ 297766 w 769033"/>
              <a:gd name="connsiteY8" fmla="*/ 0 h 806547"/>
              <a:gd name="connsiteX9" fmla="*/ 311833 w 769033"/>
              <a:gd name="connsiteY9" fmla="*/ 0 h 80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9033" h="806547">
                <a:moveTo>
                  <a:pt x="354036" y="112541"/>
                </a:moveTo>
                <a:cubicBezTo>
                  <a:pt x="242667" y="110196"/>
                  <a:pt x="131298" y="107852"/>
                  <a:pt x="72683" y="154744"/>
                </a:cubicBezTo>
                <a:cubicBezTo>
                  <a:pt x="14068" y="201636"/>
                  <a:pt x="0" y="302455"/>
                  <a:pt x="2344" y="393895"/>
                </a:cubicBezTo>
                <a:cubicBezTo>
                  <a:pt x="4689" y="485335"/>
                  <a:pt x="21101" y="635390"/>
                  <a:pt x="86750" y="703384"/>
                </a:cubicBezTo>
                <a:cubicBezTo>
                  <a:pt x="152399" y="771378"/>
                  <a:pt x="311833" y="806547"/>
                  <a:pt x="396239" y="801858"/>
                </a:cubicBezTo>
                <a:cubicBezTo>
                  <a:pt x="480645" y="797169"/>
                  <a:pt x="539261" y="764344"/>
                  <a:pt x="593187" y="675249"/>
                </a:cubicBezTo>
                <a:cubicBezTo>
                  <a:pt x="647113" y="586154"/>
                  <a:pt x="769033" y="379827"/>
                  <a:pt x="719796" y="267286"/>
                </a:cubicBezTo>
                <a:cubicBezTo>
                  <a:pt x="670559" y="154745"/>
                  <a:pt x="297766" y="0"/>
                  <a:pt x="297766" y="0"/>
                </a:cubicBezTo>
                <a:lnTo>
                  <a:pt x="297766" y="0"/>
                </a:lnTo>
                <a:lnTo>
                  <a:pt x="311833" y="0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214282" y="4643446"/>
            <a:ext cx="3643338" cy="2071702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 fontScale="32500" lnSpcReduction="20000"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5500" dirty="0" smtClean="0"/>
              <a:t>1920 року, </a:t>
            </a:r>
            <a:r>
              <a:rPr lang="ru-RU" sz="5500" dirty="0" err="1" smtClean="0"/>
              <a:t>стає</a:t>
            </a:r>
            <a:r>
              <a:rPr lang="ru-RU" sz="5500" dirty="0" smtClean="0"/>
              <a:t> членом </a:t>
            </a:r>
            <a:r>
              <a:rPr lang="ru-RU" sz="5500" dirty="0" err="1" smtClean="0"/>
              <a:t>літературно-мистецької</a:t>
            </a:r>
            <a:r>
              <a:rPr lang="ru-RU" sz="5500" dirty="0" smtClean="0"/>
              <a:t> </a:t>
            </a:r>
            <a:r>
              <a:rPr lang="ru-RU" sz="5500" dirty="0" err="1" smtClean="0"/>
              <a:t>групи</a:t>
            </a:r>
            <a:r>
              <a:rPr lang="ru-RU" sz="5500" dirty="0" smtClean="0"/>
              <a:t> </a:t>
            </a:r>
            <a:r>
              <a:rPr lang="ru-RU" sz="5500" b="1" u="sng" dirty="0" smtClean="0">
                <a:hlinkClick r:id="rId6" tooltip="Гроно (ще не написана)"/>
              </a:rPr>
              <a:t>«</a:t>
            </a:r>
            <a:r>
              <a:rPr lang="ru-RU" sz="5500" b="1" u="sng" dirty="0" err="1" smtClean="0">
                <a:hlinkClick r:id="rId6" tooltip="Гроно (ще не написана)"/>
              </a:rPr>
              <a:t>Гроно</a:t>
            </a:r>
            <a:r>
              <a:rPr lang="ru-RU" sz="5500" b="1" u="sng" dirty="0" smtClean="0">
                <a:hlinkClick r:id="rId6" tooltip="Гроно (ще не написана)"/>
              </a:rPr>
              <a:t>»</a:t>
            </a:r>
            <a:endParaRPr lang="ru-RU" sz="5500" b="1" u="sng" dirty="0" smtClean="0"/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5500" u="sng" dirty="0" smtClean="0"/>
              <a:t> </a:t>
            </a:r>
            <a:r>
              <a:rPr lang="ru-RU" sz="5500" dirty="0" smtClean="0"/>
              <a:t>У </a:t>
            </a:r>
            <a:r>
              <a:rPr lang="ru-RU" sz="5500" dirty="0" err="1" smtClean="0"/>
              <a:t>літературно-мистецькому</a:t>
            </a:r>
            <a:r>
              <a:rPr lang="ru-RU" sz="5500" dirty="0" smtClean="0"/>
              <a:t> </a:t>
            </a:r>
            <a:r>
              <a:rPr lang="ru-RU" sz="5500" dirty="0" err="1" smtClean="0"/>
              <a:t>збірнику</a:t>
            </a:r>
            <a:r>
              <a:rPr lang="ru-RU" sz="5500" dirty="0" smtClean="0"/>
              <a:t> «</a:t>
            </a:r>
            <a:r>
              <a:rPr lang="ru-RU" sz="5500" dirty="0" err="1" smtClean="0"/>
              <a:t>Гроно</a:t>
            </a:r>
            <a:r>
              <a:rPr lang="ru-RU" sz="5500" dirty="0" smtClean="0"/>
              <a:t>»   </a:t>
            </a:r>
            <a:r>
              <a:rPr lang="ru-RU" sz="5500" dirty="0" err="1" smtClean="0"/>
              <a:t>опубліковано</a:t>
            </a:r>
            <a:r>
              <a:rPr lang="ru-RU" sz="5500" dirty="0" smtClean="0"/>
              <a:t> три новели Косинки — </a:t>
            </a:r>
            <a:r>
              <a:rPr lang="ru-RU" sz="5500" b="1" dirty="0" smtClean="0"/>
              <a:t>«</a:t>
            </a:r>
            <a:r>
              <a:rPr lang="ru-RU" sz="5500" b="1" dirty="0" err="1" smtClean="0"/>
              <a:t>Мент</a:t>
            </a:r>
            <a:r>
              <a:rPr lang="ru-RU" sz="5500" b="1" dirty="0" smtClean="0"/>
              <a:t>», «За земельку», «</a:t>
            </a:r>
            <a:r>
              <a:rPr lang="ru-RU" sz="5500" b="1" dirty="0" err="1" smtClean="0"/>
              <a:t>Під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брамою</a:t>
            </a:r>
            <a:r>
              <a:rPr lang="ru-RU" sz="5500" b="1" dirty="0" smtClean="0"/>
              <a:t> собору».)</a:t>
            </a:r>
            <a:endParaRPr lang="ru-RU" sz="5500" b="1" u="sng" dirty="0" smtClean="0"/>
          </a:p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404665"/>
            <a:ext cx="237626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Активна творча діяльність:  1919 - 1934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85720" y="1124744"/>
            <a:ext cx="5438408" cy="43045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hlinkClick r:id="rId2" tooltip="1922"/>
              </a:rPr>
              <a:t>- 1922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з'явилася</a:t>
            </a:r>
            <a:r>
              <a:rPr lang="ru-RU" sz="2000" dirty="0" smtClean="0"/>
              <a:t> перша </a:t>
            </a:r>
            <a:r>
              <a:rPr lang="ru-RU" sz="2000" dirty="0" err="1" smtClean="0"/>
              <a:t>збірка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Григорія</a:t>
            </a:r>
            <a:r>
              <a:rPr lang="ru-RU" sz="2000" dirty="0" smtClean="0"/>
              <a:t> Косинки </a:t>
            </a:r>
            <a:r>
              <a:rPr lang="ru-RU" sz="2000" b="1" dirty="0" smtClean="0"/>
              <a:t>«На </a:t>
            </a:r>
            <a:r>
              <a:rPr lang="ru-RU" sz="2000" b="1" dirty="0" err="1" smtClean="0"/>
              <a:t>золотих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богів</a:t>
            </a:r>
            <a:r>
              <a:rPr lang="ru-RU" sz="2000" b="1" dirty="0" smtClean="0"/>
              <a:t>»</a:t>
            </a:r>
          </a:p>
          <a:p>
            <a:r>
              <a:rPr lang="uk-UA" sz="2000" dirty="0" smtClean="0"/>
              <a:t>- </a:t>
            </a:r>
            <a:r>
              <a:rPr lang="uk-UA" sz="2000" dirty="0" smtClean="0"/>
              <a:t>Працював </a:t>
            </a:r>
            <a:r>
              <a:rPr lang="uk-UA" sz="2000" dirty="0" smtClean="0"/>
              <a:t>у </a:t>
            </a:r>
            <a:r>
              <a:rPr lang="uk-UA" sz="2000" dirty="0" smtClean="0"/>
              <a:t>пресі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відповідальним</a:t>
            </a:r>
            <a:r>
              <a:rPr lang="ru-RU" sz="2000" dirty="0" smtClean="0"/>
              <a:t> секретарем </a:t>
            </a:r>
            <a:r>
              <a:rPr lang="ru-RU" sz="2000" dirty="0" err="1" smtClean="0">
                <a:hlinkClick r:id="rId3" tooltip="ВУФКУ"/>
              </a:rPr>
              <a:t>Всеукраїнського</a:t>
            </a:r>
            <a:r>
              <a:rPr lang="ru-RU" sz="2000" dirty="0" smtClean="0">
                <a:hlinkClick r:id="rId3" tooltip="ВУФКУ"/>
              </a:rPr>
              <a:t> </a:t>
            </a:r>
            <a:r>
              <a:rPr lang="ru-RU" sz="2000" dirty="0" err="1" smtClean="0">
                <a:hlinkClick r:id="rId3" tooltip="ВУФКУ"/>
              </a:rPr>
              <a:t>фотокіноуправління</a:t>
            </a:r>
            <a:r>
              <a:rPr lang="ru-RU" sz="2000" dirty="0" smtClean="0">
                <a:hlinkClick r:id="rId3" tooltip="ВУФКУ"/>
              </a:rPr>
              <a:t> (ВУФКУ)</a:t>
            </a:r>
            <a:r>
              <a:rPr lang="ru-RU" sz="2000" dirty="0" smtClean="0"/>
              <a:t> </a:t>
            </a:r>
          </a:p>
          <a:p>
            <a:pPr>
              <a:buFontTx/>
              <a:buChar char="-"/>
            </a:pPr>
            <a:r>
              <a:rPr lang="ru-RU" sz="2000" dirty="0" smtClean="0"/>
              <a:t>- сценаристом на </a:t>
            </a:r>
            <a:r>
              <a:rPr lang="ru-RU" sz="2000" dirty="0" err="1" smtClean="0"/>
              <a:t>Київській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кінофабриці</a:t>
            </a:r>
            <a:r>
              <a:rPr lang="ru-RU" sz="2000" dirty="0" smtClean="0"/>
              <a:t> (зараз —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Національна</a:t>
            </a:r>
            <a:r>
              <a:rPr lang="ru-RU" sz="2000" dirty="0" smtClean="0">
                <a:hlinkClick r:id="rId4" tooltip="Кіностудія імені Олександра Довженка"/>
              </a:rPr>
              <a:t>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кіностудія</a:t>
            </a:r>
            <a:r>
              <a:rPr lang="ru-RU" sz="2000" dirty="0" smtClean="0">
                <a:hlinkClick r:id="rId4" tooltip="Кіностудія імені Олександра Довженка"/>
              </a:rPr>
              <a:t>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художніх</a:t>
            </a:r>
            <a:r>
              <a:rPr lang="ru-RU" sz="2000" dirty="0" smtClean="0">
                <a:hlinkClick r:id="rId4" tooltip="Кіностудія імені Олександра Довженка"/>
              </a:rPr>
              <a:t>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фільмів</a:t>
            </a:r>
            <a:r>
              <a:rPr lang="ru-RU" sz="2000" dirty="0" smtClean="0">
                <a:hlinkClick r:id="rId4" tooltip="Кіностудія імені Олександра Довженка"/>
              </a:rPr>
              <a:t>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імені</a:t>
            </a:r>
            <a:r>
              <a:rPr lang="ru-RU" sz="2000" dirty="0" smtClean="0">
                <a:hlinkClick r:id="rId4" tooltip="Кіностудія імені Олександра Довженка"/>
              </a:rPr>
              <a:t> </a:t>
            </a:r>
            <a:r>
              <a:rPr lang="ru-RU" sz="2000" dirty="0" err="1" smtClean="0">
                <a:hlinkClick r:id="rId4" tooltip="Кіностудія імені Олександра Довженка"/>
              </a:rPr>
              <a:t>О.Довженка</a:t>
            </a:r>
            <a:r>
              <a:rPr lang="ru-RU" sz="2000" dirty="0" smtClean="0"/>
              <a:t>), </a:t>
            </a:r>
          </a:p>
          <a:p>
            <a:pPr>
              <a:buFontTx/>
              <a:buChar char="-"/>
            </a:pPr>
            <a:r>
              <a:rPr lang="ru-RU" sz="2000" dirty="0" smtClean="0">
                <a:hlinkClick r:id="rId5" tooltip="Радянська школа"/>
              </a:rPr>
              <a:t>- У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5" tooltip="Радянська школа"/>
              </a:rPr>
              <a:t>Державному </a:t>
            </a:r>
            <a:r>
              <a:rPr lang="ru-RU" sz="2000" dirty="0" err="1" smtClean="0">
                <a:hlinkClick r:id="rId5" tooltip="Радянська школа"/>
              </a:rPr>
              <a:t>видавництві</a:t>
            </a:r>
            <a:r>
              <a:rPr lang="ru-RU" sz="2000" dirty="0" smtClean="0">
                <a:hlinkClick r:id="rId5" tooltip="Радянська школа"/>
              </a:rPr>
              <a:t> </a:t>
            </a:r>
            <a:r>
              <a:rPr lang="ru-RU" sz="2000" dirty="0" err="1" smtClean="0">
                <a:hlinkClick r:id="rId5" tooltip="Радянська школа"/>
              </a:rPr>
              <a:t>України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- на </a:t>
            </a:r>
            <a:r>
              <a:rPr lang="ru-RU" sz="2000" dirty="0" err="1" smtClean="0"/>
              <a:t>радіо</a:t>
            </a:r>
            <a:r>
              <a:rPr lang="ru-RU" sz="2000" dirty="0" smtClean="0"/>
              <a:t>: директором </a:t>
            </a:r>
            <a:r>
              <a:rPr lang="ru-RU" sz="2000" dirty="0" err="1" smtClean="0"/>
              <a:t>Харківського</a:t>
            </a:r>
            <a:r>
              <a:rPr lang="ru-RU" sz="2000" dirty="0" smtClean="0"/>
              <a:t> і </a:t>
            </a:r>
            <a:r>
              <a:rPr lang="ru-RU" sz="2000" dirty="0" err="1" smtClean="0"/>
              <a:t>Київського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радіокомітетів</a:t>
            </a:r>
            <a:endParaRPr lang="ru-RU" sz="2000" dirty="0" smtClean="0"/>
          </a:p>
        </p:txBody>
      </p:sp>
      <p:pic>
        <p:nvPicPr>
          <p:cNvPr id="5" name="Рисунок 4" descr="Kosynka.jpg">
            <a:hlinkClick r:id="rId6"/>
          </p:cNvPr>
          <p:cNvPicPr>
            <a:picLocks noGrp="1"/>
          </p:cNvPicPr>
          <p:nvPr>
            <p:ph type="pic" idx="1"/>
          </p:nvPr>
        </p:nvPicPr>
        <p:blipFill>
          <a:blip r:embed="rId7"/>
          <a:srcRect t="12059" b="12059"/>
          <a:stretch>
            <a:fillRect/>
          </a:stretch>
        </p:blipFill>
        <p:spPr bwMode="auto">
          <a:xfrm>
            <a:off x="5857884" y="571480"/>
            <a:ext cx="300037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1"/>
          <p:cNvSpPr txBox="1">
            <a:spLocks/>
          </p:cNvSpPr>
          <p:nvPr/>
        </p:nvSpPr>
        <p:spPr>
          <a:xfrm>
            <a:off x="1500166" y="5429264"/>
            <a:ext cx="4643470" cy="9906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580996" y="581004"/>
            <a:ext cx="4643470" cy="39719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00100" y="5572140"/>
            <a:ext cx="8143900" cy="1000132"/>
          </a:xfrm>
          <a:prstGeom prst="wedgeRectCallout">
            <a:avLst>
              <a:gd name="adj1" fmla="val -60951"/>
              <a:gd name="adj2" fmla="val 3761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двадцяті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роки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оповідання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Григорія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Косинки —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їй-бо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, не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перебільшую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 —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рук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виривали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» ,-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згадував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О.Ковінька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357554" y="5857892"/>
            <a:ext cx="4289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Арешт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загибель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215370" cy="4929222"/>
          </a:xfrm>
        </p:spPr>
        <p:txBody>
          <a:bodyPr>
            <a:normAutofit/>
          </a:bodyPr>
          <a:lstStyle/>
          <a:p>
            <a:r>
              <a:rPr lang="ru-RU" dirty="0" smtClean="0"/>
              <a:t>4 листопада </a:t>
            </a:r>
            <a:r>
              <a:rPr lang="ru-RU" dirty="0" smtClean="0">
                <a:hlinkClick r:id="rId2" tooltip="1934"/>
              </a:rPr>
              <a:t>1934</a:t>
            </a:r>
            <a:r>
              <a:rPr lang="ru-RU" dirty="0" smtClean="0"/>
              <a:t> </a:t>
            </a:r>
            <a:r>
              <a:rPr lang="ru-RU" dirty="0" err="1" smtClean="0"/>
              <a:t>викрадений</a:t>
            </a:r>
            <a:r>
              <a:rPr lang="ru-RU" dirty="0" smtClean="0"/>
              <a:t> органами НКВД СРСР.   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згадує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дружина …</a:t>
            </a:r>
          </a:p>
          <a:p>
            <a:r>
              <a:rPr lang="ru-RU" dirty="0" smtClean="0"/>
              <a:t>Косинку засудили за </a:t>
            </a:r>
            <a:r>
              <a:rPr lang="ru-RU" dirty="0" err="1" smtClean="0"/>
              <a:t>звинуваченням</a:t>
            </a:r>
            <a:r>
              <a:rPr lang="ru-RU" dirty="0" smtClean="0"/>
              <a:t> у </a:t>
            </a:r>
            <a:r>
              <a:rPr lang="ru-RU" dirty="0" err="1" smtClean="0"/>
              <a:t>приналежності</a:t>
            </a:r>
            <a:r>
              <a:rPr lang="ru-RU" dirty="0" smtClean="0"/>
              <a:t> до </a:t>
            </a:r>
            <a:r>
              <a:rPr lang="ru-RU" dirty="0" err="1" smtClean="0"/>
              <a:t>організації</a:t>
            </a:r>
            <a:r>
              <a:rPr lang="ru-RU" dirty="0" smtClean="0"/>
              <a:t>, яка </a:t>
            </a:r>
            <a:r>
              <a:rPr lang="ru-RU" dirty="0" err="1" smtClean="0"/>
              <a:t>готувала</a:t>
            </a:r>
            <a:r>
              <a:rPr lang="ru-RU" dirty="0" smtClean="0"/>
              <a:t> </a:t>
            </a:r>
            <a:r>
              <a:rPr lang="ru-RU" dirty="0" err="1" smtClean="0"/>
              <a:t>терористичні</a:t>
            </a:r>
            <a:r>
              <a:rPr lang="ru-RU" dirty="0" smtClean="0"/>
              <a:t> </a:t>
            </a:r>
            <a:r>
              <a:rPr lang="ru-RU" dirty="0" err="1" smtClean="0"/>
              <a:t>акти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комуністів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Косинку вбили </a:t>
            </a:r>
            <a:r>
              <a:rPr lang="ru-RU" dirty="0" err="1" smtClean="0"/>
              <a:t>комуністи</a:t>
            </a:r>
            <a:r>
              <a:rPr lang="ru-RU" dirty="0" smtClean="0"/>
              <a:t> </a:t>
            </a:r>
            <a:r>
              <a:rPr lang="ru-RU" dirty="0" smtClean="0">
                <a:hlinkClick r:id="rId3" tooltip="15 грудня"/>
              </a:rPr>
              <a:t>15 </a:t>
            </a:r>
            <a:r>
              <a:rPr lang="ru-RU" dirty="0" err="1" smtClean="0">
                <a:hlinkClick r:id="rId3" tooltip="15 грудня"/>
              </a:rPr>
              <a:t>грудня</a:t>
            </a:r>
            <a:r>
              <a:rPr lang="ru-RU" dirty="0" smtClean="0"/>
              <a:t> </a:t>
            </a:r>
            <a:r>
              <a:rPr lang="ru-RU" dirty="0" smtClean="0">
                <a:hlinkClick r:id="rId2" tooltip="1934"/>
              </a:rPr>
              <a:t>1934</a:t>
            </a:r>
            <a:r>
              <a:rPr lang="ru-RU" dirty="0" smtClean="0"/>
              <a:t> року. </a:t>
            </a:r>
          </a:p>
          <a:p>
            <a:r>
              <a:rPr lang="ru-RU" dirty="0" smtClean="0"/>
              <a:t>Перед </a:t>
            </a:r>
            <a:r>
              <a:rPr lang="ru-RU" dirty="0" err="1" smtClean="0"/>
              <a:t>смертю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встиг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дружині</a:t>
            </a:r>
            <a:r>
              <a:rPr lang="ru-RU" dirty="0" smtClean="0"/>
              <a:t> листа:</a:t>
            </a:r>
          </a:p>
          <a:p>
            <a:endParaRPr lang="ru-RU" dirty="0" smtClean="0"/>
          </a:p>
          <a:p>
            <a:r>
              <a:rPr lang="ru-RU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1547664" y="404664"/>
            <a:ext cx="5738980" cy="5524666"/>
          </a:xfrm>
          <a:prstGeom prst="wedgeEllipseCallout">
            <a:avLst>
              <a:gd name="adj1" fmla="val -58481"/>
              <a:gd name="adj2" fmla="val 57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Пробач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так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багато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горя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приніс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тобі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за короткий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вік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Прости, дорога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дружино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а простивши — прощай. Не тужи, кажу: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сльозами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горя не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залити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Побажаю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тобі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здоров'я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Побачення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не проси, не треба! Передачу, коли буде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можливість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передай,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але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не часто.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Оце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здається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все. Я </a:t>
            </a:r>
            <a:r>
              <a:rPr lang="ru-R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дужий</a:t>
            </a:r>
            <a:r>
              <a:rPr lang="ru-R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здоровий</a:t>
            </a:r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ru-RU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Видання творів Г. Косинки  різних років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43042" y="5786454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>
                <a:solidFill>
                  <a:schemeClr val="bg2">
                    <a:lumMod val="25000"/>
                  </a:schemeClr>
                </a:solidFill>
              </a:rPr>
              <a:t>Творча спадщина письменника складає 30 новел, оповідань, нарисів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://bookland.net.ua/pict_book/2/b1120.jpg"/>
          <p:cNvPicPr/>
          <p:nvPr/>
        </p:nvPicPr>
        <p:blipFill>
          <a:blip r:embed="rId2"/>
          <a:srcRect l="7601" t="2340" r="5989" b="2004"/>
          <a:stretch>
            <a:fillRect/>
          </a:stretch>
        </p:blipFill>
        <p:spPr bwMode="auto">
          <a:xfrm rot="20959089">
            <a:off x="1121214" y="149718"/>
            <a:ext cx="1825662" cy="224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inter-case.com/images/stories/g.kosin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0"/>
            <a:ext cx="321471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bookland.net.ua/pict_book/67/s66549.jpg"/>
          <p:cNvPicPr/>
          <p:nvPr/>
        </p:nvPicPr>
        <p:blipFill>
          <a:blip r:embed="rId4"/>
          <a:srcRect l="9745" t="1891" r="9461" b="1888"/>
          <a:stretch>
            <a:fillRect/>
          </a:stretch>
        </p:blipFill>
        <p:spPr bwMode="auto">
          <a:xfrm rot="324534">
            <a:off x="4898022" y="69252"/>
            <a:ext cx="1584840" cy="244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empik.ua/img/products/143/143120_16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123246">
            <a:off x="872564" y="2392039"/>
            <a:ext cx="1701444" cy="240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audiobooks.ua/pimages/57/300/8996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428868"/>
            <a:ext cx="1420009" cy="213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www.ranok.com.ua/images/objects_object/2/4/9/5/image/cover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357430"/>
            <a:ext cx="138843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l4b.s3.amazonaws.com/public/bookimages/45aed41542e4b7e5f886804a50e4618abbefcc6d8c2feb2df7a52890e13c2b1c-70730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493596">
            <a:off x="6876153" y="122635"/>
            <a:ext cx="1885718" cy="23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kutuzov.ua/products_pictures/k/ko/kosinkavzhitah_m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840860">
            <a:off x="6253372" y="2440163"/>
            <a:ext cx="1553160" cy="227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лад\Desktop\img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C000"/>
                </a:solidFill>
              </a:rPr>
              <a:t>Історія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написання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твору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1844824"/>
            <a:ext cx="2088232" cy="4343400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rgbClr val="00B0F0"/>
                </a:solidFill>
              </a:rPr>
              <a:t>Уперше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надруковано</a:t>
            </a:r>
            <a:r>
              <a:rPr lang="ru-RU" sz="1800" dirty="0">
                <a:solidFill>
                  <a:srgbClr val="00B0F0"/>
                </a:solidFill>
              </a:rPr>
              <a:t> у </a:t>
            </a:r>
            <a:r>
              <a:rPr lang="ru-RU" sz="1800" dirty="0" err="1">
                <a:solidFill>
                  <a:srgbClr val="00B0F0"/>
                </a:solidFill>
              </a:rPr>
              <a:t>львівському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журналі</a:t>
            </a:r>
            <a:r>
              <a:rPr lang="ru-RU" sz="1800" dirty="0">
                <a:solidFill>
                  <a:srgbClr val="00B0F0"/>
                </a:solidFill>
              </a:rPr>
              <a:t> «Нова культура» (</a:t>
            </a:r>
            <a:r>
              <a:rPr lang="ru-RU" sz="1800" dirty="0" smtClean="0">
                <a:solidFill>
                  <a:srgbClr val="00B0F0"/>
                </a:solidFill>
              </a:rPr>
              <a:t>1922).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Виправлену</a:t>
            </a:r>
            <a:r>
              <a:rPr lang="ru-RU" sz="1800" dirty="0">
                <a:solidFill>
                  <a:srgbClr val="00B0F0"/>
                </a:solidFill>
              </a:rPr>
              <a:t> й </a:t>
            </a:r>
            <a:r>
              <a:rPr lang="ru-RU" sz="1800" dirty="0" err="1">
                <a:solidFill>
                  <a:srgbClr val="00B0F0"/>
                </a:solidFill>
              </a:rPr>
              <a:t>відредаговану</a:t>
            </a:r>
            <a:r>
              <a:rPr lang="ru-RU" sz="1800" dirty="0">
                <a:solidFill>
                  <a:srgbClr val="00B0F0"/>
                </a:solidFill>
              </a:rPr>
              <a:t> автором </a:t>
            </a:r>
            <a:r>
              <a:rPr lang="ru-RU" sz="1800" dirty="0" err="1">
                <a:solidFill>
                  <a:srgbClr val="00B0F0"/>
                </a:solidFill>
              </a:rPr>
              <a:t>новелу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опубліковано</a:t>
            </a:r>
            <a:r>
              <a:rPr lang="ru-RU" sz="1800" dirty="0">
                <a:solidFill>
                  <a:srgbClr val="00B0F0"/>
                </a:solidFill>
              </a:rPr>
              <a:t> в </a:t>
            </a:r>
            <a:r>
              <a:rPr lang="ru-RU" sz="1800" dirty="0" err="1">
                <a:solidFill>
                  <a:srgbClr val="00B0F0"/>
                </a:solidFill>
              </a:rPr>
              <a:t>журналі</a:t>
            </a:r>
            <a:r>
              <a:rPr lang="ru-RU" sz="1800" dirty="0">
                <a:solidFill>
                  <a:srgbClr val="00B0F0"/>
                </a:solidFill>
              </a:rPr>
              <a:t> «</a:t>
            </a:r>
            <a:r>
              <a:rPr lang="ru-RU" sz="1800" dirty="0" err="1">
                <a:solidFill>
                  <a:srgbClr val="00B0F0"/>
                </a:solidFill>
              </a:rPr>
              <a:t>Життя</a:t>
            </a:r>
            <a:r>
              <a:rPr lang="ru-RU" sz="1800" dirty="0">
                <a:solidFill>
                  <a:srgbClr val="00B0F0"/>
                </a:solidFill>
              </a:rPr>
              <a:t> й </a:t>
            </a:r>
            <a:r>
              <a:rPr lang="ru-RU" sz="1800" dirty="0" err="1">
                <a:solidFill>
                  <a:srgbClr val="00B0F0"/>
                </a:solidFill>
              </a:rPr>
              <a:t>революція</a:t>
            </a:r>
            <a:r>
              <a:rPr lang="ru-RU" sz="1800" dirty="0">
                <a:solidFill>
                  <a:srgbClr val="00B0F0"/>
                </a:solidFill>
              </a:rPr>
              <a:t>» (</a:t>
            </a:r>
            <a:r>
              <a:rPr lang="ru-RU" sz="1800" dirty="0" smtClean="0">
                <a:solidFill>
                  <a:srgbClr val="00B0F0"/>
                </a:solidFill>
              </a:rPr>
              <a:t>1925). </a:t>
            </a:r>
            <a:r>
              <a:rPr lang="ru-RU" sz="1800" dirty="0" err="1">
                <a:solidFill>
                  <a:srgbClr val="00B0F0"/>
                </a:solidFill>
              </a:rPr>
              <a:t>Отож</a:t>
            </a:r>
            <a:r>
              <a:rPr lang="ru-RU" sz="1800" dirty="0">
                <a:solidFill>
                  <a:srgbClr val="00B0F0"/>
                </a:solidFill>
              </a:rPr>
              <a:t> датою </a:t>
            </a:r>
            <a:r>
              <a:rPr lang="ru-RU" sz="1800" dirty="0" err="1">
                <a:solidFill>
                  <a:srgbClr val="00B0F0"/>
                </a:solidFill>
              </a:rPr>
              <a:t>пер­шодруку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вважають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smtClean="0">
                <a:solidFill>
                  <a:srgbClr val="00B0F0"/>
                </a:solidFill>
              </a:rPr>
              <a:t>1925р. </a:t>
            </a:r>
            <a:r>
              <a:rPr lang="ru-RU" sz="1800" dirty="0">
                <a:solidFill>
                  <a:srgbClr val="00B0F0"/>
                </a:solidFill>
              </a:rPr>
              <a:t> 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Влад\Desktop\204463_html_m5614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1844824"/>
            <a:ext cx="52873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365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Григорій Косинка</vt:lpstr>
      <vt:lpstr>Григорій Михайлович Косинка</vt:lpstr>
      <vt:lpstr> Косинка ← червоні косинці (квіти)</vt:lpstr>
      <vt:lpstr>Презентация PowerPoint</vt:lpstr>
      <vt:lpstr>Активна творча діяльність:  1919 - 1934</vt:lpstr>
      <vt:lpstr>Арешт та загибель</vt:lpstr>
      <vt:lpstr>Видання творів Г. Косинки  різних років</vt:lpstr>
      <vt:lpstr>Презентация PowerPoint</vt:lpstr>
      <vt:lpstr>Історія написання твору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Григорій Косинка</dc:title>
  <dc:creator>Luda</dc:creator>
  <cp:lastModifiedBy>Влад</cp:lastModifiedBy>
  <cp:revision>28</cp:revision>
  <dcterms:created xsi:type="dcterms:W3CDTF">2012-10-31T22:09:19Z</dcterms:created>
  <dcterms:modified xsi:type="dcterms:W3CDTF">2013-11-25T15:04:48Z</dcterms:modified>
</cp:coreProperties>
</file>