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733800"/>
            <a:ext cx="8229600" cy="1143000"/>
          </a:xfrm>
        </p:spPr>
        <p:txBody>
          <a:bodyPr>
            <a:noAutofit/>
          </a:bodyPr>
          <a:lstStyle/>
          <a:p>
            <a:r>
              <a:rPr lang="uk-UA" sz="8000" b="1" dirty="0" smtClean="0"/>
              <a:t>Класифікація комплексних сполук</a:t>
            </a:r>
            <a:endParaRPr lang="ru-RU" sz="8000" b="1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План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</a:t>
            </a:r>
            <a:r>
              <a:rPr lang="uk-UA" b="1" dirty="0" smtClean="0"/>
              <a:t>Класифікація комплексних сполук за:</a:t>
            </a:r>
          </a:p>
          <a:p>
            <a:pPr>
              <a:buNone/>
            </a:pPr>
            <a:r>
              <a:rPr lang="uk-UA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-знаком</a:t>
            </a:r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заряду.</a:t>
            </a:r>
          </a:p>
          <a:p>
            <a:pPr>
              <a:buNone/>
            </a:pPr>
            <a:r>
              <a:rPr lang="uk-UA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-залежно</a:t>
            </a:r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від природи лігандів</a:t>
            </a:r>
            <a:r>
              <a:rPr lang="uk-UA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uk-UA" b="1" dirty="0" err="1" smtClean="0"/>
              <a:t>-кількістю</a:t>
            </a:r>
            <a:r>
              <a:rPr lang="uk-UA" b="1" dirty="0" smtClean="0"/>
              <a:t> ядер.</a:t>
            </a:r>
          </a:p>
          <a:p>
            <a:pPr>
              <a:buNone/>
            </a:pPr>
            <a:r>
              <a:rPr lang="uk-UA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-відсутністю</a:t>
            </a:r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або наявністю замкнутих структур.</a:t>
            </a:r>
          </a:p>
          <a:p>
            <a:pPr>
              <a:buFontTx/>
              <a:buChar char="-"/>
            </a:pPr>
            <a:endParaRPr lang="uk-UA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uk-UA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305800" cy="1143000"/>
          </a:xfrm>
        </p:spPr>
        <p:txBody>
          <a:bodyPr>
            <a:noAutofit/>
          </a:bodyPr>
          <a:lstStyle/>
          <a:p>
            <a:pPr algn="just"/>
            <a:r>
              <a:rPr lang="uk-UA" sz="2800" dirty="0" smtClean="0"/>
              <a:t>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uk-UA" sz="2800" dirty="0" smtClean="0"/>
              <a:t>Існує </a:t>
            </a:r>
            <a:r>
              <a:rPr lang="uk-UA" sz="2800" dirty="0" smtClean="0"/>
              <a:t>декілька класифікацій комплексних сполук. Залежно від ознаки, які беруть до них уваги, одну і ту саму комплексну сполуку можна віднести одночасно до різних видів: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3400" y="2332037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800" dirty="0" smtClean="0">
                <a:solidFill>
                  <a:schemeClr val="tx2">
                    <a:lumMod val="75000"/>
                  </a:schemeClr>
                </a:solidFill>
              </a:rPr>
              <a:t>За знаком заряду розрізняють такі комплексні сполуки:</a:t>
            </a:r>
          </a:p>
          <a:p>
            <a:pPr>
              <a:buNone/>
            </a:pPr>
            <a:r>
              <a:rPr lang="uk-UA" sz="2800" dirty="0" smtClean="0"/>
              <a:t>   </a:t>
            </a:r>
            <a:r>
              <a:rPr lang="uk-UA" sz="2800" dirty="0" err="1" smtClean="0"/>
              <a:t>-</a:t>
            </a:r>
            <a:r>
              <a:rPr lang="uk-UA" sz="2800" dirty="0" err="1" smtClean="0">
                <a:solidFill>
                  <a:srgbClr val="0070C0"/>
                </a:solidFill>
              </a:rPr>
              <a:t>катіонні</a:t>
            </a:r>
            <a:r>
              <a:rPr lang="uk-UA" sz="2800" dirty="0" smtClean="0"/>
              <a:t>, які містять позитивно зарядженою внутрішньою сферою.</a:t>
            </a:r>
          </a:p>
          <a:p>
            <a:pPr>
              <a:buNone/>
            </a:pPr>
            <a:r>
              <a:rPr lang="uk-UA" sz="2800" dirty="0" smtClean="0"/>
              <a:t>   - </a:t>
            </a:r>
            <a:r>
              <a:rPr lang="uk-UA" sz="2800" dirty="0" smtClean="0">
                <a:solidFill>
                  <a:srgbClr val="0070C0"/>
                </a:solidFill>
              </a:rPr>
              <a:t>нейтральні</a:t>
            </a:r>
            <a:r>
              <a:rPr lang="uk-UA" sz="2800" dirty="0" smtClean="0"/>
              <a:t>, які позбавлені зовнішньої сфери.</a:t>
            </a:r>
          </a:p>
          <a:p>
            <a:pPr>
              <a:buNone/>
            </a:pPr>
            <a:r>
              <a:rPr lang="uk-UA" sz="2800" dirty="0" smtClean="0"/>
              <a:t>   </a:t>
            </a:r>
            <a:r>
              <a:rPr lang="uk-UA" sz="2800" dirty="0" err="1" smtClean="0"/>
              <a:t>-</a:t>
            </a:r>
            <a:r>
              <a:rPr lang="uk-UA" sz="2800" dirty="0" err="1" smtClean="0">
                <a:solidFill>
                  <a:srgbClr val="0070C0"/>
                </a:solidFill>
              </a:rPr>
              <a:t>бікомплексні</a:t>
            </a:r>
            <a:r>
              <a:rPr lang="uk-UA" sz="2800" dirty="0" smtClean="0"/>
              <a:t>, що складаються з двох комплексних іонів.</a:t>
            </a:r>
            <a:endParaRPr lang="ru-RU" sz="2800" dirty="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762000"/>
            <a:ext cx="8686800" cy="609600"/>
          </a:xfrm>
        </p:spPr>
        <p:txBody>
          <a:bodyPr>
            <a:noAutofit/>
          </a:bodyPr>
          <a:lstStyle/>
          <a:p>
            <a:r>
              <a:rPr lang="uk-UA" sz="3200" dirty="0" smtClean="0">
                <a:solidFill>
                  <a:schemeClr val="tx2">
                    <a:lumMod val="75000"/>
                  </a:schemeClr>
                </a:solidFill>
              </a:rPr>
              <a:t>Залежно від природи лігандів розрізняють:</a:t>
            </a:r>
            <a:br>
              <a:rPr lang="uk-UA" sz="32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800" dirty="0" err="1" smtClean="0"/>
              <a:t>-</a:t>
            </a:r>
            <a:r>
              <a:rPr lang="uk-UA" sz="2800" dirty="0" err="1" smtClean="0">
                <a:solidFill>
                  <a:srgbClr val="0070C0"/>
                </a:solidFill>
              </a:rPr>
              <a:t>аквакомплекси</a:t>
            </a:r>
            <a:r>
              <a:rPr lang="uk-UA" sz="2800" dirty="0" smtClean="0"/>
              <a:t>, що містять у внутрішній сфері молекули води.</a:t>
            </a:r>
          </a:p>
          <a:p>
            <a:pPr>
              <a:buNone/>
            </a:pPr>
            <a:r>
              <a:rPr lang="uk-UA" sz="2800" dirty="0" err="1" smtClean="0"/>
              <a:t>-</a:t>
            </a:r>
            <a:r>
              <a:rPr lang="uk-UA" sz="2800" dirty="0" err="1" smtClean="0">
                <a:solidFill>
                  <a:srgbClr val="0070C0"/>
                </a:solidFill>
              </a:rPr>
              <a:t>аміакати</a:t>
            </a:r>
            <a:r>
              <a:rPr lang="uk-UA" sz="2800" dirty="0" smtClean="0"/>
              <a:t>, в яких лігандами є молекули аміаку.</a:t>
            </a:r>
          </a:p>
          <a:p>
            <a:pPr>
              <a:buNone/>
            </a:pPr>
            <a:r>
              <a:rPr lang="uk-UA" sz="2800" dirty="0" err="1" smtClean="0"/>
              <a:t>-</a:t>
            </a:r>
            <a:r>
              <a:rPr lang="uk-UA" sz="2800" dirty="0" err="1" smtClean="0">
                <a:solidFill>
                  <a:srgbClr val="0070C0"/>
                </a:solidFill>
              </a:rPr>
              <a:t>карбоніли</a:t>
            </a:r>
            <a:r>
              <a:rPr lang="uk-UA" sz="2800" dirty="0" smtClean="0"/>
              <a:t>, що мають за ліганди молекули оксиду вуглецю.</a:t>
            </a:r>
          </a:p>
          <a:p>
            <a:pPr>
              <a:buNone/>
            </a:pPr>
            <a:r>
              <a:rPr lang="uk-UA" sz="2800" dirty="0" smtClean="0"/>
              <a:t>-</a:t>
            </a:r>
            <a:r>
              <a:rPr lang="uk-UA" sz="2800" dirty="0" err="1" smtClean="0">
                <a:solidFill>
                  <a:srgbClr val="0070C0"/>
                </a:solidFill>
              </a:rPr>
              <a:t>гідроксокомплекси</a:t>
            </a:r>
            <a:r>
              <a:rPr lang="uk-UA" sz="2800" dirty="0" smtClean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r>
              <a:rPr lang="uk-UA" sz="2800" dirty="0" err="1" smtClean="0"/>
              <a:t>-</a:t>
            </a:r>
            <a:r>
              <a:rPr lang="uk-UA" sz="2800" dirty="0" err="1" smtClean="0">
                <a:solidFill>
                  <a:srgbClr val="0070C0"/>
                </a:solidFill>
              </a:rPr>
              <a:t>ацидокомплекси</a:t>
            </a:r>
            <a:r>
              <a:rPr lang="uk-UA" sz="2800" dirty="0" smtClean="0"/>
              <a:t>, в яких </a:t>
            </a:r>
            <a:r>
              <a:rPr lang="uk-UA" sz="2800" dirty="0" err="1" smtClean="0"/>
              <a:t>лігіндами</a:t>
            </a:r>
            <a:r>
              <a:rPr lang="uk-UA" sz="2800" dirty="0" smtClean="0"/>
              <a:t> є аніони </a:t>
            </a:r>
            <a:r>
              <a:rPr lang="uk-UA" sz="2800" dirty="0" err="1" smtClean="0"/>
              <a:t>різнихкислот</a:t>
            </a:r>
            <a:r>
              <a:rPr lang="uk-UA" sz="2800" dirty="0" smtClean="0"/>
              <a:t>.</a:t>
            </a:r>
          </a:p>
          <a:p>
            <a:pPr>
              <a:buNone/>
            </a:pPr>
            <a:r>
              <a:rPr lang="uk-UA" sz="2800" dirty="0" err="1" smtClean="0"/>
              <a:t>-</a:t>
            </a:r>
            <a:r>
              <a:rPr lang="uk-UA" sz="2800" dirty="0" err="1" smtClean="0">
                <a:solidFill>
                  <a:srgbClr val="0070C0"/>
                </a:solidFill>
              </a:rPr>
              <a:t>змішані</a:t>
            </a:r>
            <a:r>
              <a:rPr lang="uk-UA" sz="2800" dirty="0" smtClean="0">
                <a:solidFill>
                  <a:srgbClr val="0070C0"/>
                </a:solidFill>
              </a:rPr>
              <a:t> комплекси</a:t>
            </a:r>
            <a:r>
              <a:rPr lang="uk-UA" sz="2800" dirty="0" smtClean="0"/>
              <a:t>, у внутрішній сфері яких містяться ліганди різної природи.</a:t>
            </a:r>
            <a:endParaRPr lang="ru-RU" sz="2800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За кількістю ядер комплекси бувають: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52400" y="990600"/>
            <a:ext cx="8229600" cy="58674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uk-UA" dirty="0" smtClean="0"/>
              <a:t> </a:t>
            </a:r>
          </a:p>
          <a:p>
            <a:pPr>
              <a:buNone/>
            </a:pPr>
            <a:r>
              <a:rPr lang="uk-UA" sz="6000" dirty="0" smtClean="0"/>
              <a:t>     </a:t>
            </a:r>
            <a:r>
              <a:rPr lang="uk-UA" sz="9600" dirty="0" err="1" smtClean="0"/>
              <a:t>-</a:t>
            </a:r>
            <a:r>
              <a:rPr lang="uk-UA" sz="9600" dirty="0" err="1" smtClean="0">
                <a:solidFill>
                  <a:srgbClr val="0070C0"/>
                </a:solidFill>
              </a:rPr>
              <a:t>моноядерні</a:t>
            </a:r>
            <a:r>
              <a:rPr lang="uk-UA" sz="9600" dirty="0" smtClean="0"/>
              <a:t>, в яких міститься тільки один </a:t>
            </a:r>
            <a:r>
              <a:rPr lang="uk-UA" sz="9600" dirty="0" err="1" smtClean="0"/>
              <a:t>комлексоутворювач</a:t>
            </a:r>
            <a:r>
              <a:rPr lang="uk-UA" sz="9600" dirty="0" smtClean="0"/>
              <a:t>.</a:t>
            </a:r>
          </a:p>
          <a:p>
            <a:pPr>
              <a:buNone/>
            </a:pPr>
            <a:r>
              <a:rPr lang="uk-UA" sz="9600" dirty="0" smtClean="0"/>
              <a:t>    - </a:t>
            </a:r>
            <a:r>
              <a:rPr lang="uk-UA" sz="9600" dirty="0" err="1" smtClean="0">
                <a:solidFill>
                  <a:srgbClr val="0070C0"/>
                </a:solidFill>
              </a:rPr>
              <a:t>поліядерні</a:t>
            </a:r>
            <a:r>
              <a:rPr lang="uk-UA" sz="9600" dirty="0" smtClean="0"/>
              <a:t>, в яких є два чи більше </a:t>
            </a:r>
            <a:r>
              <a:rPr lang="uk-UA" sz="9600" dirty="0" err="1" smtClean="0"/>
              <a:t>комплексоутворювачів</a:t>
            </a:r>
            <a:r>
              <a:rPr lang="uk-UA" sz="9600" dirty="0" smtClean="0"/>
              <a:t>.</a:t>
            </a:r>
          </a:p>
          <a:p>
            <a:pPr>
              <a:buNone/>
            </a:pPr>
            <a:r>
              <a:rPr lang="uk-UA" sz="9600" dirty="0" smtClean="0"/>
              <a:t>        </a:t>
            </a:r>
            <a:r>
              <a:rPr lang="uk-UA" sz="9600" dirty="0" err="1" smtClean="0"/>
              <a:t>Поліядерні</a:t>
            </a:r>
            <a:r>
              <a:rPr lang="uk-UA" sz="9600" dirty="0" smtClean="0"/>
              <a:t> комплекси, в яких містки утворені гідроксильними групами, називають </a:t>
            </a:r>
            <a:r>
              <a:rPr lang="uk-UA" sz="9600" dirty="0" err="1" smtClean="0"/>
              <a:t>оловими</a:t>
            </a:r>
            <a:r>
              <a:rPr lang="uk-UA" sz="9600" dirty="0" smtClean="0"/>
              <a:t>. В </a:t>
            </a:r>
            <a:r>
              <a:rPr lang="uk-UA" sz="9600" dirty="0" err="1" smtClean="0"/>
              <a:t>ослових</a:t>
            </a:r>
            <a:r>
              <a:rPr lang="uk-UA" sz="9600" dirty="0" smtClean="0"/>
              <a:t> комплексах координаційне число кисню в ОН-групі дорівнює 3.</a:t>
            </a:r>
          </a:p>
          <a:p>
            <a:pPr>
              <a:buNone/>
            </a:pPr>
            <a:endParaRPr lang="uk-UA" sz="9600" dirty="0" smtClean="0"/>
          </a:p>
          <a:p>
            <a:pPr>
              <a:buNone/>
            </a:pPr>
            <a:r>
              <a:rPr lang="uk-UA" sz="9600" dirty="0" smtClean="0"/>
              <a:t>     Багатоядерні комплекси ще недостатньо вивчені, однак відомо, що вони можуть містити декілька місткових груп. Прикладом багатоядерних комплексів є </a:t>
            </a:r>
            <a:r>
              <a:rPr lang="uk-UA" sz="9600" dirty="0" err="1" smtClean="0"/>
              <a:t>полікислоти</a:t>
            </a:r>
            <a:r>
              <a:rPr lang="uk-UA" sz="9600" dirty="0" smtClean="0"/>
              <a:t>. Серед них розрізняють </a:t>
            </a:r>
            <a:r>
              <a:rPr lang="uk-UA" sz="9600" dirty="0" err="1" smtClean="0"/>
              <a:t>ізополікислоти</a:t>
            </a:r>
            <a:r>
              <a:rPr lang="uk-UA" sz="9600" dirty="0" smtClean="0"/>
              <a:t>, ядра яких утворені атомами одного елемента, і </a:t>
            </a:r>
            <a:r>
              <a:rPr lang="uk-UA" sz="9600" dirty="0" err="1" smtClean="0"/>
              <a:t>гетерокислоти</a:t>
            </a:r>
            <a:r>
              <a:rPr lang="uk-UA" sz="9600" dirty="0" smtClean="0"/>
              <a:t>, в яких містковий кисень сполучає ядра, утворені різними елементами.</a:t>
            </a:r>
          </a:p>
          <a:p>
            <a:pPr>
              <a:buNone/>
            </a:pPr>
            <a:r>
              <a:rPr lang="uk-UA" sz="9600" dirty="0" smtClean="0"/>
              <a:t>  </a:t>
            </a:r>
            <a:endParaRPr lang="ru-RU" sz="9600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467600" cy="1143000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chemeClr val="tx2">
                    <a:lumMod val="75000"/>
                  </a:schemeClr>
                </a:solidFill>
              </a:rPr>
              <a:t>За відсутністю або наявністю замкнутих структур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/>
              <a:t>     За відсутністю або наявністю замкнутих структур комплексні сполуки поділяють на прості та циклічні. У простих комплексах ліганди займають одне координаційне місце, а </a:t>
            </a:r>
            <a:r>
              <a:rPr lang="uk-UA" sz="2400" dirty="0" err="1" smtClean="0"/>
              <a:t>полідентатні</a:t>
            </a:r>
            <a:r>
              <a:rPr lang="uk-UA" sz="2400" dirty="0" smtClean="0"/>
              <a:t> ліганди, сполучені декількома </a:t>
            </a:r>
            <a:r>
              <a:rPr lang="uk-UA" sz="2400" dirty="0" err="1" smtClean="0"/>
              <a:t>зв</a:t>
            </a:r>
            <a:r>
              <a:rPr lang="en-US" sz="2400" dirty="0" smtClean="0"/>
              <a:t>’</a:t>
            </a:r>
            <a:r>
              <a:rPr lang="uk-UA" sz="2400" dirty="0" err="1" smtClean="0"/>
              <a:t>язками</a:t>
            </a:r>
            <a:r>
              <a:rPr lang="uk-UA" sz="2400" dirty="0" smtClean="0"/>
              <a:t> з одним і тим самим </a:t>
            </a:r>
            <a:r>
              <a:rPr lang="uk-UA" sz="2400" dirty="0" err="1" smtClean="0"/>
              <a:t>комплексоутворювачем</a:t>
            </a:r>
            <a:r>
              <a:rPr lang="uk-UA" sz="2400" dirty="0" smtClean="0"/>
              <a:t>, дають циклічні комплекси.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" y="4648200"/>
            <a:ext cx="495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err="1" smtClean="0">
                <a:solidFill>
                  <a:schemeClr val="tx2">
                    <a:lumMod val="75000"/>
                  </a:schemeClr>
                </a:solidFill>
              </a:rPr>
              <a:t>Надкомплексні</a:t>
            </a:r>
            <a:r>
              <a:rPr lang="uk-UA" sz="2800" b="1" dirty="0" smtClean="0">
                <a:solidFill>
                  <a:schemeClr val="tx2">
                    <a:lumMod val="75000"/>
                  </a:schemeClr>
                </a:solidFill>
              </a:rPr>
              <a:t> сполуки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600" y="5257800"/>
            <a:ext cx="8763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uk-UA" sz="2800" dirty="0" err="1" smtClean="0"/>
              <a:t>Надкомплексні</a:t>
            </a:r>
            <a:r>
              <a:rPr lang="uk-UA" sz="2800" dirty="0" smtClean="0"/>
              <a:t> сполуки в яких кількість лігандів перевищує координаційну валентність центрального атома.</a:t>
            </a:r>
            <a:endParaRPr lang="ru-RU" sz="28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Другая 38">
      <a:dk1>
        <a:sysClr val="windowText" lastClr="000000"/>
      </a:dk1>
      <a:lt1>
        <a:srgbClr val="C9F0FF"/>
      </a:lt1>
      <a:dk2>
        <a:srgbClr val="005272"/>
      </a:dk2>
      <a:lt2>
        <a:srgbClr val="FFFF00"/>
      </a:lt2>
      <a:accent1>
        <a:srgbClr val="FFFF00"/>
      </a:accent1>
      <a:accent2>
        <a:srgbClr val="11BCFF"/>
      </a:accent2>
      <a:accent3>
        <a:srgbClr val="00B0F0"/>
      </a:accent3>
      <a:accent4>
        <a:srgbClr val="FCE4AA"/>
      </a:accent4>
      <a:accent5>
        <a:srgbClr val="548BB7"/>
      </a:accent5>
      <a:accent6>
        <a:srgbClr val="00B050"/>
      </a:accent6>
      <a:hlink>
        <a:srgbClr val="00B0F0"/>
      </a:hlink>
      <a:folHlink>
        <a:srgbClr val="704404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</TotalTime>
  <Words>305</Words>
  <Application>Microsoft Office PowerPoint</Application>
  <PresentationFormat>Экран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Класифікація комплексних сполук</vt:lpstr>
      <vt:lpstr>План</vt:lpstr>
      <vt:lpstr>    Існує декілька класифікацій комплексних сполук. Залежно від ознаки, які беруть до них уваги, одну і ту саму комплексну сполуку можна віднести одночасно до різних видів:</vt:lpstr>
      <vt:lpstr>Залежно від природи лігандів розрізняють: </vt:lpstr>
      <vt:lpstr>За кількістю ядер комплекси бувають:</vt:lpstr>
      <vt:lpstr>За відсутністю або наявністю замкнутих структур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Класифікація комплексних сполук</dc:title>
  <cp:lastModifiedBy>Сережа</cp:lastModifiedBy>
  <cp:revision>7</cp:revision>
  <dcterms:modified xsi:type="dcterms:W3CDTF">2014-06-06T20:06:50Z</dcterms:modified>
</cp:coreProperties>
</file>