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7" r:id="rId3"/>
    <p:sldId id="280" r:id="rId4"/>
    <p:sldId id="281" r:id="rId5"/>
    <p:sldId id="283" r:id="rId6"/>
    <p:sldId id="282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1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329" y="4387334"/>
            <a:ext cx="171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 слайда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6" y="4681904"/>
            <a:ext cx="12022184" cy="1625279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/>
              <a:t>Океанографічний музей </a:t>
            </a:r>
            <a:r>
              <a:rPr lang="uk-UA" sz="8800" dirty="0" smtClean="0"/>
              <a:t>      Монако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0021" y="901337"/>
            <a:ext cx="6191796" cy="411262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Чимало</a:t>
            </a:r>
            <a:r>
              <a:rPr lang="ru-RU" sz="3600" dirty="0" smtClean="0"/>
              <a:t> </a:t>
            </a:r>
            <a:r>
              <a:rPr lang="ru-RU" sz="3600" dirty="0" err="1" smtClean="0"/>
              <a:t>цікавого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відвідувачі</a:t>
            </a:r>
            <a:r>
              <a:rPr lang="ru-RU" sz="3600" dirty="0" smtClean="0"/>
              <a:t> </a:t>
            </a:r>
            <a:r>
              <a:rPr lang="ru-RU" sz="3600" dirty="0" err="1" smtClean="0"/>
              <a:t>дізнаються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історію</a:t>
            </a:r>
            <a:r>
              <a:rPr lang="ru-RU" sz="3600" dirty="0" smtClean="0"/>
              <a:t> </a:t>
            </a:r>
            <a:r>
              <a:rPr lang="ru-RU" sz="3600" dirty="0" err="1" smtClean="0"/>
              <a:t>вивчення</a:t>
            </a:r>
            <a:r>
              <a:rPr lang="ru-RU" sz="3600" dirty="0" smtClean="0"/>
              <a:t> океану. Про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розповідають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океанографічні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прилади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інструменти</a:t>
            </a:r>
            <a:r>
              <a:rPr lang="ru-RU" sz="3600" dirty="0" smtClean="0"/>
              <a:t>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моделі</a:t>
            </a:r>
            <a:r>
              <a:rPr lang="ru-RU" sz="3600" dirty="0" smtClean="0"/>
              <a:t> </a:t>
            </a:r>
            <a:r>
              <a:rPr lang="ru-RU" sz="3600" dirty="0" err="1" smtClean="0"/>
              <a:t>наукових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кораблів</a:t>
            </a:r>
            <a:r>
              <a:rPr lang="ru-RU" sz="3600" dirty="0" smtClean="0"/>
              <a:t> </a:t>
            </a:r>
            <a:r>
              <a:rPr lang="ru-RU" sz="3600" dirty="0" smtClean="0"/>
              <a:t>та </a:t>
            </a:r>
            <a:r>
              <a:rPr lang="ru-RU" sz="3600" dirty="0" err="1" smtClean="0"/>
              <a:t>апаратів</a:t>
            </a:r>
            <a:r>
              <a:rPr lang="ru-RU" sz="3600" dirty="0" smtClean="0"/>
              <a:t>, </a:t>
            </a:r>
            <a:r>
              <a:rPr lang="ru-RU" sz="3600" dirty="0" err="1" smtClean="0"/>
              <a:t>підводних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старовинних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водолазних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костюмів</a:t>
            </a:r>
            <a:r>
              <a:rPr lang="ru-RU" sz="3600" dirty="0" smtClean="0"/>
              <a:t> </a:t>
            </a:r>
            <a:r>
              <a:rPr lang="ru-RU" sz="3600" dirty="0" err="1" smtClean="0"/>
              <a:t>тощо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3794" name="Picture 2" descr="http://www.vnk39.ru/upload/iblock/7ce/7ce5d8ed697ca74ceb94a9b3e7794c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1" y="157390"/>
            <a:ext cx="3883176" cy="2912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://freeswimming.ru/_bl/0/82374783.jpg"/>
          <p:cNvPicPr>
            <a:picLocks noChangeAspect="1" noChangeArrowheads="1"/>
          </p:cNvPicPr>
          <p:nvPr/>
        </p:nvPicPr>
        <p:blipFill>
          <a:blip r:embed="rId3"/>
          <a:srcRect l="987" t="19535"/>
          <a:stretch>
            <a:fillRect/>
          </a:stretch>
        </p:blipFill>
        <p:spPr bwMode="auto">
          <a:xfrm>
            <a:off x="2377440" y="2259875"/>
            <a:ext cx="3707711" cy="225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8" name="AutoShape 6" descr="http://ic.pics.livejournal.com/cupodo_lucis/41995678/219354/219354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http://ic.pics.livejournal.com/cupodo_lucis/41995678/219354/219354_900.jpg"/>
          <p:cNvPicPr>
            <a:picLocks noChangeAspect="1" noChangeArrowheads="1"/>
          </p:cNvPicPr>
          <p:nvPr/>
        </p:nvPicPr>
        <p:blipFill>
          <a:blip r:embed="rId4"/>
          <a:srcRect l="13142" t="20404" r="11813" b="7202"/>
          <a:stretch>
            <a:fillRect/>
          </a:stretch>
        </p:blipFill>
        <p:spPr bwMode="auto">
          <a:xfrm>
            <a:off x="0" y="3056709"/>
            <a:ext cx="2834640" cy="205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4" name="Picture 12" descr="http://mw2.google.com/mw-panoramio/photos/medium/676593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6707" y="4466613"/>
            <a:ext cx="3188516" cy="239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75565" y="849086"/>
            <a:ext cx="5042263" cy="4885509"/>
          </a:xfrm>
        </p:spPr>
        <p:txBody>
          <a:bodyPr>
            <a:noAutofit/>
          </a:bodyPr>
          <a:lstStyle/>
          <a:p>
            <a:r>
              <a:rPr lang="ru-RU" sz="3000" dirty="0" smtClean="0"/>
              <a:t>Є в </a:t>
            </a:r>
            <a:r>
              <a:rPr lang="ru-RU" sz="3000" dirty="0" err="1" smtClean="0"/>
              <a:t>музеї</a:t>
            </a:r>
            <a:r>
              <a:rPr lang="ru-RU" sz="3000" dirty="0" smtClean="0"/>
              <a:t> великий зал, де </a:t>
            </a:r>
            <a:r>
              <a:rPr lang="ru-RU" sz="3000" dirty="0" err="1" smtClean="0"/>
              <a:t>показують</a:t>
            </a:r>
            <a:r>
              <a:rPr lang="ru-RU" sz="3000" dirty="0" smtClean="0"/>
              <a:t> </a:t>
            </a:r>
            <a:r>
              <a:rPr lang="ru-RU" sz="3000" dirty="0" err="1" smtClean="0"/>
              <a:t>фільми</a:t>
            </a:r>
            <a:r>
              <a:rPr lang="ru-RU" sz="3000" dirty="0" smtClean="0"/>
              <a:t> про </a:t>
            </a:r>
            <a:r>
              <a:rPr lang="ru-RU" sz="3000" dirty="0" err="1" smtClean="0"/>
              <a:t>життя</a:t>
            </a:r>
            <a:r>
              <a:rPr lang="ru-RU" sz="3000" dirty="0" smtClean="0"/>
              <a:t> океану, </a:t>
            </a:r>
            <a:r>
              <a:rPr lang="ru-RU" sz="3000" dirty="0" err="1" smtClean="0"/>
              <a:t>зняті</a:t>
            </a:r>
            <a:r>
              <a:rPr lang="ru-RU" sz="3000" dirty="0" smtClean="0"/>
              <a:t> </a:t>
            </a:r>
            <a:r>
              <a:rPr lang="ru-RU" sz="3000" dirty="0" smtClean="0"/>
              <a:t>1910-1997рр. </a:t>
            </a:r>
            <a:r>
              <a:rPr lang="ru-RU" sz="3000" dirty="0" smtClean="0"/>
              <a:t>Самому </a:t>
            </a:r>
            <a:r>
              <a:rPr lang="ru-RU" sz="3000" dirty="0" err="1" smtClean="0"/>
              <a:t>Кусто</a:t>
            </a:r>
            <a:r>
              <a:rPr lang="ru-RU" sz="3000" dirty="0" smtClean="0"/>
              <a:t> </a:t>
            </a:r>
            <a:r>
              <a:rPr lang="ru-RU" sz="3000" dirty="0" err="1" smtClean="0"/>
              <a:t>теж</a:t>
            </a:r>
            <a:r>
              <a:rPr lang="ru-RU" sz="3000" dirty="0" smtClean="0"/>
              <a:t> </a:t>
            </a:r>
            <a:r>
              <a:rPr lang="ru-RU" sz="3000" dirty="0" err="1" smtClean="0"/>
              <a:t>довелося</a:t>
            </a:r>
            <a:r>
              <a:rPr lang="ru-RU" sz="3000" dirty="0" smtClean="0"/>
              <a:t> </a:t>
            </a:r>
            <a:r>
              <a:rPr lang="ru-RU" sz="3000" dirty="0" err="1" smtClean="0"/>
              <a:t>попрацювати</a:t>
            </a:r>
            <a:r>
              <a:rPr lang="ru-RU" sz="3000" dirty="0" smtClean="0"/>
              <a:t> в </a:t>
            </a:r>
            <a:r>
              <a:rPr lang="ru-RU" sz="3000" dirty="0" err="1" smtClean="0"/>
              <a:t>музеї</a:t>
            </a:r>
            <a:r>
              <a:rPr lang="ru-RU" sz="3000" dirty="0" smtClean="0"/>
              <a:t> </a:t>
            </a:r>
            <a:r>
              <a:rPr lang="ru-RU" sz="3000" dirty="0" smtClean="0"/>
              <a:t>та </a:t>
            </a:r>
            <a:r>
              <a:rPr lang="ru-RU" sz="3000" dirty="0" err="1" smtClean="0"/>
              <a:t>значно</a:t>
            </a:r>
            <a:r>
              <a:rPr lang="ru-RU" sz="3000" dirty="0" smtClean="0"/>
              <a:t> </a:t>
            </a:r>
            <a:r>
              <a:rPr lang="ru-RU" sz="3000" dirty="0" err="1" smtClean="0"/>
              <a:t>поповнити</a:t>
            </a:r>
            <a:r>
              <a:rPr lang="ru-RU" sz="3000" dirty="0" smtClean="0"/>
              <a:t>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«живу» </a:t>
            </a:r>
            <a:r>
              <a:rPr lang="ru-RU" sz="3000" dirty="0" err="1" smtClean="0"/>
              <a:t>експозицію</a:t>
            </a:r>
            <a:r>
              <a:rPr lang="ru-RU" sz="3000" dirty="0" smtClean="0"/>
              <a:t>: в 1957 р. принц </a:t>
            </a:r>
            <a:r>
              <a:rPr lang="ru-RU" sz="3000" dirty="0" err="1" smtClean="0"/>
              <a:t>Реньє</a:t>
            </a:r>
            <a:r>
              <a:rPr lang="ru-RU" sz="3000" dirty="0" smtClean="0"/>
              <a:t> III, правнук Альберта I, запросив знаменитого </a:t>
            </a:r>
            <a:r>
              <a:rPr lang="ru-RU" sz="3000" dirty="0" err="1" smtClean="0"/>
              <a:t>французького</a:t>
            </a:r>
            <a:r>
              <a:rPr lang="ru-RU" sz="3000" dirty="0" smtClean="0"/>
              <a:t> океанографа </a:t>
            </a:r>
            <a:r>
              <a:rPr lang="ru-RU" sz="3000" dirty="0" err="1" smtClean="0"/>
              <a:t>й</a:t>
            </a:r>
            <a:r>
              <a:rPr lang="ru-RU" sz="3000" dirty="0" smtClean="0"/>
              <a:t> </a:t>
            </a:r>
            <a:r>
              <a:rPr lang="ru-RU" sz="3000" dirty="0" err="1" smtClean="0"/>
              <a:t>винахідника</a:t>
            </a:r>
            <a:r>
              <a:rPr lang="ru-RU" sz="3000" dirty="0" smtClean="0"/>
              <a:t> акваланга на пост директора.</a:t>
            </a:r>
            <a:endParaRPr lang="ru-RU" sz="3000" dirty="0"/>
          </a:p>
        </p:txBody>
      </p:sp>
      <p:pic>
        <p:nvPicPr>
          <p:cNvPr id="34818" name="Picture 2" descr="http://tochka-na-karte.ru/modules/photo/images/1988-Zal-dlja-vysshih-prijomov-v-okeanograficheskom-muzee-Monako.JPG"/>
          <p:cNvPicPr>
            <a:picLocks noChangeAspect="1" noChangeArrowheads="1"/>
          </p:cNvPicPr>
          <p:nvPr/>
        </p:nvPicPr>
        <p:blipFill>
          <a:blip r:embed="rId2"/>
          <a:srcRect l="2587" t="6962" r="2442"/>
          <a:stretch>
            <a:fillRect/>
          </a:stretch>
        </p:blipFill>
        <p:spPr bwMode="auto">
          <a:xfrm>
            <a:off x="156755" y="770710"/>
            <a:ext cx="6724726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522514"/>
            <a:ext cx="5603966" cy="59566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Директором </a:t>
            </a:r>
            <a:r>
              <a:rPr lang="ru-RU" sz="3600" dirty="0" err="1" smtClean="0"/>
              <a:t>Океанографічного</a:t>
            </a:r>
            <a:r>
              <a:rPr lang="ru-RU" sz="3600" dirty="0" smtClean="0"/>
              <a:t> музею в Монако </a:t>
            </a:r>
            <a:r>
              <a:rPr lang="ru-RU" sz="3600" dirty="0" err="1" smtClean="0"/>
              <a:t>Кусто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залишався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протягом</a:t>
            </a:r>
            <a:r>
              <a:rPr lang="ru-RU" sz="3600" dirty="0" smtClean="0"/>
              <a:t> 32 </a:t>
            </a:r>
            <a:r>
              <a:rPr lang="ru-RU" sz="3600" dirty="0" err="1" smtClean="0"/>
              <a:t>років</a:t>
            </a:r>
            <a:r>
              <a:rPr lang="ru-RU" sz="3600" dirty="0" smtClean="0"/>
              <a:t>, до 1989 р. За </a:t>
            </a:r>
            <a:r>
              <a:rPr lang="ru-RU" sz="3600" dirty="0" err="1" smtClean="0"/>
              <a:t>цей</a:t>
            </a:r>
            <a:r>
              <a:rPr lang="ru-RU" sz="3600" dirty="0" smtClean="0"/>
              <a:t> час </a:t>
            </a:r>
            <a:r>
              <a:rPr lang="ru-RU" sz="3600" dirty="0" err="1" smtClean="0"/>
              <a:t>акваріуми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морською</a:t>
            </a:r>
            <a:r>
              <a:rPr lang="ru-RU" sz="3600" dirty="0" smtClean="0"/>
              <a:t> </a:t>
            </a:r>
            <a:r>
              <a:rPr lang="ru-RU" sz="3600" dirty="0" smtClean="0"/>
              <a:t>водою, </a:t>
            </a:r>
            <a:br>
              <a:rPr lang="ru-RU" sz="3600" dirty="0" smtClean="0"/>
            </a:br>
            <a:r>
              <a:rPr lang="ru-RU" sz="3600" dirty="0" err="1" smtClean="0"/>
              <a:t>особлива</a:t>
            </a:r>
            <a:r>
              <a:rPr lang="ru-RU" sz="3600" dirty="0" smtClean="0"/>
              <a:t> </a:t>
            </a:r>
            <a:r>
              <a:rPr lang="ru-RU" sz="3600" dirty="0" err="1" smtClean="0"/>
              <a:t>гордість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експозиції</a:t>
            </a:r>
            <a:r>
              <a:rPr lang="ru-RU" sz="3600" dirty="0" smtClean="0"/>
              <a:t>, </a:t>
            </a:r>
            <a:r>
              <a:rPr lang="ru-RU" sz="3600" dirty="0" err="1" smtClean="0"/>
              <a:t>поповнилися</a:t>
            </a:r>
            <a:r>
              <a:rPr lang="ru-RU" sz="3600" dirty="0" smtClean="0"/>
              <a:t> </a:t>
            </a:r>
            <a:r>
              <a:rPr lang="ru-RU" sz="3600" dirty="0" err="1" smtClean="0"/>
              <a:t>мешканцями</a:t>
            </a:r>
            <a:r>
              <a:rPr lang="ru-RU" sz="3600" dirty="0" smtClean="0"/>
              <a:t> </a:t>
            </a:r>
            <a:r>
              <a:rPr lang="ru-RU" sz="3600" dirty="0" err="1" smtClean="0"/>
              <a:t>чи</a:t>
            </a:r>
            <a:r>
              <a:rPr lang="ru-RU" sz="3600" dirty="0" smtClean="0"/>
              <a:t> не </a:t>
            </a:r>
            <a:r>
              <a:rPr lang="ru-RU" sz="3600" dirty="0" err="1" smtClean="0"/>
              <a:t>всіх</a:t>
            </a:r>
            <a:r>
              <a:rPr lang="ru-RU" sz="3600" dirty="0" smtClean="0"/>
              <a:t> </a:t>
            </a:r>
            <a:r>
              <a:rPr lang="ru-RU" sz="3600" dirty="0" err="1" smtClean="0"/>
              <a:t>морів</a:t>
            </a:r>
            <a:r>
              <a:rPr lang="ru-RU" sz="3600" dirty="0" smtClean="0"/>
              <a:t> </a:t>
            </a:r>
            <a:r>
              <a:rPr lang="ru-RU" sz="3600" dirty="0" err="1" smtClean="0"/>
              <a:t>планети</a:t>
            </a:r>
            <a:r>
              <a:rPr lang="ru-RU" sz="3600" dirty="0" smtClean="0"/>
              <a:t>. Для </a:t>
            </a:r>
            <a:r>
              <a:rPr lang="ru-RU" sz="3600" dirty="0" err="1" smtClean="0"/>
              <a:t>цього</a:t>
            </a:r>
            <a:r>
              <a:rPr lang="ru-RU" sz="3600" dirty="0" smtClean="0"/>
              <a:t> музейного «</a:t>
            </a:r>
            <a:r>
              <a:rPr lang="ru-RU" sz="3600" dirty="0" err="1" smtClean="0"/>
              <a:t>промислу</a:t>
            </a:r>
            <a:r>
              <a:rPr lang="ru-RU" sz="3600" dirty="0" smtClean="0"/>
              <a:t>» служило </a:t>
            </a:r>
            <a:r>
              <a:rPr lang="ru-RU" sz="3600" dirty="0" err="1" smtClean="0"/>
              <a:t>спеціальне</a:t>
            </a:r>
            <a:r>
              <a:rPr lang="ru-RU" sz="3600" dirty="0" smtClean="0"/>
              <a:t> </a:t>
            </a:r>
            <a:r>
              <a:rPr lang="ru-RU" sz="3600" dirty="0" err="1" smtClean="0"/>
              <a:t>експедиційне</a:t>
            </a:r>
            <a:r>
              <a:rPr lang="ru-RU" sz="3600" dirty="0" smtClean="0"/>
              <a:t> судно «</a:t>
            </a:r>
            <a:r>
              <a:rPr lang="ru-RU" sz="3600" dirty="0" err="1" smtClean="0"/>
              <a:t>Фізалія</a:t>
            </a:r>
            <a:r>
              <a:rPr lang="ru-RU" sz="3600" dirty="0" smtClean="0"/>
              <a:t>».</a:t>
            </a:r>
            <a:endParaRPr lang="ru-RU" sz="3600" dirty="0"/>
          </a:p>
        </p:txBody>
      </p:sp>
      <p:pic>
        <p:nvPicPr>
          <p:cNvPr id="35842" name="Picture 2" descr="Жак Ив Кусто"/>
          <p:cNvPicPr>
            <a:picLocks noChangeAspect="1" noChangeArrowheads="1"/>
          </p:cNvPicPr>
          <p:nvPr/>
        </p:nvPicPr>
        <p:blipFill>
          <a:blip r:embed="rId2"/>
          <a:srcRect l="2763" r="1465" b="11771"/>
          <a:stretch>
            <a:fillRect/>
          </a:stretch>
        </p:blipFill>
        <p:spPr bwMode="auto">
          <a:xfrm>
            <a:off x="548640" y="738052"/>
            <a:ext cx="5473337" cy="3781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01337" y="3937321"/>
            <a:ext cx="10724606" cy="1625279"/>
          </a:xfrm>
        </p:spPr>
        <p:txBody>
          <a:bodyPr>
            <a:noAutofit/>
          </a:bodyPr>
          <a:lstStyle/>
          <a:p>
            <a:r>
              <a:rPr lang="uk-UA" sz="11500" dirty="0" smtClean="0"/>
              <a:t>Дякую за увагу!</a:t>
            </a:r>
            <a:endParaRPr lang="ru-RU" sz="115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147764" y="5943900"/>
            <a:ext cx="3044236" cy="91410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Презентацію готувала</a:t>
            </a:r>
          </a:p>
          <a:p>
            <a:r>
              <a:rPr lang="uk-UA" dirty="0" smtClean="0"/>
              <a:t>учениця 10 – А класу</a:t>
            </a:r>
          </a:p>
          <a:p>
            <a:r>
              <a:rPr lang="uk-UA" dirty="0" smtClean="0"/>
              <a:t>Кременчуцького ліцею №30</a:t>
            </a:r>
          </a:p>
          <a:p>
            <a:r>
              <a:rPr lang="uk-UA" dirty="0" err="1" smtClean="0"/>
              <a:t>Заікіна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71064" y="1123406"/>
            <a:ext cx="5146766" cy="3668485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Це</a:t>
            </a:r>
            <a:r>
              <a:rPr lang="ru-RU" sz="3600" dirty="0" smtClean="0"/>
              <a:t> один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найзнаменитіших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природничонаукових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музеїв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знаходиться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князівстві</a:t>
            </a:r>
            <a:r>
              <a:rPr lang="ru-RU" sz="3600" dirty="0" smtClean="0"/>
              <a:t> </a:t>
            </a:r>
            <a:r>
              <a:rPr lang="ru-RU" sz="3600" dirty="0" smtClean="0"/>
              <a:t>Монако, </a:t>
            </a:r>
            <a:br>
              <a:rPr lang="ru-RU" sz="3600" dirty="0" smtClean="0"/>
            </a:br>
            <a:r>
              <a:rPr lang="ru-RU" sz="3600" dirty="0" err="1" smtClean="0"/>
              <a:t>крихітній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державі</a:t>
            </a:r>
            <a:r>
              <a:rPr lang="ru-RU" sz="3600" dirty="0" smtClean="0"/>
              <a:t>, </a:t>
            </a:r>
            <a:r>
              <a:rPr lang="ru-RU" sz="3600" dirty="0" err="1" smtClean="0"/>
              <a:t>котра</a:t>
            </a:r>
            <a:r>
              <a:rPr lang="ru-RU" sz="3600" dirty="0" smtClean="0"/>
              <a:t> </a:t>
            </a:r>
            <a:r>
              <a:rPr lang="ru-RU" sz="3600" dirty="0" err="1" smtClean="0"/>
              <a:t>займає</a:t>
            </a:r>
            <a:r>
              <a:rPr lang="ru-RU" sz="3600" dirty="0" smtClean="0"/>
              <a:t> 2 на 2 </a:t>
            </a:r>
            <a:r>
              <a:rPr lang="ru-RU" sz="3600" dirty="0" err="1" smtClean="0"/>
              <a:t>кілометри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березі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Середземного</a:t>
            </a:r>
            <a:r>
              <a:rPr lang="ru-RU" sz="3600" dirty="0" smtClean="0"/>
              <a:t> моря.</a:t>
            </a:r>
            <a:endParaRPr lang="ru-RU" sz="3600" dirty="0"/>
          </a:p>
        </p:txBody>
      </p:sp>
      <p:pic>
        <p:nvPicPr>
          <p:cNvPr id="10244" name="Picture 4" descr="http://i.redigo.ru/c600x338/4e9c33632e138.jpg"/>
          <p:cNvPicPr>
            <a:picLocks noChangeAspect="1" noChangeArrowheads="1"/>
          </p:cNvPicPr>
          <p:nvPr/>
        </p:nvPicPr>
        <p:blipFill>
          <a:blip r:embed="rId2"/>
          <a:srcRect t="2864" r="11877" b="2129"/>
          <a:stretch>
            <a:fillRect/>
          </a:stretch>
        </p:blipFill>
        <p:spPr bwMode="auto">
          <a:xfrm>
            <a:off x="207824" y="653143"/>
            <a:ext cx="6493422" cy="466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320" y="992778"/>
            <a:ext cx="4872445" cy="4034246"/>
          </a:xfrm>
        </p:spPr>
        <p:txBody>
          <a:bodyPr>
            <a:noAutofit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підпливати</a:t>
            </a:r>
            <a:r>
              <a:rPr lang="ru-RU" dirty="0" smtClean="0"/>
              <a:t> до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smtClean="0"/>
              <a:t>– 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smtClean="0"/>
              <a:t>Монако на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здалеку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білу</a:t>
            </a:r>
            <a:r>
              <a:rPr lang="ru-RU" dirty="0" smtClean="0"/>
              <a:t> </a:t>
            </a:r>
            <a:r>
              <a:rPr lang="ru-RU" dirty="0" err="1" smtClean="0"/>
              <a:t>будівлю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краю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скелі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8" name="Picture 4" descr="http://www.nice-places.com/_upload/Image/France/Monaco_oceanomuseum_rock_.jpg"/>
          <p:cNvPicPr>
            <a:picLocks noChangeAspect="1" noChangeArrowheads="1"/>
          </p:cNvPicPr>
          <p:nvPr/>
        </p:nvPicPr>
        <p:blipFill>
          <a:blip r:embed="rId2"/>
          <a:srcRect l="18150"/>
          <a:stretch>
            <a:fillRect/>
          </a:stretch>
        </p:blipFill>
        <p:spPr bwMode="auto">
          <a:xfrm>
            <a:off x="209006" y="461100"/>
            <a:ext cx="6779622" cy="455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7530" y="1175657"/>
            <a:ext cx="4184469" cy="2100943"/>
          </a:xfrm>
        </p:spPr>
        <p:txBody>
          <a:bodyPr/>
          <a:lstStyle/>
          <a:p>
            <a:r>
              <a:rPr lang="ru-RU" dirty="0" smtClean="0"/>
              <a:t>Перед входом до музею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справжнісінький</a:t>
            </a:r>
            <a:r>
              <a:rPr lang="ru-RU" dirty="0" smtClean="0"/>
              <a:t> </a:t>
            </a:r>
            <a:r>
              <a:rPr lang="ru-RU" dirty="0" err="1" smtClean="0"/>
              <a:t>підводний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8674" name="Picture 2" descr="http://4.bp.blogspot.com/-DY4kvIuWq9Q/UJ_atsHCOuI/AAAAAAAABv4/WNgpYYyTFCE/s640/dsn2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04" y="383700"/>
            <a:ext cx="7564574" cy="4992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83" y="209006"/>
            <a:ext cx="7981407" cy="6324599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Океанографічний</a:t>
            </a:r>
            <a:r>
              <a:rPr lang="ru-RU" sz="2800" dirty="0" smtClean="0"/>
              <a:t> музей </a:t>
            </a:r>
            <a:r>
              <a:rPr lang="ru-RU" sz="2800" dirty="0" err="1" smtClean="0"/>
              <a:t>заснований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принцом</a:t>
            </a:r>
            <a:r>
              <a:rPr lang="ru-RU" sz="2800" dirty="0" smtClean="0"/>
              <a:t> </a:t>
            </a:r>
            <a:r>
              <a:rPr lang="ru-RU" sz="2800" b="1" dirty="0" smtClean="0"/>
              <a:t>Альбертом </a:t>
            </a:r>
            <a:r>
              <a:rPr lang="en-US" sz="2800" b="1" dirty="0" smtClean="0"/>
              <a:t>I</a:t>
            </a:r>
            <a:r>
              <a:rPr lang="en-US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правив у 1889-1922 </a:t>
            </a:r>
            <a:r>
              <a:rPr lang="ru-RU" sz="2800" dirty="0" err="1" smtClean="0"/>
              <a:t>рр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вмілим</a:t>
            </a:r>
            <a:r>
              <a:rPr lang="ru-RU" sz="2800" dirty="0" smtClean="0"/>
              <a:t> правителем </a:t>
            </a:r>
            <a:r>
              <a:rPr lang="ru-RU" sz="2800" dirty="0" err="1" smtClean="0"/>
              <a:t>мініатюрної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, а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відомим</a:t>
            </a:r>
            <a:r>
              <a:rPr lang="ru-RU" sz="2800" dirty="0" smtClean="0"/>
              <a:t> </a:t>
            </a:r>
            <a:r>
              <a:rPr lang="ru-RU" sz="2800" dirty="0" err="1" smtClean="0"/>
              <a:t>вченим</a:t>
            </a:r>
            <a:r>
              <a:rPr lang="ru-RU" sz="2800" dirty="0" smtClean="0"/>
              <a:t> – океанографом. На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дослідницькій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яхті</a:t>
            </a:r>
            <a:r>
              <a:rPr lang="ru-RU" sz="2800" dirty="0" smtClean="0"/>
              <a:t> « </a:t>
            </a:r>
            <a:r>
              <a:rPr lang="ru-RU" sz="2800" dirty="0" err="1" smtClean="0"/>
              <a:t>Ірондель</a:t>
            </a:r>
            <a:r>
              <a:rPr lang="ru-RU" sz="2800" dirty="0" smtClean="0"/>
              <a:t>»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не раз </a:t>
            </a:r>
            <a:r>
              <a:rPr lang="ru-RU" sz="2800" dirty="0" err="1" smtClean="0"/>
              <a:t>здійснював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далекі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проводив </a:t>
            </a:r>
            <a:r>
              <a:rPr lang="ru-RU" sz="2800" dirty="0" err="1" smtClean="0"/>
              <a:t>океанографічні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: </a:t>
            </a:r>
            <a:r>
              <a:rPr lang="ru-RU" sz="2800" dirty="0" err="1" smtClean="0"/>
              <a:t>збирав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морської</a:t>
            </a:r>
            <a:r>
              <a:rPr lang="ru-RU" sz="2800" dirty="0" smtClean="0"/>
              <a:t> води , </a:t>
            </a:r>
            <a:r>
              <a:rPr lang="ru-RU" sz="2800" dirty="0" err="1" smtClean="0"/>
              <a:t>закидував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глибоководні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піднімали</a:t>
            </a:r>
            <a:r>
              <a:rPr lang="ru-RU" sz="2800" dirty="0" smtClean="0"/>
              <a:t> на борт </a:t>
            </a:r>
            <a:r>
              <a:rPr lang="ru-RU" sz="2800" dirty="0" err="1" smtClean="0"/>
              <a:t>яхти</a:t>
            </a:r>
            <a:r>
              <a:rPr lang="ru-RU" sz="2800" dirty="0" smtClean="0"/>
              <a:t> </a:t>
            </a:r>
            <a:r>
              <a:rPr lang="ru-RU" sz="2800" dirty="0" err="1" smtClean="0"/>
              <a:t>зразки</a:t>
            </a:r>
            <a:r>
              <a:rPr lang="ru-RU" sz="2800" dirty="0" smtClean="0"/>
              <a:t> </a:t>
            </a:r>
            <a:r>
              <a:rPr lang="ru-RU" sz="2800" dirty="0" err="1" smtClean="0"/>
              <a:t>морської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фауни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У 1899 р., </a:t>
            </a:r>
            <a:r>
              <a:rPr lang="ru-RU" sz="2800" dirty="0" err="1" smtClean="0"/>
              <a:t>рівно</a:t>
            </a:r>
            <a:r>
              <a:rPr lang="ru-RU" sz="2800" dirty="0" smtClean="0"/>
              <a:t> через десять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вступу</a:t>
            </a:r>
            <a:r>
              <a:rPr lang="ru-RU" sz="2800" dirty="0" smtClean="0"/>
              <a:t> на престол, принц Альберт почав </a:t>
            </a:r>
            <a:r>
              <a:rPr lang="ru-RU" sz="2800" dirty="0" err="1" smtClean="0"/>
              <a:t>будувати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зібраних</a:t>
            </a:r>
            <a:r>
              <a:rPr lang="ru-RU" sz="2800" dirty="0" smtClean="0"/>
              <a:t> ним великих </a:t>
            </a:r>
            <a:r>
              <a:rPr lang="ru-RU" sz="2800" dirty="0" err="1" smtClean="0"/>
              <a:t>колекцій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Океанографічний</a:t>
            </a:r>
            <a:r>
              <a:rPr lang="ru-RU" sz="2800" dirty="0" smtClean="0"/>
              <a:t> музей – </a:t>
            </a:r>
            <a:r>
              <a:rPr lang="ru-RU" sz="2800" dirty="0" err="1" smtClean="0"/>
              <a:t>і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лабораторіями</a:t>
            </a:r>
            <a:r>
              <a:rPr lang="ru-RU" sz="2800" dirty="0" smtClean="0"/>
              <a:t>, </a:t>
            </a:r>
            <a:r>
              <a:rPr lang="ru-RU" sz="2800" dirty="0" err="1" smtClean="0"/>
              <a:t>аудиторіями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читання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лекцій</a:t>
            </a:r>
            <a:r>
              <a:rPr lang="ru-RU" sz="2800" dirty="0" smtClean="0"/>
              <a:t>, обширною </a:t>
            </a:r>
            <a:r>
              <a:rPr lang="ru-RU" sz="2800" dirty="0" err="1" smtClean="0"/>
              <a:t>бібліотекою</a:t>
            </a:r>
            <a:r>
              <a:rPr lang="ru-RU" sz="2800" dirty="0" smtClean="0"/>
              <a:t>. Для </a:t>
            </a:r>
            <a:r>
              <a:rPr lang="ru-RU" sz="2800" dirty="0" err="1" smtClean="0"/>
              <a:t>відвідувачів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монакський</a:t>
            </a:r>
            <a:r>
              <a:rPr lang="ru-RU" sz="2800" dirty="0" smtClean="0"/>
              <a:t> музей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відкритий</a:t>
            </a:r>
            <a:r>
              <a:rPr lang="ru-RU" sz="2800" dirty="0" smtClean="0"/>
              <a:t> у </a:t>
            </a:r>
            <a:r>
              <a:rPr lang="ru-RU" sz="2800" b="1" dirty="0" smtClean="0"/>
              <a:t>1910 р.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тут </a:t>
            </a:r>
            <a:r>
              <a:rPr lang="ru-RU" sz="2800" dirty="0" err="1" smtClean="0"/>
              <a:t>побувало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відтоді</a:t>
            </a:r>
            <a:r>
              <a:rPr lang="ru-RU" sz="2800" dirty="0" smtClean="0"/>
              <a:t>, </a:t>
            </a:r>
            <a:r>
              <a:rPr lang="ru-RU" sz="2800" dirty="0" err="1" smtClean="0"/>
              <a:t>ніхто</a:t>
            </a:r>
            <a:r>
              <a:rPr lang="ru-RU" sz="2800" dirty="0" smtClean="0"/>
              <a:t> </a:t>
            </a:r>
            <a:r>
              <a:rPr lang="ru-RU" sz="2800" dirty="0" err="1" smtClean="0"/>
              <a:t>тепер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порахує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pic>
        <p:nvPicPr>
          <p:cNvPr id="27652" name="Picture 4" descr="File:Albert I. Of Monaco Nadar.jpg"/>
          <p:cNvPicPr>
            <a:picLocks noChangeAspect="1" noChangeArrowheads="1"/>
          </p:cNvPicPr>
          <p:nvPr/>
        </p:nvPicPr>
        <p:blipFill>
          <a:blip r:embed="rId2"/>
          <a:srcRect t="2932" b="2352"/>
          <a:stretch>
            <a:fillRect/>
          </a:stretch>
        </p:blipFill>
        <p:spPr bwMode="auto">
          <a:xfrm>
            <a:off x="8515802" y="326571"/>
            <a:ext cx="3305175" cy="539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09050" y="339635"/>
            <a:ext cx="5021841" cy="5995851"/>
          </a:xfrm>
        </p:spPr>
        <p:txBody>
          <a:bodyPr>
            <a:noAutofit/>
          </a:bodyPr>
          <a:lstStyle/>
          <a:p>
            <a:r>
              <a:rPr lang="ru-RU" sz="3000" dirty="0" err="1" smtClean="0"/>
              <a:t>Океанографічний</a:t>
            </a:r>
            <a:r>
              <a:rPr lang="ru-RU" sz="3000" dirty="0" smtClean="0"/>
              <a:t> музей </a:t>
            </a:r>
            <a:r>
              <a:rPr lang="ru-RU" sz="3000" dirty="0" err="1" smtClean="0"/>
              <a:t>відомий</a:t>
            </a:r>
            <a:r>
              <a:rPr lang="ru-RU" sz="3000" dirty="0" smtClean="0"/>
              <a:t> </a:t>
            </a:r>
            <a:r>
              <a:rPr lang="ru-RU" sz="3000" dirty="0" err="1" smtClean="0"/>
              <a:t>своєю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приголомшливою</a:t>
            </a:r>
            <a:r>
              <a:rPr lang="ru-RU" sz="3000" dirty="0" smtClean="0"/>
              <a:t> </a:t>
            </a:r>
            <a:r>
              <a:rPr lang="ru-RU" sz="3000" dirty="0" err="1" smtClean="0"/>
              <a:t>колекцією</a:t>
            </a:r>
            <a:r>
              <a:rPr lang="ru-RU" sz="3000" dirty="0" smtClean="0"/>
              <a:t>, </a:t>
            </a:r>
            <a:r>
              <a:rPr lang="ru-RU" sz="3000" b="1" dirty="0" err="1" smtClean="0"/>
              <a:t>найбільшою</a:t>
            </a:r>
            <a:r>
              <a:rPr lang="ru-RU" sz="3000" dirty="0" smtClean="0"/>
              <a:t> </a:t>
            </a:r>
            <a:r>
              <a:rPr lang="ru-RU" sz="3000" dirty="0" err="1" smtClean="0"/>
              <a:t>колекцією</a:t>
            </a:r>
            <a:r>
              <a:rPr lang="ru-RU" sz="3000" dirty="0" smtClean="0"/>
              <a:t> </a:t>
            </a:r>
            <a:r>
              <a:rPr lang="ru-RU" sz="3000" dirty="0" err="1" smtClean="0"/>
              <a:t>мешканців</a:t>
            </a:r>
            <a:r>
              <a:rPr lang="ru-RU" sz="3000" dirty="0" smtClean="0"/>
              <a:t> </a:t>
            </a:r>
            <a:r>
              <a:rPr lang="ru-RU" sz="3000" dirty="0" err="1" smtClean="0"/>
              <a:t>морського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світу</a:t>
            </a:r>
            <a:r>
              <a:rPr lang="ru-RU" sz="3000" dirty="0" smtClean="0"/>
              <a:t>. На </a:t>
            </a:r>
            <a:r>
              <a:rPr lang="ru-RU" sz="3000" dirty="0" err="1" smtClean="0"/>
              <a:t>її</a:t>
            </a:r>
            <a:r>
              <a:rPr lang="ru-RU" sz="3000" dirty="0" smtClean="0"/>
              <a:t> </a:t>
            </a:r>
            <a:r>
              <a:rPr lang="ru-RU" sz="3000" dirty="0" err="1" smtClean="0"/>
              <a:t>створення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пішло</a:t>
            </a:r>
            <a:r>
              <a:rPr lang="ru-RU" sz="3000" dirty="0" smtClean="0"/>
              <a:t> </a:t>
            </a:r>
            <a:r>
              <a:rPr lang="ru-RU" sz="3000" dirty="0" err="1" smtClean="0"/>
              <a:t>більше</a:t>
            </a:r>
            <a:r>
              <a:rPr lang="ru-RU" sz="3000" dirty="0" smtClean="0"/>
              <a:t> </a:t>
            </a:r>
            <a:r>
              <a:rPr lang="ru-RU" sz="3000" dirty="0" err="1" smtClean="0"/>
              <a:t>п'ятдесяти</a:t>
            </a:r>
            <a:r>
              <a:rPr lang="ru-RU" sz="3000" dirty="0" smtClean="0"/>
              <a:t> </a:t>
            </a:r>
            <a:r>
              <a:rPr lang="ru-RU" sz="3000" dirty="0" err="1" smtClean="0"/>
              <a:t>років</a:t>
            </a:r>
            <a:r>
              <a:rPr lang="ru-RU" sz="3000" dirty="0" smtClean="0"/>
              <a:t>, вона </a:t>
            </a:r>
            <a:r>
              <a:rPr lang="ru-RU" sz="3000" dirty="0" err="1" smtClean="0"/>
              <a:t>налічує</a:t>
            </a:r>
            <a:r>
              <a:rPr lang="ru-RU" sz="3000" dirty="0" smtClean="0"/>
              <a:t> </a:t>
            </a:r>
            <a:r>
              <a:rPr lang="ru-RU" sz="3000" dirty="0" err="1" smtClean="0"/>
              <a:t>близько</a:t>
            </a:r>
            <a:r>
              <a:rPr lang="ru-RU" sz="3000" dirty="0" smtClean="0"/>
              <a:t> </a:t>
            </a:r>
            <a:r>
              <a:rPr lang="ru-RU" sz="3000" b="1" dirty="0" smtClean="0"/>
              <a:t>600</a:t>
            </a:r>
            <a:r>
              <a:rPr lang="ru-RU" sz="3000" dirty="0" smtClean="0"/>
              <a:t> </a:t>
            </a:r>
            <a:r>
              <a:rPr lang="ru-RU" sz="3000" dirty="0" err="1" smtClean="0"/>
              <a:t>різних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видів</a:t>
            </a:r>
            <a:r>
              <a:rPr lang="ru-RU" sz="3000" dirty="0" smtClean="0"/>
              <a:t> </a:t>
            </a:r>
            <a:r>
              <a:rPr lang="ru-RU" sz="3000" dirty="0" err="1" smtClean="0"/>
              <a:t>риб</a:t>
            </a:r>
            <a:r>
              <a:rPr lang="ru-RU" sz="3000" dirty="0" smtClean="0"/>
              <a:t>, </a:t>
            </a:r>
            <a:r>
              <a:rPr lang="ru-RU" sz="3000" dirty="0" err="1" smtClean="0"/>
              <a:t>двісті</a:t>
            </a:r>
            <a:r>
              <a:rPr lang="ru-RU" sz="3000" dirty="0" smtClean="0"/>
              <a:t> </a:t>
            </a:r>
            <a:r>
              <a:rPr lang="ru-RU" sz="3000" dirty="0" err="1" smtClean="0"/>
              <a:t>видів</a:t>
            </a:r>
            <a:r>
              <a:rPr lang="ru-RU" sz="3000" dirty="0" smtClean="0"/>
              <a:t> </a:t>
            </a:r>
            <a:r>
              <a:rPr lang="ru-RU" sz="3000" dirty="0" err="1" smtClean="0"/>
              <a:t>безхребетних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сто </a:t>
            </a:r>
            <a:r>
              <a:rPr lang="ru-RU" sz="3000" dirty="0" err="1" smtClean="0"/>
              <a:t>видів</a:t>
            </a:r>
            <a:r>
              <a:rPr lang="ru-RU" sz="3000" dirty="0" smtClean="0"/>
              <a:t> </a:t>
            </a:r>
            <a:r>
              <a:rPr lang="ru-RU" sz="3000" dirty="0" err="1" smtClean="0"/>
              <a:t>тропічних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коралів</a:t>
            </a:r>
            <a:r>
              <a:rPr lang="ru-RU" sz="3000" dirty="0" smtClean="0"/>
              <a:t>. </a:t>
            </a:r>
            <a:r>
              <a:rPr lang="ru-RU" sz="3000" dirty="0" err="1" smtClean="0"/>
              <a:t>Така</a:t>
            </a:r>
            <a:r>
              <a:rPr lang="ru-RU" sz="3000" dirty="0" smtClean="0"/>
              <a:t> </a:t>
            </a:r>
            <a:r>
              <a:rPr lang="ru-RU" sz="3000" dirty="0" err="1" smtClean="0"/>
              <a:t>унікальна</a:t>
            </a:r>
            <a:r>
              <a:rPr lang="ru-RU" sz="3000" dirty="0" smtClean="0"/>
              <a:t> </a:t>
            </a:r>
            <a:r>
              <a:rPr lang="ru-RU" sz="3000" dirty="0" err="1" smtClean="0"/>
              <a:t>колекція</a:t>
            </a:r>
            <a:r>
              <a:rPr lang="ru-RU" sz="3000" dirty="0" smtClean="0"/>
              <a:t> </a:t>
            </a:r>
            <a:r>
              <a:rPr lang="ru-RU" sz="3000" dirty="0" err="1" smtClean="0"/>
              <a:t>надає</a:t>
            </a:r>
            <a:r>
              <a:rPr lang="ru-RU" sz="3000" dirty="0" smtClean="0"/>
              <a:t> </a:t>
            </a:r>
            <a:r>
              <a:rPr lang="ru-RU" sz="3000" dirty="0" err="1" smtClean="0"/>
              <a:t>океанографічному</a:t>
            </a:r>
            <a:r>
              <a:rPr lang="ru-RU" sz="3000" dirty="0" smtClean="0"/>
              <a:t> </a:t>
            </a:r>
            <a:r>
              <a:rPr lang="ru-RU" sz="3000" dirty="0" smtClean="0"/>
              <a:t>музею </a:t>
            </a:r>
            <a:r>
              <a:rPr lang="ru-RU" sz="3000" dirty="0" smtClean="0"/>
              <a:t>особливого статусу </a:t>
            </a:r>
            <a:r>
              <a:rPr lang="ru-RU" sz="3000" dirty="0" smtClean="0"/>
              <a:t>не </a:t>
            </a:r>
            <a:r>
              <a:rPr lang="ru-RU" sz="3000" dirty="0" err="1" smtClean="0"/>
              <a:t>лише</a:t>
            </a:r>
            <a:r>
              <a:rPr lang="ru-RU" sz="3000" dirty="0" smtClean="0"/>
              <a:t> </a:t>
            </a:r>
            <a:r>
              <a:rPr lang="ru-RU" sz="3000" dirty="0" smtClean="0"/>
              <a:t>в </a:t>
            </a:r>
            <a:r>
              <a:rPr lang="ru-RU" sz="3000" dirty="0" err="1" smtClean="0"/>
              <a:t>Європі</a:t>
            </a:r>
            <a:r>
              <a:rPr lang="ru-RU" sz="3000" dirty="0" smtClean="0"/>
              <a:t>, </a:t>
            </a:r>
            <a:r>
              <a:rPr lang="ru-RU" sz="3000" dirty="0" err="1" smtClean="0"/>
              <a:t>але</a:t>
            </a:r>
            <a:r>
              <a:rPr lang="ru-RU" sz="3000" dirty="0" smtClean="0"/>
              <a:t> </a:t>
            </a:r>
            <a:r>
              <a:rPr lang="ru-RU" sz="3000" dirty="0" err="1" smtClean="0"/>
              <a:t>й</a:t>
            </a:r>
            <a:r>
              <a:rPr lang="ru-RU" sz="3000" dirty="0" smtClean="0"/>
              <a:t> </a:t>
            </a:r>
            <a:r>
              <a:rPr lang="ru-RU" sz="3000" dirty="0" smtClean="0"/>
              <a:t>у </a:t>
            </a:r>
            <a:r>
              <a:rPr lang="ru-RU" sz="3000" dirty="0" err="1" smtClean="0"/>
              <a:t>всьому</a:t>
            </a:r>
            <a:r>
              <a:rPr lang="ru-RU" sz="3000" dirty="0" smtClean="0"/>
              <a:t> </a:t>
            </a:r>
            <a:r>
              <a:rPr lang="ru-RU" sz="3000" dirty="0" err="1" smtClean="0"/>
              <a:t>світі</a:t>
            </a:r>
            <a:r>
              <a:rPr lang="ru-RU" sz="3000" dirty="0" smtClean="0"/>
              <a:t>. </a:t>
            </a:r>
            <a:endParaRPr lang="ru-RU" sz="3000" dirty="0"/>
          </a:p>
        </p:txBody>
      </p:sp>
      <p:pic>
        <p:nvPicPr>
          <p:cNvPr id="29698" name="Picture 2" descr="http://pics.livejournal.com/markych/pic/00055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5" y="182879"/>
            <a:ext cx="4095207" cy="273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img0.liveinternet.ru/images/attach/c/1/63/784/63784521_14433041.jpg"/>
          <p:cNvPicPr>
            <a:picLocks noChangeAspect="1" noChangeArrowheads="1"/>
          </p:cNvPicPr>
          <p:nvPr/>
        </p:nvPicPr>
        <p:blipFill>
          <a:blip r:embed="rId3"/>
          <a:srcRect l="3544" t="3429" r="8488" b="4000"/>
          <a:stretch>
            <a:fillRect/>
          </a:stretch>
        </p:blipFill>
        <p:spPr bwMode="auto">
          <a:xfrm>
            <a:off x="2756262" y="1254036"/>
            <a:ext cx="4153989" cy="2497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http://assets.lazurka.ru/objects/places/4/1292497839.jpg"/>
          <p:cNvPicPr>
            <a:picLocks noChangeAspect="1" noChangeArrowheads="1"/>
          </p:cNvPicPr>
          <p:nvPr/>
        </p:nvPicPr>
        <p:blipFill>
          <a:blip r:embed="rId4"/>
          <a:srcRect l="24708" t="14551" b="10678"/>
          <a:stretch>
            <a:fillRect/>
          </a:stretch>
        </p:blipFill>
        <p:spPr bwMode="auto">
          <a:xfrm>
            <a:off x="182879" y="2860767"/>
            <a:ext cx="3396342" cy="223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http://i765.photobucket.com/albums/xx292/olga91283/Monaco/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5529" y="3751115"/>
            <a:ext cx="3671843" cy="275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57244" y="862149"/>
            <a:ext cx="4573192" cy="4480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Є </a:t>
            </a:r>
            <a:r>
              <a:rPr lang="ru-RU" dirty="0" err="1" smtClean="0"/>
              <a:t>також</a:t>
            </a:r>
            <a:r>
              <a:rPr lang="ru-RU" dirty="0" smtClean="0"/>
              <a:t> зал </a:t>
            </a:r>
            <a:r>
              <a:rPr lang="ru-RU" dirty="0" err="1" smtClean="0"/>
              <a:t>морської</a:t>
            </a:r>
            <a:r>
              <a:rPr lang="ru-RU" dirty="0" smtClean="0"/>
              <a:t> </a:t>
            </a:r>
            <a:r>
              <a:rPr lang="ru-RU" dirty="0" err="1" smtClean="0"/>
              <a:t>зоології</a:t>
            </a:r>
            <a:r>
              <a:rPr lang="ru-RU" dirty="0" smtClean="0"/>
              <a:t>.</a:t>
            </a:r>
            <a:r>
              <a:rPr lang="ru-RU" dirty="0" smtClean="0"/>
              <a:t> Т</a:t>
            </a:r>
            <a:r>
              <a:rPr lang="ru-RU" dirty="0" smtClean="0"/>
              <a:t>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скелети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нарвалів</a:t>
            </a:r>
            <a:r>
              <a:rPr lang="ru-RU" dirty="0" smtClean="0"/>
              <a:t>, </a:t>
            </a:r>
            <a:r>
              <a:rPr lang="ru-RU" dirty="0" err="1" smtClean="0"/>
              <a:t>косаток</a:t>
            </a:r>
            <a:r>
              <a:rPr lang="ru-RU" dirty="0" smtClean="0"/>
              <a:t>, </a:t>
            </a:r>
            <a:r>
              <a:rPr lang="ru-RU" dirty="0" smtClean="0"/>
              <a:t>      </a:t>
            </a:r>
            <a:r>
              <a:rPr lang="ru-RU" dirty="0" err="1" smtClean="0"/>
              <a:t>китів</a:t>
            </a:r>
            <a:r>
              <a:rPr lang="ru-RU" dirty="0" smtClean="0"/>
              <a:t>.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експонатів</a:t>
            </a:r>
            <a:r>
              <a:rPr lang="ru-RU" dirty="0" smtClean="0"/>
              <a:t>» </a:t>
            </a:r>
            <a:r>
              <a:rPr lang="ru-RU" dirty="0" smtClean="0"/>
              <a:t>–</a:t>
            </a:r>
            <a:r>
              <a:rPr lang="ru-RU" dirty="0" smtClean="0"/>
              <a:t> 20-метровий </a:t>
            </a:r>
            <a:r>
              <a:rPr lang="ru-RU" dirty="0" smtClean="0"/>
              <a:t>кит,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котрого</a:t>
            </a:r>
            <a:r>
              <a:rPr lang="ru-RU" dirty="0" smtClean="0"/>
              <a:t> </a:t>
            </a:r>
            <a:r>
              <a:rPr lang="ru-RU" dirty="0" err="1" smtClean="0"/>
              <a:t>впіймав</a:t>
            </a:r>
            <a:r>
              <a:rPr lang="ru-RU" dirty="0" smtClean="0"/>
              <a:t> </a:t>
            </a:r>
            <a:r>
              <a:rPr lang="ru-RU" dirty="0" smtClean="0"/>
              <a:t>сам Альберт I.</a:t>
            </a:r>
            <a:endParaRPr lang="ru-RU" dirty="0"/>
          </a:p>
        </p:txBody>
      </p:sp>
      <p:pic>
        <p:nvPicPr>
          <p:cNvPr id="30722" name="Picture 2" descr="http://img1.liveinternet.ru/images/attach/c/1/63/784/63784371_49157468_DSC092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" y="486591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257" y="1"/>
            <a:ext cx="11717383" cy="3276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вражаючого</a:t>
            </a:r>
            <a:r>
              <a:rPr lang="ru-RU" dirty="0" smtClean="0"/>
              <a:t> </a:t>
            </a:r>
            <a:r>
              <a:rPr lang="ru-RU" dirty="0" smtClean="0"/>
              <a:t>острова науки </a:t>
            </a:r>
            <a:r>
              <a:rPr lang="ru-RU" dirty="0" err="1" smtClean="0"/>
              <a:t>вважається</a:t>
            </a:r>
            <a:r>
              <a:rPr lang="ru-RU" dirty="0" smtClean="0"/>
              <a:t> Лагуна акул. Вона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басейн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вміщає</a:t>
            </a:r>
            <a:r>
              <a:rPr lang="ru-RU" dirty="0" smtClean="0"/>
              <a:t> в себе 400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літрів</a:t>
            </a:r>
            <a:r>
              <a:rPr lang="ru-RU" dirty="0" smtClean="0"/>
              <a:t> води.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в </a:t>
            </a:r>
            <a:r>
              <a:rPr lang="ru-RU" dirty="0" err="1" smtClean="0"/>
              <a:t>басейні</a:t>
            </a:r>
            <a:r>
              <a:rPr lang="ru-RU" dirty="0" smtClean="0"/>
              <a:t> становить </a:t>
            </a:r>
            <a:r>
              <a:rPr lang="ru-RU" dirty="0" err="1" smtClean="0"/>
              <a:t>тридцять</a:t>
            </a:r>
            <a:r>
              <a:rPr lang="ru-RU" dirty="0" smtClean="0"/>
              <a:t> </a:t>
            </a:r>
            <a:r>
              <a:rPr lang="ru-RU" dirty="0" err="1" smtClean="0"/>
              <a:t>сантиметрів</a:t>
            </a:r>
            <a:r>
              <a:rPr lang="ru-RU" dirty="0" smtClean="0"/>
              <a:t>. У </a:t>
            </a:r>
            <a:r>
              <a:rPr lang="ru-RU" dirty="0" err="1" smtClean="0"/>
              <a:t>Лагуні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акул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 Наполеон, скати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екзотичні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рідкісні</a:t>
            </a:r>
            <a:r>
              <a:rPr lang="ru-RU" dirty="0" smtClean="0"/>
              <a:t> </a:t>
            </a:r>
            <a:r>
              <a:rPr lang="ru-RU" dirty="0" err="1" smtClean="0"/>
              <a:t>мешканці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http://www.lazur-bereg.com/sites/default/files/541280_444223595618900_1672244000_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475" y="3246239"/>
            <a:ext cx="9588137" cy="3263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236" y="875211"/>
            <a:ext cx="5008779" cy="406254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того, Музей славиться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технологічними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.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вирощувати</a:t>
            </a:r>
            <a:r>
              <a:rPr lang="ru-RU" dirty="0" smtClean="0"/>
              <a:t> </a:t>
            </a:r>
            <a:r>
              <a:rPr lang="ru-RU" dirty="0" err="1" smtClean="0"/>
              <a:t>корали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в </a:t>
            </a:r>
            <a:r>
              <a:rPr lang="ru-RU" dirty="0" smtClean="0"/>
              <a:t>самому </a:t>
            </a:r>
            <a:r>
              <a:rPr lang="ru-RU" dirty="0" err="1" smtClean="0"/>
              <a:t>музеї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puteshestvenniki.ru/images/story/aa5adce97e92269a39bdf27545e76327/3bcc2e1c15cf3662e7eeb8c4459be6d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92" y="473529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5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TS102895255</Template>
  <TotalTime>0</TotalTime>
  <Words>395</Words>
  <Application>Microsoft Office PowerPoint</Application>
  <PresentationFormat>Произвольный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TS102895255</vt:lpstr>
      <vt:lpstr>Океанографічний музей       Монако</vt:lpstr>
      <vt:lpstr>Це один із найзнаменитіших природничонаукових музеїв, що знаходиться в князівстві Монако,  крихітній державі, котра займає 2 на 2 кілометри на березі Середземного моря.</vt:lpstr>
      <vt:lpstr>Якщо підпливати до столиці князівства –  міста Монако на кораблі, ще здалеку можна побачити велику білу будівлю на краю високої берегової скелі.</vt:lpstr>
      <vt:lpstr>Перед входом до музею стоїть справжнісінький підводний човен!</vt:lpstr>
      <vt:lpstr>Океанографічний музей заснований принцом Альбертом I, який правив у 1889-1922 рр. Він був не лише вмілим правителем мініатюрної держави, а й відомим вченим – океанографом. На своїй дослідницькій яхті « Ірондель» він не раз здійснював далекі плавання, під час яких проводив океанографічні роботи: збирав проби морської води , закидував глибоководні трали, що піднімали на борт яхти зразки морської фауни.   У 1899 р., рівно через десять років після вступу на престол, принц Альберт почав будувати для зібраних ним великих колекцій Океанографічний музей – із лабораторіями, аудиторіями для читання лекцій, обширною бібліотекою. Для відвідувачів монакський музей був відкритий у 1910 р. Скільки їх тут побувало відтоді, ніхто тепер не порахує .</vt:lpstr>
      <vt:lpstr>Океанографічний музей відомий своєю приголомшливою колекцією, найбільшою колекцією мешканців морського світу. На її створення пішло більше п'ятдесяти років, вона налічує близько 600 різних видів риб, двісті видів безхребетних і сто видів тропічних коралів. Така унікальна колекція надає океанографічному музею особливого статусу не лише в Європі, але й у всьому світі. </vt:lpstr>
      <vt:lpstr>Є також зал морської зоології. Тут можна побачити скелети морських ссавців - нарвалів, косаток,       китів. Один із «експонатів» – 20-метровий кит,  котрого впіймав сам Альберт I.</vt:lpstr>
      <vt:lpstr>Ще однією пам'яток цього вражаючого острова науки вважається Лагуна акул. Вона являє собою величезний басейн, що вміщає в себе 400 тисяч літрів води. Товщина скла в басейні становить тридцять сантиметрів. У Лагуні представлені різноманітні види акул зі всього світу, а також риба Наполеон, скати та інші екзотичні й досить рідкісні мешканці морського світу.</vt:lpstr>
      <vt:lpstr>Крім того, Музей славиться своїми технологічними засобами. Спеціально розроблена технологія розмноження дозволяє вирощувати корали безпосередньо в самому музеї.</vt:lpstr>
      <vt:lpstr>Чимало цікавого відвідувачі дізнаються про історію вивчення океану. Про це розповідають океанографічні прилади й інструменти,  моделі наукових кораблів та апаратів, підводних старовинних водолазних костюмів тощо.</vt:lpstr>
      <vt:lpstr>Є в музеї великий зал, де показують фільми про життя океану, зняті 1910-1997рр. Самому Кусто теж довелося попрацювати в музеї та значно поповнити його «живу» експозицію: в 1957 р. принц Реньє III, правнук Альберта I, запросив знаменитого французького океанографа й винахідника акваланга на пост директора.</vt:lpstr>
      <vt:lpstr>Директором Океанографічного музею в Монако Кусто залишався протягом 32 років, до 1989 р. За цей час акваріуми з морською водою,  особлива гордість експозиції, поповнилися мешканцями чи не всіх морів планети. Для цього музейного «промислу» служило спеціальне експедиційне судно «Фізалія».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2014-03-18T19:37:40Z</dcterms:created>
  <dcterms:modified xsi:type="dcterms:W3CDTF">2014-03-19T22:00:13Z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