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24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08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516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39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64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939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725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566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093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88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14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03671-9DC7-458D-957A-85A2E757E3AA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9175C-9608-4769-B366-43234D0CE4C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83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492896"/>
            <a:ext cx="7772400" cy="1470025"/>
          </a:xfrm>
        </p:spPr>
        <p:txBody>
          <a:bodyPr/>
          <a:lstStyle/>
          <a:p>
            <a:r>
              <a:rPr lang="uk-UA" dirty="0" smtClean="0"/>
              <a:t>СНІД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61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95" y="0"/>
            <a:ext cx="9123028" cy="6858000"/>
          </a:xfrm>
          <a:prstGeom prst="rect">
            <a:avLst/>
          </a:prstGeom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32" y="1"/>
            <a:ext cx="9132168" cy="2708919"/>
          </a:xfrm>
          <a:solidFill>
            <a:schemeClr val="bg1">
              <a:alpha val="64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/>
              <a:t>СНІД</a:t>
            </a:r>
            <a:r>
              <a:rPr lang="uk-UA" dirty="0" smtClean="0"/>
              <a:t> (</a:t>
            </a:r>
            <a:r>
              <a:rPr lang="vi-VN" dirty="0" smtClean="0"/>
              <a:t>Синдро́м набу́того імунодефіци́ту</a:t>
            </a:r>
            <a:r>
              <a:rPr lang="uk-UA" dirty="0"/>
              <a:t>)</a:t>
            </a:r>
            <a:r>
              <a:rPr lang="vi-VN" dirty="0" smtClean="0"/>
              <a:t> — важке інфекційне захворювання, спричинене вірусом імунодефіциту людини (ВІЛ), який уражає імунну систему людини, знижуючи при цьому протидію організму захворюванням.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47647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4855127"/>
            <a:ext cx="9144000" cy="1996658"/>
          </a:xfrm>
          <a:solidFill>
            <a:schemeClr val="bg1">
              <a:alpha val="42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Сам по </a:t>
            </a:r>
            <a:r>
              <a:rPr lang="ru-RU" dirty="0" err="1" smtClean="0"/>
              <a:t>собі</a:t>
            </a:r>
            <a:r>
              <a:rPr lang="ru-RU" dirty="0" smtClean="0"/>
              <a:t> СНІД не є смертельною хворобою, але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імунну</a:t>
            </a:r>
            <a:r>
              <a:rPr lang="ru-RU" dirty="0" smtClean="0"/>
              <a:t> систему так,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простий</a:t>
            </a:r>
            <a:r>
              <a:rPr lang="ru-RU" dirty="0" smtClean="0"/>
              <a:t> нежить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318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217" y="2132856"/>
            <a:ext cx="9115222" cy="3816425"/>
          </a:xfrm>
          <a:solidFill>
            <a:schemeClr val="bg1">
              <a:alpha val="41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    </a:t>
            </a:r>
            <a:r>
              <a:rPr lang="ru-RU" dirty="0" err="1" smtClean="0"/>
              <a:t>Вперше</a:t>
            </a:r>
            <a:r>
              <a:rPr lang="ru-RU" dirty="0" smtClean="0"/>
              <a:t> про СНІД </a:t>
            </a:r>
            <a:r>
              <a:rPr lang="ru-RU" dirty="0" err="1" smtClean="0"/>
              <a:t>дізнались</a:t>
            </a:r>
            <a:r>
              <a:rPr lang="ru-RU" dirty="0" smtClean="0"/>
              <a:t> в 80-х. З того часу померло 20 млн </a:t>
            </a:r>
            <a:r>
              <a:rPr lang="ru-RU" dirty="0" err="1" smtClean="0"/>
              <a:t>чоловік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</a:t>
            </a:r>
            <a:r>
              <a:rPr lang="ru-RU" dirty="0" err="1" smtClean="0"/>
              <a:t>Кожні</a:t>
            </a:r>
            <a:r>
              <a:rPr lang="ru-RU" dirty="0" smtClean="0"/>
              <a:t> 8 секунд </a:t>
            </a:r>
            <a:r>
              <a:rPr lang="ru-RU" dirty="0" err="1" smtClean="0"/>
              <a:t>заражується</a:t>
            </a:r>
            <a:r>
              <a:rPr lang="ru-RU" dirty="0" smtClean="0"/>
              <a:t> 1 </a:t>
            </a:r>
            <a:r>
              <a:rPr lang="ru-RU" dirty="0" err="1" smtClean="0"/>
              <a:t>людина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В день </a:t>
            </a:r>
            <a:r>
              <a:rPr lang="ru-RU" dirty="0" err="1" smtClean="0"/>
              <a:t>заражується</a:t>
            </a:r>
            <a:r>
              <a:rPr lang="ru-RU" dirty="0" smtClean="0"/>
              <a:t> 100 тис </a:t>
            </a:r>
            <a:r>
              <a:rPr lang="ru-RU" dirty="0" err="1" smtClean="0"/>
              <a:t>чоловік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відсоток</a:t>
            </a:r>
            <a:r>
              <a:rPr lang="ru-RU" dirty="0" smtClean="0"/>
              <a:t> ВІЛ-</a:t>
            </a:r>
            <a:r>
              <a:rPr lang="ru-RU" dirty="0" err="1" smtClean="0"/>
              <a:t>позитивних</a:t>
            </a:r>
            <a:r>
              <a:rPr lang="ru-RU" dirty="0" smtClean="0"/>
              <a:t> у </a:t>
            </a:r>
            <a:r>
              <a:rPr lang="ru-RU" dirty="0" err="1" smtClean="0"/>
              <a:t>Європі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</a:t>
            </a:r>
            <a:r>
              <a:rPr lang="ru-RU" dirty="0" err="1" smtClean="0"/>
              <a:t>Кожний</a:t>
            </a:r>
            <a:r>
              <a:rPr lang="ru-RU" dirty="0" smtClean="0"/>
              <a:t> 70-й </a:t>
            </a:r>
            <a:r>
              <a:rPr lang="ru-RU" dirty="0" err="1" smtClean="0"/>
              <a:t>українець</a:t>
            </a:r>
            <a:r>
              <a:rPr lang="ru-RU" dirty="0" smtClean="0"/>
              <a:t> уже ВІЛ-</a:t>
            </a:r>
            <a:r>
              <a:rPr lang="ru-RU" dirty="0" err="1" smtClean="0"/>
              <a:t>інфікований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3 </a:t>
            </a:r>
            <a:r>
              <a:rPr lang="ru-RU" dirty="0" err="1" smtClean="0"/>
              <a:t>із</a:t>
            </a:r>
            <a:r>
              <a:rPr lang="ru-RU" dirty="0" smtClean="0"/>
              <a:t> 4 не </a:t>
            </a:r>
            <a:r>
              <a:rPr lang="ru-RU" dirty="0" err="1" smtClean="0"/>
              <a:t>знають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ВІЛ-</a:t>
            </a:r>
            <a:r>
              <a:rPr lang="ru-RU" dirty="0" err="1" smtClean="0"/>
              <a:t>інфіковані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заражених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(особливо </a:t>
            </a:r>
            <a:r>
              <a:rPr lang="ru-RU" dirty="0" err="1" smtClean="0"/>
              <a:t>жінок</a:t>
            </a:r>
            <a:r>
              <a:rPr lang="ru-RU" dirty="0" smtClean="0"/>
              <a:t> і </a:t>
            </a:r>
            <a:r>
              <a:rPr lang="ru-RU" dirty="0" err="1" smtClean="0"/>
              <a:t>дівчат</a:t>
            </a:r>
            <a:r>
              <a:rPr lang="ru-RU" dirty="0" smtClean="0"/>
              <a:t>) 15-30 р.</a:t>
            </a:r>
          </a:p>
          <a:p>
            <a:r>
              <a:rPr lang="ru-RU" dirty="0" smtClean="0"/>
              <a:t>    В </a:t>
            </a:r>
            <a:r>
              <a:rPr lang="ru-RU" dirty="0" err="1" smtClean="0"/>
              <a:t>Україні</a:t>
            </a:r>
            <a:r>
              <a:rPr lang="ru-RU" dirty="0" smtClean="0"/>
              <a:t> ВІЛ-</a:t>
            </a:r>
            <a:r>
              <a:rPr lang="ru-RU" dirty="0" err="1" smtClean="0"/>
              <a:t>інфіковані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3-5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Снідом</a:t>
            </a:r>
            <a:r>
              <a:rPr lang="ru-RU" dirty="0" smtClean="0"/>
              <a:t> - 1-2 роки.</a:t>
            </a:r>
          </a:p>
          <a:p>
            <a:r>
              <a:rPr lang="ru-RU" dirty="0" smtClean="0"/>
              <a:t>    За 10 </a:t>
            </a:r>
            <a:r>
              <a:rPr lang="ru-RU" dirty="0" err="1" smtClean="0"/>
              <a:t>років</a:t>
            </a:r>
            <a:r>
              <a:rPr lang="ru-RU" dirty="0" smtClean="0"/>
              <a:t> у нас </a:t>
            </a:r>
            <a:r>
              <a:rPr lang="ru-RU" dirty="0" err="1" smtClean="0"/>
              <a:t>народжено</a:t>
            </a:r>
            <a:r>
              <a:rPr lang="ru-RU" dirty="0" smtClean="0"/>
              <a:t> 14115 ВІЛ-</a:t>
            </a:r>
            <a:r>
              <a:rPr lang="ru-RU" dirty="0" err="1" smtClean="0"/>
              <a:t>позитивних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Кожного 10 з них </a:t>
            </a:r>
            <a:r>
              <a:rPr lang="ru-RU" dirty="0" err="1" smtClean="0"/>
              <a:t>залишають</a:t>
            </a:r>
            <a:r>
              <a:rPr lang="ru-RU" dirty="0" smtClean="0"/>
              <a:t> в </a:t>
            </a:r>
            <a:r>
              <a:rPr lang="ru-RU" dirty="0" err="1" smtClean="0"/>
              <a:t>пологовому</a:t>
            </a:r>
            <a:r>
              <a:rPr lang="ru-RU" dirty="0" smtClean="0"/>
              <a:t> </a:t>
            </a:r>
            <a:r>
              <a:rPr lang="ru-RU" dirty="0" err="1" smtClean="0"/>
              <a:t>будинку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Через 6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померти</a:t>
            </a:r>
            <a:r>
              <a:rPr lang="ru-RU" dirty="0" smtClean="0"/>
              <a:t> 800000 </a:t>
            </a:r>
            <a:r>
              <a:rPr lang="ru-RU" dirty="0" err="1" smtClean="0"/>
              <a:t>чоловік</a:t>
            </a:r>
            <a:r>
              <a:rPr lang="ru-RU" dirty="0" smtClean="0"/>
              <a:t>, 140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помирати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день.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83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580112" y="0"/>
            <a:ext cx="3559549" cy="6858000"/>
          </a:xfrm>
          <a:solidFill>
            <a:schemeClr val="bg1">
              <a:alpha val="61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ru-RU" dirty="0" smtClean="0"/>
              <a:t>ВІЛ </a:t>
            </a:r>
            <a:r>
              <a:rPr lang="ru-RU" dirty="0" err="1" smtClean="0"/>
              <a:t>руйнує</a:t>
            </a:r>
            <a:r>
              <a:rPr lang="ru-RU" dirty="0" smtClean="0"/>
              <a:t> Т-</a:t>
            </a:r>
            <a:r>
              <a:rPr lang="ru-RU" dirty="0" err="1" smtClean="0"/>
              <a:t>лімфоцити</a:t>
            </a:r>
            <a:r>
              <a:rPr lang="ru-RU" dirty="0" smtClean="0"/>
              <a:t>, і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організмом</a:t>
            </a:r>
            <a:r>
              <a:rPr lang="ru-RU" dirty="0" smtClean="0"/>
              <a:t> </a:t>
            </a:r>
            <a:r>
              <a:rPr lang="ru-RU" dirty="0" err="1" smtClean="0"/>
              <a:t>захисних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,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активізується</a:t>
            </a:r>
            <a:r>
              <a:rPr lang="ru-RU" dirty="0" smtClean="0"/>
              <a:t> так звана </a:t>
            </a:r>
            <a:r>
              <a:rPr lang="ru-RU" dirty="0" err="1" smtClean="0"/>
              <a:t>умовно</a:t>
            </a:r>
            <a:r>
              <a:rPr lang="ru-RU" dirty="0" smtClean="0"/>
              <a:t>-патогенна флора </a:t>
            </a:r>
            <a:r>
              <a:rPr lang="ru-RU" dirty="0" err="1" smtClean="0"/>
              <a:t>організму</a:t>
            </a:r>
            <a:r>
              <a:rPr lang="ru-RU" dirty="0" smtClean="0"/>
              <a:t> й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підвищується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смертельних</a:t>
            </a:r>
            <a:r>
              <a:rPr lang="ru-RU" dirty="0" smtClean="0"/>
              <a:t> </a:t>
            </a:r>
            <a:r>
              <a:rPr lang="ru-RU" dirty="0" err="1" smtClean="0"/>
              <a:t>запалень</a:t>
            </a:r>
            <a:r>
              <a:rPr lang="ru-RU" dirty="0" smtClean="0"/>
              <a:t>, </a:t>
            </a:r>
            <a:r>
              <a:rPr lang="ru-RU" dirty="0" err="1" smtClean="0"/>
              <a:t>уражень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онкологічних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114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-26608"/>
            <a:ext cx="4000500" cy="6884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— </a:t>
            </a:r>
            <a:r>
              <a:rPr lang="ru-RU" dirty="0" err="1" smtClean="0"/>
              <a:t>безпосередній</a:t>
            </a:r>
            <a:r>
              <a:rPr lang="ru-RU" dirty="0" smtClean="0"/>
              <a:t> </a:t>
            </a:r>
            <a:r>
              <a:rPr lang="ru-RU" dirty="0" err="1" smtClean="0"/>
              <a:t>носій</a:t>
            </a:r>
            <a:r>
              <a:rPr lang="ru-RU" dirty="0" smtClean="0"/>
              <a:t> ВІЛ.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у таких </a:t>
            </a:r>
            <a:r>
              <a:rPr lang="ru-RU" dirty="0" err="1" smtClean="0"/>
              <a:t>випадках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    при </a:t>
            </a:r>
            <a:r>
              <a:rPr lang="ru-RU" dirty="0" err="1" smtClean="0"/>
              <a:t>статевому</a:t>
            </a:r>
            <a:r>
              <a:rPr lang="ru-RU" dirty="0" smtClean="0"/>
              <a:t> </a:t>
            </a:r>
            <a:r>
              <a:rPr lang="ru-RU" dirty="0" err="1" smtClean="0"/>
              <a:t>контакті</a:t>
            </a:r>
            <a:r>
              <a:rPr lang="ru-RU" dirty="0" smtClean="0"/>
              <a:t> з </a:t>
            </a:r>
            <a:r>
              <a:rPr lang="ru-RU" dirty="0" err="1" smtClean="0"/>
              <a:t>інфікованим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    при </a:t>
            </a:r>
            <a:r>
              <a:rPr lang="ru-RU" dirty="0" err="1" smtClean="0"/>
              <a:t>кровообміні</a:t>
            </a:r>
            <a:r>
              <a:rPr lang="ru-RU" dirty="0" smtClean="0"/>
              <a:t> з </a:t>
            </a:r>
            <a:r>
              <a:rPr lang="ru-RU" dirty="0" err="1" smtClean="0"/>
              <a:t>інфікованим</a:t>
            </a:r>
            <a:r>
              <a:rPr lang="ru-RU" dirty="0" smtClean="0"/>
              <a:t> (у тому </a:t>
            </a:r>
            <a:r>
              <a:rPr lang="ru-RU" dirty="0" err="1" smtClean="0"/>
              <a:t>числі</a:t>
            </a:r>
            <a:r>
              <a:rPr lang="ru-RU" dirty="0" smtClean="0"/>
              <a:t> при </a:t>
            </a:r>
            <a:r>
              <a:rPr lang="ru-RU" dirty="0" err="1" smtClean="0"/>
              <a:t>ін'єкційному</a:t>
            </a:r>
            <a:r>
              <a:rPr lang="ru-RU" dirty="0" smtClean="0"/>
              <a:t> </a:t>
            </a:r>
            <a:r>
              <a:rPr lang="ru-RU" dirty="0" err="1" smtClean="0"/>
              <a:t>вживанні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   при </a:t>
            </a:r>
            <a:r>
              <a:rPr lang="ru-RU" dirty="0" err="1" smtClean="0"/>
              <a:t>вигодовуванні</a:t>
            </a:r>
            <a:r>
              <a:rPr lang="ru-RU" dirty="0" smtClean="0"/>
              <a:t> </a:t>
            </a:r>
            <a:r>
              <a:rPr lang="ru-RU" dirty="0" err="1" smtClean="0"/>
              <a:t>грудним</a:t>
            </a:r>
            <a:r>
              <a:rPr lang="ru-RU" dirty="0" smtClean="0"/>
              <a:t> молоком </a:t>
            </a:r>
            <a:r>
              <a:rPr lang="ru-RU" dirty="0" err="1" smtClean="0"/>
              <a:t>інфікованою</a:t>
            </a:r>
            <a:r>
              <a:rPr lang="ru-RU" dirty="0" smtClean="0"/>
              <a:t> </a:t>
            </a:r>
            <a:r>
              <a:rPr lang="ru-RU" dirty="0" err="1" smtClean="0"/>
              <a:t>матір'ю</a:t>
            </a:r>
            <a:r>
              <a:rPr lang="ru-RU" dirty="0" smtClean="0"/>
              <a:t> </a:t>
            </a:r>
            <a:r>
              <a:rPr lang="ru-RU" dirty="0" err="1" smtClean="0"/>
              <a:t>малюка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ВІЛ не </a:t>
            </a:r>
            <a:r>
              <a:rPr lang="ru-RU" dirty="0" err="1" smtClean="0"/>
              <a:t>передається</a:t>
            </a:r>
            <a:r>
              <a:rPr lang="ru-RU" dirty="0" smtClean="0"/>
              <a:t> через </a:t>
            </a:r>
            <a:r>
              <a:rPr lang="ru-RU" dirty="0" err="1" smtClean="0"/>
              <a:t>поцілунок</a:t>
            </a:r>
            <a:r>
              <a:rPr lang="ru-RU" dirty="0" smtClean="0"/>
              <a:t>, при </a:t>
            </a:r>
            <a:r>
              <a:rPr lang="ru-RU" dirty="0" err="1" smtClean="0"/>
              <a:t>спільному</a:t>
            </a:r>
            <a:r>
              <a:rPr lang="ru-RU" dirty="0" smtClean="0"/>
              <a:t> </a:t>
            </a:r>
            <a:r>
              <a:rPr lang="ru-RU" dirty="0" err="1" smtClean="0"/>
              <a:t>користуванні</a:t>
            </a:r>
            <a:r>
              <a:rPr lang="ru-RU" dirty="0" smtClean="0"/>
              <a:t> туалетом </a:t>
            </a:r>
            <a:r>
              <a:rPr lang="ru-RU" dirty="0" err="1" smtClean="0"/>
              <a:t>або</a:t>
            </a:r>
            <a:r>
              <a:rPr lang="ru-RU" dirty="0" smtClean="0"/>
              <a:t> ванною, </a:t>
            </a:r>
            <a:r>
              <a:rPr lang="ru-RU" dirty="0" err="1" smtClean="0"/>
              <a:t>посудом</a:t>
            </a:r>
            <a:r>
              <a:rPr lang="ru-RU" dirty="0" smtClean="0"/>
              <a:t>, при </a:t>
            </a:r>
            <a:r>
              <a:rPr lang="ru-RU" dirty="0" err="1" smtClean="0"/>
              <a:t>рукостисканні</a:t>
            </a:r>
            <a:r>
              <a:rPr lang="ru-RU" dirty="0" smtClean="0"/>
              <a:t>, через укуси комах.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-15668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36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4077072"/>
            <a:ext cx="9144000" cy="2780928"/>
          </a:xfrm>
          <a:solidFill>
            <a:schemeClr val="bg1">
              <a:alpha val="63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більшості</a:t>
            </a:r>
            <a:r>
              <a:rPr lang="ru-RU" dirty="0" smtClean="0"/>
              <a:t> людей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 ВІЛ не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жодних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інфікування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нагадують</a:t>
            </a:r>
            <a:r>
              <a:rPr lang="ru-RU" dirty="0" smtClean="0"/>
              <a:t> </a:t>
            </a:r>
            <a:r>
              <a:rPr lang="ru-RU" dirty="0" err="1" smtClean="0"/>
              <a:t>грип</a:t>
            </a:r>
            <a:r>
              <a:rPr lang="ru-RU" dirty="0" smtClean="0"/>
              <a:t>: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лімфовузлів</a:t>
            </a:r>
            <a:r>
              <a:rPr lang="ru-RU" dirty="0" smtClean="0"/>
              <a:t>, лихоманка, утрата 10 % ваги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 за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тижнів</a:t>
            </a:r>
            <a:r>
              <a:rPr lang="ru-RU" dirty="0" smtClean="0"/>
              <a:t> </a:t>
            </a:r>
            <a:r>
              <a:rPr lang="ru-RU" dirty="0" err="1" smtClean="0"/>
              <a:t>минають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по </a:t>
            </a:r>
            <a:r>
              <a:rPr lang="ru-RU" dirty="0" err="1" smtClean="0"/>
              <a:t>собі</a:t>
            </a:r>
            <a:r>
              <a:rPr lang="ru-RU" dirty="0" smtClean="0"/>
              <a:t>. </a:t>
            </a:r>
            <a:r>
              <a:rPr lang="ru-RU" dirty="0" err="1" smtClean="0"/>
              <a:t>Безсимптомний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тривати</a:t>
            </a:r>
            <a:r>
              <a:rPr lang="ru-RU" dirty="0" smtClean="0"/>
              <a:t> до 10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533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41" r="25657"/>
          <a:stretch/>
        </p:blipFill>
        <p:spPr>
          <a:xfrm>
            <a:off x="7286972" y="0"/>
            <a:ext cx="185304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4" y="332656"/>
            <a:ext cx="8229600" cy="151216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err="1" smtClean="0"/>
              <a:t>Профілактичні</a:t>
            </a:r>
            <a:r>
              <a:rPr lang="ru-RU" dirty="0" smtClean="0"/>
              <a:t> заходи.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умова</a:t>
            </a:r>
            <a:r>
              <a:rPr lang="ru-RU" dirty="0" smtClean="0"/>
              <a:t> — </a:t>
            </a:r>
            <a:r>
              <a:rPr lang="ru-RU" u="sng" dirty="0" smtClean="0"/>
              <a:t>Ваша </a:t>
            </a:r>
            <a:r>
              <a:rPr lang="ru-RU" u="sng" dirty="0" err="1" smtClean="0"/>
              <a:t>поведінка</a:t>
            </a:r>
            <a:r>
              <a:rPr lang="ru-RU" dirty="0" smtClean="0"/>
              <a:t>.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96752"/>
            <a:ext cx="6912768" cy="56612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ru-RU" dirty="0" smtClean="0"/>
              <a:t>Спеціальне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і </a:t>
            </a:r>
            <a:r>
              <a:rPr lang="ru-RU" dirty="0" err="1" smtClean="0"/>
              <a:t>лекції</a:t>
            </a:r>
            <a:r>
              <a:rPr lang="ru-RU" dirty="0" smtClean="0"/>
              <a:t> для </a:t>
            </a:r>
            <a:r>
              <a:rPr lang="ru-RU" dirty="0" err="1" smtClean="0"/>
              <a:t>дорослих</a:t>
            </a:r>
            <a:r>
              <a:rPr lang="ru-RU" dirty="0" smtClean="0"/>
              <a:t> з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й </a:t>
            </a:r>
            <a:r>
              <a:rPr lang="ru-RU" dirty="0" err="1" smtClean="0"/>
              <a:t>запобігання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u="sng" dirty="0" smtClean="0"/>
              <a:t>2.</a:t>
            </a:r>
            <a:r>
              <a:rPr lang="ru-RU" dirty="0" smtClean="0"/>
              <a:t>Статеві </a:t>
            </a:r>
            <a:r>
              <a:rPr lang="ru-RU" dirty="0" err="1" smtClean="0"/>
              <a:t>контакти</a:t>
            </a:r>
            <a:r>
              <a:rPr lang="ru-RU" dirty="0" smtClean="0"/>
              <a:t> —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розповсюджений</a:t>
            </a:r>
            <a:r>
              <a:rPr lang="ru-RU" dirty="0" smtClean="0"/>
              <a:t> шлях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. Тому </a:t>
            </a:r>
            <a:r>
              <a:rPr lang="ru-RU" dirty="0" err="1" smtClean="0"/>
              <a:t>надійний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зараженню</a:t>
            </a:r>
            <a:r>
              <a:rPr lang="ru-RU" dirty="0" smtClean="0"/>
              <a:t> — </a:t>
            </a:r>
            <a:r>
              <a:rPr lang="ru-RU" dirty="0" err="1" smtClean="0"/>
              <a:t>уникнення</a:t>
            </a:r>
            <a:r>
              <a:rPr lang="ru-RU" dirty="0" smtClean="0"/>
              <a:t> </a:t>
            </a:r>
            <a:r>
              <a:rPr lang="ru-RU" dirty="0" err="1" smtClean="0"/>
              <a:t>випадкових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презервативу.</a:t>
            </a:r>
          </a:p>
          <a:p>
            <a:pPr marL="0" indent="0">
              <a:buNone/>
            </a:pPr>
            <a:r>
              <a:rPr lang="ru-RU" u="sng" dirty="0" smtClean="0"/>
              <a:t>3.</a:t>
            </a:r>
            <a:r>
              <a:rPr lang="ru-RU" dirty="0" smtClean="0"/>
              <a:t>Вживання </a:t>
            </a:r>
            <a:r>
              <a:rPr lang="ru-RU" dirty="0" err="1" smtClean="0"/>
              <a:t>ін'єкційних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шкідливо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, але і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 smtClean="0"/>
              <a:t>вірусом</a:t>
            </a:r>
            <a:r>
              <a:rPr lang="ru-RU" dirty="0" smtClean="0"/>
              <a:t>. Як правило,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вводять</a:t>
            </a:r>
            <a:r>
              <a:rPr lang="ru-RU" dirty="0" smtClean="0"/>
              <a:t> </a:t>
            </a:r>
            <a:r>
              <a:rPr lang="ru-RU" dirty="0" err="1" smtClean="0"/>
              <a:t>внутрішньовенні</a:t>
            </a:r>
            <a:r>
              <a:rPr lang="ru-RU" dirty="0" smtClean="0"/>
              <a:t> наркотики,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голки</a:t>
            </a:r>
            <a:r>
              <a:rPr lang="ru-RU" dirty="0" smtClean="0"/>
              <a:t> і </a:t>
            </a:r>
            <a:r>
              <a:rPr lang="ru-RU" dirty="0" err="1" smtClean="0"/>
              <a:t>шприци</a:t>
            </a:r>
            <a:r>
              <a:rPr lang="ru-RU" dirty="0" smtClean="0"/>
              <a:t> без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стерилізації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u="sng" dirty="0" smtClean="0"/>
              <a:t>4.</a:t>
            </a:r>
            <a:r>
              <a:rPr lang="ru-RU" dirty="0" smtClean="0"/>
              <a:t>Використання будь-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інструментарію</a:t>
            </a:r>
            <a:r>
              <a:rPr lang="ru-RU" dirty="0" smtClean="0"/>
              <a:t> (</a:t>
            </a:r>
            <a:r>
              <a:rPr lang="ru-RU" dirty="0" err="1" smtClean="0"/>
              <a:t>шприци</a:t>
            </a:r>
            <a:r>
              <a:rPr lang="ru-RU" dirty="0" smtClean="0"/>
              <a:t>, </a:t>
            </a:r>
            <a:r>
              <a:rPr lang="ru-RU" dirty="0" err="1" smtClean="0"/>
              <a:t>системи</a:t>
            </a:r>
            <a:r>
              <a:rPr lang="ru-RU" dirty="0" smtClean="0"/>
              <a:t> для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) як у </a:t>
            </a:r>
            <a:r>
              <a:rPr lang="ru-RU" dirty="0" err="1" smtClean="0"/>
              <a:t>медичних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, так і в </a:t>
            </a:r>
            <a:r>
              <a:rPr lang="ru-RU" dirty="0" err="1" smtClean="0"/>
              <a:t>побуті</a:t>
            </a:r>
            <a:r>
              <a:rPr lang="ru-RU" dirty="0" smtClean="0"/>
              <a:t> при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маніпуляціях</a:t>
            </a:r>
            <a:r>
              <a:rPr lang="ru-RU" dirty="0" smtClean="0"/>
              <a:t> (</a:t>
            </a:r>
            <a:r>
              <a:rPr lang="ru-RU" dirty="0" err="1" smtClean="0"/>
              <a:t>манікюр</a:t>
            </a:r>
            <a:r>
              <a:rPr lang="ru-RU" dirty="0" smtClean="0"/>
              <a:t>, педикюр, </a:t>
            </a:r>
            <a:r>
              <a:rPr lang="ru-RU" dirty="0" err="1" smtClean="0"/>
              <a:t>татуювання</a:t>
            </a:r>
            <a:r>
              <a:rPr lang="ru-RU" dirty="0" smtClean="0"/>
              <a:t>, </a:t>
            </a:r>
            <a:r>
              <a:rPr lang="ru-RU" dirty="0" err="1" smtClean="0"/>
              <a:t>гоління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), де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міститися</a:t>
            </a:r>
            <a:r>
              <a:rPr lang="ru-RU" dirty="0" smtClean="0"/>
              <a:t> кров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зараженої</a:t>
            </a:r>
            <a:r>
              <a:rPr lang="ru-RU" dirty="0" smtClean="0"/>
              <a:t> ВІЛ,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стерилізації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u="sng" dirty="0" smtClean="0"/>
              <a:t>5.</a:t>
            </a:r>
            <a:r>
              <a:rPr lang="ru-RU" dirty="0" smtClean="0"/>
              <a:t>Перевірка </a:t>
            </a:r>
            <a:r>
              <a:rPr lang="ru-RU" dirty="0" err="1" smtClean="0"/>
              <a:t>донорської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обов'язкова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076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59310" cy="6858000"/>
          </a:xfrm>
          <a:prstGeom prst="rect">
            <a:avLst/>
          </a:prstGeom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5661248"/>
            <a:ext cx="9459310" cy="1196752"/>
          </a:xfrm>
          <a:solidFill>
            <a:schemeClr val="tx1">
              <a:alpha val="39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vi-VN" dirty="0" smtClean="0">
                <a:solidFill>
                  <a:schemeClr val="bg1"/>
                </a:solidFill>
              </a:rPr>
              <a:t>Всесві́тній день боротьби́ зі СНІДом вперше відзначався 1 грудня 1988 року з ініціативи Всесвітньої організації охорони здоров'я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82" y="-28752"/>
            <a:ext cx="9435227" cy="1015663"/>
          </a:xfrm>
          <a:prstGeom prst="rect">
            <a:avLst/>
          </a:prstGeom>
          <a:solidFill>
            <a:schemeClr val="tx1">
              <a:alpha val="31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000" dirty="0" err="1" smtClean="0">
                <a:solidFill>
                  <a:schemeClr val="bg1"/>
                </a:solidFill>
              </a:rPr>
              <a:t>Червона</a:t>
            </a:r>
            <a:r>
              <a:rPr lang="ru-RU" sz="3000" dirty="0" smtClean="0">
                <a:solidFill>
                  <a:schemeClr val="bg1"/>
                </a:solidFill>
              </a:rPr>
              <a:t> </a:t>
            </a:r>
            <a:r>
              <a:rPr lang="ru-RU" sz="3000" dirty="0" err="1" smtClean="0">
                <a:solidFill>
                  <a:schemeClr val="bg1"/>
                </a:solidFill>
              </a:rPr>
              <a:t>стрічка</a:t>
            </a:r>
            <a:r>
              <a:rPr lang="ru-RU" sz="3000" dirty="0" smtClean="0">
                <a:solidFill>
                  <a:schemeClr val="bg1"/>
                </a:solidFill>
              </a:rPr>
              <a:t> — символ </a:t>
            </a:r>
            <a:r>
              <a:rPr lang="ru-RU" sz="3000" dirty="0" err="1" smtClean="0">
                <a:solidFill>
                  <a:schemeClr val="bg1"/>
                </a:solidFill>
              </a:rPr>
              <a:t>солідарності</a:t>
            </a:r>
            <a:r>
              <a:rPr lang="ru-RU" sz="3000" dirty="0" smtClean="0">
                <a:solidFill>
                  <a:schemeClr val="bg1"/>
                </a:solidFill>
              </a:rPr>
              <a:t> </a:t>
            </a:r>
            <a:r>
              <a:rPr lang="ru-RU" sz="3000" dirty="0" err="1" smtClean="0">
                <a:solidFill>
                  <a:schemeClr val="bg1"/>
                </a:solidFill>
              </a:rPr>
              <a:t>із</a:t>
            </a:r>
            <a:r>
              <a:rPr lang="ru-RU" sz="3000" dirty="0" smtClean="0">
                <a:solidFill>
                  <a:schemeClr val="bg1"/>
                </a:solidFill>
              </a:rPr>
              <a:t> ВІЛ-</a:t>
            </a:r>
            <a:r>
              <a:rPr lang="ru-RU" sz="3000" dirty="0" err="1" smtClean="0">
                <a:solidFill>
                  <a:schemeClr val="bg1"/>
                </a:solidFill>
              </a:rPr>
              <a:t>позитивними</a:t>
            </a:r>
            <a:r>
              <a:rPr lang="ru-RU" sz="3000" dirty="0" smtClean="0">
                <a:solidFill>
                  <a:schemeClr val="bg1"/>
                </a:solidFill>
              </a:rPr>
              <a:t> та </a:t>
            </a:r>
            <a:r>
              <a:rPr lang="ru-RU" sz="3000" dirty="0" err="1" smtClean="0">
                <a:solidFill>
                  <a:schemeClr val="bg1"/>
                </a:solidFill>
              </a:rPr>
              <a:t>хворими</a:t>
            </a:r>
            <a:r>
              <a:rPr lang="ru-RU" sz="3000" dirty="0" smtClean="0">
                <a:solidFill>
                  <a:schemeClr val="bg1"/>
                </a:solidFill>
              </a:rPr>
              <a:t> на СНІД.</a:t>
            </a:r>
            <a:endParaRPr lang="ru-RU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38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509</Words>
  <Application>Microsoft Office PowerPoint</Application>
  <PresentationFormat>Екран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СНІД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Профілактичні заходи. Основна умова — Ваша поведінка.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СНІД</dc:title>
  <dc:creator>Admin</dc:creator>
  <cp:lastModifiedBy>Admin</cp:lastModifiedBy>
  <cp:revision>8</cp:revision>
  <dcterms:created xsi:type="dcterms:W3CDTF">2012-11-29T16:04:23Z</dcterms:created>
  <dcterms:modified xsi:type="dcterms:W3CDTF">2012-11-29T17:32:22Z</dcterms:modified>
</cp:coreProperties>
</file>