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57" r:id="rId10"/>
    <p:sldId id="264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D60093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1"/>
            <a:ext cx="7772400" cy="1214446"/>
          </a:xfrm>
        </p:spPr>
        <p:txBody>
          <a:bodyPr/>
          <a:lstStyle>
            <a:lvl1pPr>
              <a:defRPr>
                <a:solidFill>
                  <a:srgbClr val="D6009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99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99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535113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2174875"/>
            <a:ext cx="38544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85606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560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2961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2822603" cy="7207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14356"/>
            <a:ext cx="4926040" cy="54118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10" y="1500174"/>
            <a:ext cx="2822603" cy="4625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57231"/>
            <a:ext cx="5486400" cy="38703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99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929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600200"/>
            <a:ext cx="78581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ECB78-09D0-4BEF-BBCC-7C71EAC5E3AD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6009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1714511"/>
          </a:xfrm>
        </p:spPr>
        <p:txBody>
          <a:bodyPr>
            <a:normAutofit/>
          </a:bodyPr>
          <a:lstStyle/>
          <a:p>
            <a:r>
              <a:rPr lang="ru-RU" sz="4800" dirty="0" err="1" smtClean="0"/>
              <a:t>Д</a:t>
            </a:r>
            <a:r>
              <a:rPr lang="ru-RU" sz="4800" dirty="0" err="1" smtClean="0"/>
              <a:t>омашня</a:t>
            </a:r>
            <a:r>
              <a:rPr lang="ru-RU" dirty="0" smtClean="0"/>
              <a:t> </a:t>
            </a:r>
            <a:r>
              <a:rPr lang="ru-RU" dirty="0" err="1" smtClean="0"/>
              <a:t>атпечка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Подзаголовок слайда</a:t>
            </a:r>
            <a:endParaRPr lang="ru-RU" dirty="0"/>
          </a:p>
        </p:txBody>
      </p:sp>
      <p:pic>
        <p:nvPicPr>
          <p:cNvPr id="5122" name="Picture 2" descr="http://4.bp.blogspot.com/-r9yHygm7TuY/UNJ3gSnwdFI/AAAAAAAAAc8/EaYn6WFsYqA/s1600/%D0%9F%D0%9E%D0%A5%D0%9E%D0%94%D0%9D%D0%90%D0%AF+%D0%90%D0%9F%D0%A2%D0%95%D0%A7%D0%9A%D0%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643182"/>
            <a:ext cx="3771241" cy="324326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5. </a:t>
            </a:r>
            <a:r>
              <a:rPr lang="ru-RU" b="1" i="1" dirty="0" err="1" smtClean="0"/>
              <a:t>Протиалергічні</a:t>
            </a:r>
            <a:r>
              <a:rPr lang="ru-RU" b="1" i="1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</a:t>
            </a:r>
            <a:r>
              <a:rPr lang="ru-RU" dirty="0" err="1" smtClean="0"/>
              <a:t>діазолін</a:t>
            </a:r>
            <a:r>
              <a:rPr lang="ru-RU" dirty="0" smtClean="0"/>
              <a:t>, </a:t>
            </a:r>
            <a:r>
              <a:rPr lang="ru-RU" dirty="0" err="1" smtClean="0"/>
              <a:t>супрастин</a:t>
            </a:r>
            <a:r>
              <a:rPr lang="ru-RU" dirty="0" smtClean="0"/>
              <a:t>, </a:t>
            </a:r>
            <a:r>
              <a:rPr lang="ru-RU" dirty="0" err="1" smtClean="0"/>
              <a:t>тавегіл</a:t>
            </a:r>
            <a:r>
              <a:rPr lang="ru-RU" dirty="0" smtClean="0"/>
              <a:t>, </a:t>
            </a:r>
            <a:r>
              <a:rPr lang="ru-RU" dirty="0" err="1" smtClean="0"/>
              <a:t>ди­медрол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пам'ятати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вони, за </a:t>
            </a:r>
            <a:r>
              <a:rPr lang="ru-RU" dirty="0" err="1" smtClean="0"/>
              <a:t>винятком</a:t>
            </a:r>
            <a:r>
              <a:rPr lang="ru-RU" dirty="0" smtClean="0"/>
              <a:t> </a:t>
            </a:r>
            <a:r>
              <a:rPr lang="ru-RU" dirty="0" err="1" smtClean="0"/>
              <a:t>діазоліну</a:t>
            </a:r>
            <a:r>
              <a:rPr lang="ru-RU" dirty="0" smtClean="0"/>
              <a:t>, </a:t>
            </a:r>
            <a:r>
              <a:rPr lang="ru-RU" dirty="0" err="1" smtClean="0"/>
              <a:t>викликають</a:t>
            </a:r>
            <a:r>
              <a:rPr lang="ru-RU" dirty="0" smtClean="0"/>
              <a:t> </a:t>
            </a:r>
            <a:r>
              <a:rPr lang="ru-RU" dirty="0" err="1" smtClean="0"/>
              <a:t>сонливість</a:t>
            </a:r>
            <a:r>
              <a:rPr lang="ru-RU" dirty="0" smtClean="0"/>
              <a:t>, тому </a:t>
            </a:r>
            <a:r>
              <a:rPr lang="ru-RU" dirty="0" err="1" smtClean="0"/>
              <a:t>їх</a:t>
            </a:r>
            <a:r>
              <a:rPr lang="ru-RU" dirty="0" smtClean="0"/>
              <a:t>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вжива­ти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водіям</a:t>
            </a:r>
            <a:r>
              <a:rPr lang="ru-RU" dirty="0" smtClean="0"/>
              <a:t> транспорту та </a:t>
            </a:r>
            <a:r>
              <a:rPr lang="ru-RU" dirty="0" err="1" smtClean="0"/>
              <a:t>іншим</a:t>
            </a:r>
            <a:r>
              <a:rPr lang="ru-RU" dirty="0" smtClean="0"/>
              <a:t> особам, </a:t>
            </a:r>
            <a:r>
              <a:rPr lang="ru-RU" dirty="0" err="1" smtClean="0"/>
              <a:t>про­фесія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 smtClean="0"/>
              <a:t>швидкої</a:t>
            </a:r>
            <a:r>
              <a:rPr lang="ru-RU" dirty="0" smtClean="0"/>
              <a:t> </a:t>
            </a:r>
            <a:r>
              <a:rPr lang="ru-RU" dirty="0" err="1" smtClean="0"/>
              <a:t>психічної</a:t>
            </a:r>
            <a:r>
              <a:rPr lang="ru-RU" dirty="0" smtClean="0"/>
              <a:t> та </a:t>
            </a:r>
            <a:r>
              <a:rPr lang="ru-RU" dirty="0" err="1" smtClean="0"/>
              <a:t>рухової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beremennost-po-nedelyam.com/wp-content/uploads/2013/02/10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00240"/>
            <a:ext cx="2714644" cy="2714644"/>
          </a:xfrm>
          <a:prstGeom prst="rect">
            <a:avLst/>
          </a:prstGeom>
          <a:noFill/>
        </p:spPr>
      </p:pic>
      <p:pic>
        <p:nvPicPr>
          <p:cNvPr id="24580" name="Picture 4" descr="http://upload.wikimedia.org/wikipedia/commons/4/44/Chloropyram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143116"/>
            <a:ext cx="4052793" cy="222958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6. </a:t>
            </a:r>
            <a:r>
              <a:rPr lang="ru-RU" b="1" i="1" dirty="0" err="1" smtClean="0"/>
              <a:t>Засоби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</a:t>
            </a:r>
            <a:r>
              <a:rPr lang="ru-RU" b="1" i="1" dirty="0" smtClean="0"/>
              <a:t> кашлю та </a:t>
            </a:r>
            <a:r>
              <a:rPr lang="ru-RU" b="1" i="1" dirty="0" err="1" smtClean="0"/>
              <a:t>нежитю</a:t>
            </a:r>
            <a:r>
              <a:rPr lang="ru-RU" b="1" i="1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Сюди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входити</a:t>
            </a:r>
            <a:r>
              <a:rPr lang="ru-RU" dirty="0" smtClean="0"/>
              <a:t> термопсис, </a:t>
            </a:r>
            <a:r>
              <a:rPr lang="ru-RU" dirty="0" err="1" smtClean="0"/>
              <a:t>мукалтин</a:t>
            </a:r>
            <a:r>
              <a:rPr lang="ru-RU" dirty="0" smtClean="0"/>
              <a:t>, </a:t>
            </a:r>
            <a:r>
              <a:rPr lang="ru-RU" dirty="0" err="1" smtClean="0"/>
              <a:t>нафтизин</a:t>
            </a:r>
            <a:r>
              <a:rPr lang="ru-RU" dirty="0" smtClean="0"/>
              <a:t>, </a:t>
            </a:r>
            <a:r>
              <a:rPr lang="ru-RU" dirty="0" err="1" smtClean="0"/>
              <a:t>галазолін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6626" name="Picture 2" descr="http://irecommend.ru/sites/default/files/product-images/37339/sdc17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928934"/>
            <a:ext cx="4267200" cy="2219326"/>
          </a:xfrm>
          <a:prstGeom prst="rect">
            <a:avLst/>
          </a:prstGeom>
          <a:noFill/>
        </p:spPr>
      </p:pic>
      <p:pic>
        <p:nvPicPr>
          <p:cNvPr id="26628" name="Picture 4" descr="http://mcss.volgmed.ru/student/farm_IGA/images/2-1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000372"/>
            <a:ext cx="3631133" cy="22764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929618" cy="128588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Найпоширеніші</a:t>
            </a:r>
            <a:r>
              <a:rPr lang="ru-RU" dirty="0" smtClean="0"/>
              <a:t> причини </a:t>
            </a:r>
            <a:r>
              <a:rPr lang="ru-RU" dirty="0" err="1" smtClean="0"/>
              <a:t>побічної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ліків</a:t>
            </a:r>
            <a:r>
              <a:rPr lang="ru-RU" dirty="0" smtClean="0"/>
              <a:t>: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85926"/>
            <a:ext cx="7858180" cy="4714908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 * </a:t>
            </a:r>
            <a:r>
              <a:rPr lang="ru-RU" b="1" i="1" dirty="0" err="1" smtClean="0"/>
              <a:t>передозування</a:t>
            </a:r>
            <a:r>
              <a:rPr lang="ru-RU" b="1" i="1" dirty="0" smtClean="0"/>
              <a:t> препарату;</a:t>
            </a:r>
            <a:br>
              <a:rPr lang="ru-RU" b="1" i="1" dirty="0" smtClean="0"/>
            </a:br>
            <a:r>
              <a:rPr lang="ru-RU" b="1" i="1" dirty="0" smtClean="0"/>
              <a:t>* </a:t>
            </a:r>
            <a:r>
              <a:rPr lang="ru-RU" b="1" i="1" dirty="0" err="1" smtClean="0"/>
              <a:t>недотримання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схеми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лікування</a:t>
            </a:r>
            <a:r>
              <a:rPr lang="ru-RU" b="1" i="1" dirty="0" smtClean="0"/>
              <a:t>;</a:t>
            </a:r>
            <a:br>
              <a:rPr lang="ru-RU" b="1" i="1" dirty="0" smtClean="0"/>
            </a:br>
            <a:r>
              <a:rPr lang="ru-RU" b="1" i="1" dirty="0" smtClean="0"/>
              <a:t>* </a:t>
            </a:r>
            <a:r>
              <a:rPr lang="ru-RU" b="1" i="1" dirty="0" err="1" smtClean="0"/>
              <a:t>одночасний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прийом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декількох</a:t>
            </a:r>
            <a:r>
              <a:rPr lang="ru-RU" b="1" i="1" dirty="0" smtClean="0"/>
              <a:t> </a:t>
            </a:r>
            <a:r>
              <a:rPr lang="ru-RU" b="1" i="1" dirty="0" smtClean="0"/>
              <a:t>            </a:t>
            </a:r>
            <a:r>
              <a:rPr lang="ru-RU" b="1" i="1" dirty="0" err="1" smtClean="0"/>
              <a:t>несумісних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препаратів</a:t>
            </a:r>
            <a:r>
              <a:rPr lang="ru-RU" b="1" i="1" dirty="0" smtClean="0"/>
              <a:t>;</a:t>
            </a:r>
            <a:br>
              <a:rPr lang="ru-RU" b="1" i="1" dirty="0" smtClean="0"/>
            </a:br>
            <a:r>
              <a:rPr lang="ru-RU" b="1" i="1" dirty="0" smtClean="0"/>
              <a:t>* </a:t>
            </a:r>
            <a:r>
              <a:rPr lang="ru-RU" b="1" i="1" dirty="0" err="1" smtClean="0"/>
              <a:t>поєднання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ліків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алкоголем;</a:t>
            </a:r>
            <a:br>
              <a:rPr lang="ru-RU" b="1" i="1" dirty="0" smtClean="0"/>
            </a:br>
            <a:r>
              <a:rPr lang="ru-RU" b="1" i="1" dirty="0" smtClean="0"/>
              <a:t>* </a:t>
            </a:r>
            <a:r>
              <a:rPr lang="ru-RU" b="1" i="1" dirty="0" err="1" smtClean="0"/>
              <a:t>вікове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підвищення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чутливості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організму</a:t>
            </a:r>
            <a:r>
              <a:rPr lang="ru-RU" b="1" i="1" dirty="0" smtClean="0"/>
              <a:t> до </a:t>
            </a:r>
            <a:r>
              <a:rPr lang="ru-RU" b="1" i="1" dirty="0" err="1" smtClean="0"/>
              <a:t>лікарських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засобів</a:t>
            </a:r>
            <a:r>
              <a:rPr lang="ru-RU" b="1" i="1" dirty="0" smtClean="0"/>
              <a:t>;,</a:t>
            </a:r>
            <a:br>
              <a:rPr lang="ru-RU" b="1" i="1" dirty="0" smtClean="0"/>
            </a:br>
            <a:r>
              <a:rPr lang="ru-RU" b="1" i="1" dirty="0" smtClean="0"/>
              <a:t>* </a:t>
            </a:r>
            <a:r>
              <a:rPr lang="ru-RU" b="1" i="1" dirty="0" err="1" smtClean="0"/>
              <a:t>спадкове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порушення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обміну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речовин</a:t>
            </a:r>
            <a:r>
              <a:rPr lang="ru-RU" b="1" i="1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00108"/>
            <a:ext cx="7858180" cy="512605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 Головне - не </a:t>
            </a:r>
            <a:r>
              <a:rPr lang="ru-RU" dirty="0" err="1" smtClean="0"/>
              <a:t>зашкодити</a:t>
            </a:r>
            <a:r>
              <a:rPr lang="ru-RU" dirty="0" smtClean="0"/>
              <a:t>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здоров'ю</a:t>
            </a:r>
            <a:r>
              <a:rPr lang="ru-RU" dirty="0" smtClean="0"/>
              <a:t>. Будьте </a:t>
            </a:r>
            <a:r>
              <a:rPr lang="ru-RU" dirty="0" err="1" smtClean="0"/>
              <a:t>уважні</a:t>
            </a:r>
            <a:r>
              <a:rPr lang="ru-RU" dirty="0" smtClean="0"/>
              <a:t> до </a:t>
            </a:r>
            <a:r>
              <a:rPr lang="ru-RU" dirty="0" err="1" smtClean="0"/>
              <a:t>самолікування</a:t>
            </a:r>
            <a:r>
              <a:rPr lang="ru-RU" dirty="0" smtClean="0"/>
              <a:t>, </a:t>
            </a:r>
            <a:r>
              <a:rPr lang="ru-RU" dirty="0" err="1" smtClean="0"/>
              <a:t>вивчайте</a:t>
            </a:r>
            <a:r>
              <a:rPr lang="ru-RU" dirty="0" smtClean="0"/>
              <a:t> </a:t>
            </a:r>
            <a:r>
              <a:rPr lang="ru-RU" dirty="0" err="1" smtClean="0"/>
              <a:t>інструкцію</a:t>
            </a:r>
            <a:r>
              <a:rPr lang="ru-RU" dirty="0" smtClean="0"/>
              <a:t>, </a:t>
            </a:r>
            <a:r>
              <a:rPr lang="ru-RU" dirty="0" err="1" smtClean="0"/>
              <a:t>стежте</a:t>
            </a:r>
            <a:r>
              <a:rPr lang="ru-RU" dirty="0" smtClean="0"/>
              <a:t> за </a:t>
            </a:r>
            <a:r>
              <a:rPr lang="ru-RU" dirty="0" err="1" smtClean="0"/>
              <a:t>реакцією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на </a:t>
            </a:r>
            <a:r>
              <a:rPr lang="ru-RU" dirty="0" err="1" smtClean="0"/>
              <a:t>вживані</a:t>
            </a:r>
            <a:r>
              <a:rPr lang="ru-RU" dirty="0" smtClean="0"/>
              <a:t> </a:t>
            </a:r>
            <a:r>
              <a:rPr lang="ru-RU" dirty="0" err="1" smtClean="0"/>
              <a:t>ліки</a:t>
            </a:r>
            <a:r>
              <a:rPr lang="ru-RU" dirty="0" smtClean="0"/>
              <a:t>, не </a:t>
            </a:r>
            <a:r>
              <a:rPr lang="ru-RU" dirty="0" err="1" smtClean="0"/>
              <a:t>приймайте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3-х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одночасно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8674" name="Picture 2" descr="http://styknews.info/sites/default/files/basic-foto/2013/04/01/133180278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500438"/>
            <a:ext cx="2962275" cy="29432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001056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1. </a:t>
            </a:r>
            <a:r>
              <a:rPr lang="ru-RU" b="1" i="1" dirty="0" err="1" smtClean="0"/>
              <a:t>Знезаражувальні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або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антисептичні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00174"/>
            <a:ext cx="785818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Обов'язково</a:t>
            </a:r>
            <a:r>
              <a:rPr lang="ru-RU" dirty="0" smtClean="0"/>
              <a:t> треба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розчини</a:t>
            </a:r>
            <a:r>
              <a:rPr lang="ru-RU" dirty="0" smtClean="0"/>
              <a:t> йоду та брильянтового зеленого (зеленки</a:t>
            </a:r>
            <a:r>
              <a:rPr lang="ru-RU" dirty="0" smtClean="0"/>
              <a:t>).</a:t>
            </a:r>
          </a:p>
          <a:p>
            <a:r>
              <a:rPr lang="ru-RU" dirty="0" smtClean="0"/>
              <a:t> Перекис </a:t>
            </a:r>
            <a:r>
              <a:rPr lang="ru-RU" dirty="0" err="1" smtClean="0"/>
              <a:t>водню</a:t>
            </a:r>
            <a:r>
              <a:rPr lang="ru-RU" dirty="0" smtClean="0"/>
              <a:t>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для </a:t>
            </a:r>
            <a:r>
              <a:rPr lang="ru-RU" dirty="0" err="1" smtClean="0"/>
              <a:t>очищення</a:t>
            </a:r>
            <a:r>
              <a:rPr lang="ru-RU" dirty="0" smtClean="0"/>
              <a:t> </a:t>
            </a:r>
            <a:r>
              <a:rPr lang="ru-RU" dirty="0" err="1" smtClean="0"/>
              <a:t>гнійних</a:t>
            </a:r>
            <a:r>
              <a:rPr lang="ru-RU" dirty="0" smtClean="0"/>
              <a:t> ран та як </a:t>
            </a:r>
            <a:r>
              <a:rPr lang="ru-RU" dirty="0" err="1" smtClean="0"/>
              <a:t>знезаражувальний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дезодоруючий</a:t>
            </a:r>
            <a:r>
              <a:rPr lang="ru-RU" dirty="0" smtClean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 для </a:t>
            </a:r>
            <a:r>
              <a:rPr lang="ru-RU" dirty="0" err="1" smtClean="0"/>
              <a:t>промивань</a:t>
            </a:r>
            <a:r>
              <a:rPr lang="ru-RU" dirty="0" smtClean="0"/>
              <a:t> та </a:t>
            </a:r>
            <a:r>
              <a:rPr lang="ru-RU" dirty="0" err="1" smtClean="0"/>
              <a:t>полоскань</a:t>
            </a:r>
            <a:r>
              <a:rPr lang="ru-RU" dirty="0" smtClean="0"/>
              <a:t> при </a:t>
            </a:r>
            <a:r>
              <a:rPr lang="ru-RU" dirty="0" err="1" smtClean="0"/>
              <a:t>ангіні</a:t>
            </a:r>
            <a:r>
              <a:rPr lang="ru-RU" dirty="0" smtClean="0"/>
              <a:t>, </a:t>
            </a:r>
            <a:r>
              <a:rPr lang="ru-RU" dirty="0" err="1" smtClean="0"/>
              <a:t>стоматиті</a:t>
            </a:r>
            <a:r>
              <a:rPr lang="ru-RU" dirty="0" smtClean="0"/>
              <a:t>, </a:t>
            </a:r>
            <a:r>
              <a:rPr lang="ru-RU" dirty="0" err="1" smtClean="0"/>
              <a:t>гінеко­логічних</a:t>
            </a:r>
            <a:r>
              <a:rPr lang="ru-RU" dirty="0" smtClean="0"/>
              <a:t> </a:t>
            </a:r>
            <a:r>
              <a:rPr lang="ru-RU" dirty="0" err="1" smtClean="0"/>
              <a:t>захворюваннях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Слабкими</a:t>
            </a:r>
            <a:r>
              <a:rPr lang="ru-RU" dirty="0" smtClean="0"/>
              <a:t> </a:t>
            </a:r>
            <a:r>
              <a:rPr lang="ru-RU" dirty="0" err="1" smtClean="0"/>
              <a:t>розчинами</a:t>
            </a:r>
            <a:r>
              <a:rPr lang="ru-RU" dirty="0" smtClean="0"/>
              <a:t> </a:t>
            </a:r>
            <a:r>
              <a:rPr lang="ru-RU" dirty="0" err="1" smtClean="0"/>
              <a:t>калію</a:t>
            </a:r>
            <a:r>
              <a:rPr lang="ru-RU" dirty="0" smtClean="0"/>
              <a:t> пер­манганату (</a:t>
            </a:r>
            <a:r>
              <a:rPr lang="ru-RU" dirty="0" err="1" smtClean="0"/>
              <a:t>марганцівки</a:t>
            </a:r>
            <a:r>
              <a:rPr lang="ru-RU" dirty="0" smtClean="0"/>
              <a:t>) </a:t>
            </a:r>
            <a:r>
              <a:rPr lang="ru-RU" dirty="0" err="1" smtClean="0"/>
              <a:t>промивають</a:t>
            </a:r>
            <a:r>
              <a:rPr lang="ru-RU" dirty="0" smtClean="0"/>
              <a:t> рани, </a:t>
            </a:r>
            <a:r>
              <a:rPr lang="ru-RU" dirty="0" err="1" smtClean="0"/>
              <a:t>промивають</a:t>
            </a:r>
            <a:r>
              <a:rPr lang="ru-RU" dirty="0" smtClean="0"/>
              <a:t> </a:t>
            </a:r>
            <a:r>
              <a:rPr lang="en-US" dirty="0" smtClean="0"/>
              <a:t>pot </a:t>
            </a:r>
            <a:r>
              <a:rPr lang="ru-RU" dirty="0" smtClean="0"/>
              <a:t>та горло, </a:t>
            </a:r>
            <a:r>
              <a:rPr lang="ru-RU" dirty="0" err="1" smtClean="0"/>
              <a:t>змащують</a:t>
            </a:r>
            <a:r>
              <a:rPr lang="ru-RU" dirty="0" smtClean="0"/>
              <a:t> </a:t>
            </a:r>
            <a:r>
              <a:rPr lang="ru-RU" dirty="0" err="1" smtClean="0"/>
              <a:t>виразкові</a:t>
            </a:r>
            <a:r>
              <a:rPr lang="ru-RU" dirty="0" smtClean="0"/>
              <a:t> та </a:t>
            </a:r>
            <a:r>
              <a:rPr lang="ru-RU" dirty="0" err="1" smtClean="0"/>
              <a:t>опікові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vse-znat.ru/images/stories/Eksprtiza_mifov/Zablujdeniy_o_zdorovie/antise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00174"/>
            <a:ext cx="5762625" cy="43624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2. </a:t>
            </a:r>
            <a:r>
              <a:rPr lang="ru-RU" b="1" i="1" dirty="0" err="1" smtClean="0"/>
              <a:t>Знеболювальні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</a:t>
            </a:r>
            <a:r>
              <a:rPr lang="ru-RU" dirty="0" err="1" smtClean="0"/>
              <a:t>першому</a:t>
            </a:r>
            <a:r>
              <a:rPr lang="ru-RU" dirty="0" smtClean="0"/>
              <a:t> </a:t>
            </a:r>
            <a:r>
              <a:rPr lang="ru-RU" dirty="0" err="1" smtClean="0"/>
              <a:t>місці</a:t>
            </a:r>
            <a:r>
              <a:rPr lang="ru-RU" dirty="0" smtClean="0"/>
              <a:t> тут парацетамол. "На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виробляється</a:t>
            </a:r>
            <a:r>
              <a:rPr lang="ru-RU" dirty="0" smtClean="0"/>
              <a:t>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відомих</a:t>
            </a:r>
            <a:r>
              <a:rPr lang="ru-RU" dirty="0" smtClean="0"/>
              <a:t> </a:t>
            </a:r>
            <a:r>
              <a:rPr lang="ru-RU" dirty="0" err="1" smtClean="0"/>
              <a:t>імпортних</a:t>
            </a:r>
            <a:r>
              <a:rPr lang="ru-RU" dirty="0" smtClean="0"/>
              <a:t> дорогих </a:t>
            </a:r>
            <a:r>
              <a:rPr lang="ru-RU" dirty="0" err="1" smtClean="0"/>
              <a:t>ліків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форм -</a:t>
            </a:r>
            <a:r>
              <a:rPr lang="ru-RU" dirty="0" err="1" smtClean="0"/>
              <a:t>ефералган</a:t>
            </a:r>
            <a:r>
              <a:rPr lang="ru-RU" dirty="0" smtClean="0"/>
              <a:t>, парацетамол, </a:t>
            </a:r>
            <a:r>
              <a:rPr lang="ru-RU" dirty="0" err="1" smtClean="0"/>
              <a:t>тайленол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знеболюваль­ної</a:t>
            </a:r>
            <a:r>
              <a:rPr lang="ru-RU" dirty="0" smtClean="0"/>
              <a:t>, парацетамол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протизапальну</a:t>
            </a:r>
            <a:r>
              <a:rPr lang="ru-RU" dirty="0" smtClean="0"/>
              <a:t> та </a:t>
            </a:r>
            <a:r>
              <a:rPr lang="ru-RU" dirty="0" err="1" smtClean="0"/>
              <a:t>жарознижувальну</a:t>
            </a:r>
            <a:r>
              <a:rPr lang="ru-RU" dirty="0" smtClean="0"/>
              <a:t> </a:t>
            </a:r>
            <a:r>
              <a:rPr lang="ru-RU" dirty="0" err="1" smtClean="0"/>
              <a:t>дію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входить </a:t>
            </a:r>
            <a:r>
              <a:rPr lang="ru-RU" dirty="0" err="1" smtClean="0"/>
              <a:t>також</a:t>
            </a:r>
            <a:r>
              <a:rPr lang="ru-RU" dirty="0" smtClean="0"/>
              <a:t> до складу препарату </a:t>
            </a:r>
            <a:r>
              <a:rPr lang="ru-RU" dirty="0" err="1" smtClean="0"/>
              <a:t>цитрамон-екстра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www.arterium.ua/uploads/catalog/a11e5a18f29398503230f4e11c1988efb08d39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0522"/>
            <a:ext cx="3357586" cy="2512238"/>
          </a:xfrm>
          <a:prstGeom prst="rect">
            <a:avLst/>
          </a:prstGeom>
          <a:noFill/>
        </p:spPr>
      </p:pic>
      <p:pic>
        <p:nvPicPr>
          <p:cNvPr id="20484" name="Picture 4" descr="http://www.critical.ru/actual/IT/paracetamol_img/paracet_img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357298"/>
            <a:ext cx="4629179" cy="1500198"/>
          </a:xfrm>
          <a:prstGeom prst="rect">
            <a:avLst/>
          </a:prstGeom>
          <a:noFill/>
        </p:spPr>
      </p:pic>
      <p:pic>
        <p:nvPicPr>
          <p:cNvPr id="20486" name="Picture 6" descr="http://good-advice.ru/wp-content/uploads/2012/08/012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357562"/>
            <a:ext cx="2973306" cy="17811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3. </a:t>
            </a:r>
            <a:r>
              <a:rPr lang="ru-RU" b="1" i="1" dirty="0" err="1" smtClean="0"/>
              <a:t>Спазмолітичні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Безперечним</a:t>
            </a:r>
            <a:r>
              <a:rPr lang="ru-RU" dirty="0" smtClean="0"/>
              <a:t> </a:t>
            </a:r>
            <a:r>
              <a:rPr lang="ru-RU" dirty="0" err="1" smtClean="0"/>
              <a:t>лідером</a:t>
            </a:r>
            <a:r>
              <a:rPr lang="ru-RU" dirty="0" smtClean="0"/>
              <a:t> тут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ношпа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хоч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дешевий</a:t>
            </a:r>
            <a:r>
              <a:rPr lang="ru-RU" dirty="0" smtClean="0"/>
              <a:t> препарат,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вартий</a:t>
            </a:r>
            <a:r>
              <a:rPr lang="ru-RU" dirty="0" smtClean="0"/>
              <a:t> того, </a:t>
            </a:r>
            <a:r>
              <a:rPr lang="ru-RU" dirty="0" err="1" smtClean="0"/>
              <a:t>щоб</a:t>
            </a:r>
            <a:r>
              <a:rPr lang="ru-RU" dirty="0" smtClean="0"/>
              <a:t> бути у </a:t>
            </a:r>
            <a:r>
              <a:rPr lang="ru-RU" dirty="0" err="1" smtClean="0"/>
              <a:t>вашій</a:t>
            </a:r>
            <a:r>
              <a:rPr lang="ru-RU" dirty="0" smtClean="0"/>
              <a:t> </a:t>
            </a:r>
            <a:r>
              <a:rPr lang="ru-RU" dirty="0" err="1" smtClean="0"/>
              <a:t>аптечці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ефективний</a:t>
            </a:r>
            <a:r>
              <a:rPr lang="ru-RU" dirty="0" smtClean="0"/>
              <a:t> при спазмах </a:t>
            </a:r>
            <a:r>
              <a:rPr lang="ru-RU" dirty="0" err="1" smtClean="0"/>
              <a:t>шлунка</a:t>
            </a:r>
            <a:r>
              <a:rPr lang="ru-RU" dirty="0" smtClean="0"/>
              <a:t> та кишечнику, </a:t>
            </a:r>
            <a:r>
              <a:rPr lang="ru-RU" dirty="0" err="1" smtClean="0"/>
              <a:t>нападах</a:t>
            </a:r>
            <a:r>
              <a:rPr lang="ru-RU" dirty="0" smtClean="0"/>
              <a:t> </a:t>
            </a:r>
            <a:r>
              <a:rPr lang="ru-RU" dirty="0" err="1" smtClean="0"/>
              <a:t>жовчо</a:t>
            </a:r>
            <a:r>
              <a:rPr lang="ru-RU" dirty="0" smtClean="0"/>
              <a:t>- та </a:t>
            </a:r>
            <a:r>
              <a:rPr lang="ru-RU" dirty="0" err="1" smtClean="0"/>
              <a:t>сечокам'яної</a:t>
            </a:r>
            <a:r>
              <a:rPr lang="ru-RU" dirty="0" smtClean="0"/>
              <a:t> хвороб, а </a:t>
            </a:r>
            <a:r>
              <a:rPr lang="ru-RU" dirty="0" err="1" smtClean="0"/>
              <a:t>також</a:t>
            </a:r>
            <a:r>
              <a:rPr lang="ru-RU" dirty="0" smtClean="0"/>
              <a:t> при спазмах </a:t>
            </a:r>
            <a:r>
              <a:rPr lang="ru-RU" dirty="0" err="1" smtClean="0"/>
              <a:t>пери­феричних</a:t>
            </a:r>
            <a:r>
              <a:rPr lang="ru-RU" dirty="0" smtClean="0"/>
              <a:t> </a:t>
            </a:r>
            <a:r>
              <a:rPr lang="ru-RU" dirty="0" err="1" smtClean="0"/>
              <a:t>судин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baby-calendar.ru/wp-content/uploads/2013/06/%D0%9D%D0%BE-%D0%A8%D0%BF%D0%B0-%D1%82%D0%B0%D0%B1%D0%BB%D0%B5%D1%82%D0%BA%D0%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3810000" cy="3810000"/>
          </a:xfrm>
          <a:prstGeom prst="rect">
            <a:avLst/>
          </a:prstGeom>
          <a:noFill/>
        </p:spPr>
      </p:pic>
      <p:pic>
        <p:nvPicPr>
          <p:cNvPr id="18436" name="Picture 4" descr="http://vkjournal.ru/vk/html/539/539620/092bd9cc789dc7f5e01e598705b_html_m644422e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428736"/>
            <a:ext cx="2571768" cy="36488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4. </a:t>
            </a:r>
            <a:r>
              <a:rPr lang="ru-RU" b="1" i="1" dirty="0" err="1" smtClean="0"/>
              <a:t>Заспокійливі</a:t>
            </a:r>
            <a:r>
              <a:rPr lang="ru-RU" b="1" i="1" dirty="0" smtClean="0"/>
              <a:t> 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відомі</a:t>
            </a:r>
            <a:r>
              <a:rPr lang="ru-RU" dirty="0" smtClean="0"/>
              <a:t> </a:t>
            </a:r>
            <a:r>
              <a:rPr lang="ru-RU" dirty="0" err="1" smtClean="0"/>
              <a:t>препарати</a:t>
            </a:r>
            <a:r>
              <a:rPr lang="ru-RU" dirty="0" smtClean="0"/>
              <a:t>, як </a:t>
            </a:r>
            <a:r>
              <a:rPr lang="ru-RU" dirty="0" err="1" smtClean="0"/>
              <a:t>настоянка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таблетки </a:t>
            </a:r>
            <a:r>
              <a:rPr lang="ru-RU" dirty="0" err="1" smtClean="0"/>
              <a:t>ва­леріани</a:t>
            </a:r>
            <a:r>
              <a:rPr lang="ru-RU" dirty="0" smtClean="0"/>
              <a:t>, </a:t>
            </a:r>
            <a:r>
              <a:rPr lang="ru-RU" dirty="0" err="1" smtClean="0"/>
              <a:t>настоянка</a:t>
            </a:r>
            <a:r>
              <a:rPr lang="ru-RU" dirty="0" smtClean="0"/>
              <a:t> </a:t>
            </a:r>
            <a:r>
              <a:rPr lang="ru-RU" dirty="0" err="1" smtClean="0"/>
              <a:t>кропиви</a:t>
            </a:r>
            <a:r>
              <a:rPr lang="ru-RU" dirty="0" smtClean="0"/>
              <a:t> </a:t>
            </a:r>
            <a:r>
              <a:rPr lang="ru-RU" dirty="0" err="1" smtClean="0"/>
              <a:t>собачої</a:t>
            </a:r>
            <a:r>
              <a:rPr lang="ru-RU" dirty="0" smtClean="0"/>
              <a:t>, валокордин, </a:t>
            </a:r>
            <a:r>
              <a:rPr lang="ru-RU" dirty="0" err="1" smtClean="0"/>
              <a:t>корвалол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корвалдин</a:t>
            </a:r>
            <a:r>
              <a:rPr lang="ru-RU" dirty="0" smtClean="0"/>
              <a:t>. Валокордин та </a:t>
            </a:r>
            <a:r>
              <a:rPr lang="ru-RU" dirty="0" err="1" smtClean="0"/>
              <a:t>корвалол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однаковий</a:t>
            </a:r>
            <a:r>
              <a:rPr lang="ru-RU" dirty="0" smtClean="0"/>
              <a:t> склад, до складу </a:t>
            </a:r>
            <a:r>
              <a:rPr lang="ru-RU" dirty="0" err="1" smtClean="0"/>
              <a:t>корвалдину</a:t>
            </a:r>
            <a:r>
              <a:rPr lang="ru-RU" dirty="0" smtClean="0"/>
              <a:t> входить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олія</a:t>
            </a:r>
            <a:r>
              <a:rPr lang="ru-RU" dirty="0" smtClean="0"/>
              <a:t> хмелю</a:t>
            </a:r>
            <a:endParaRPr lang="ru-RU" dirty="0"/>
          </a:p>
        </p:txBody>
      </p:sp>
    </p:spTree>
  </p:cSld>
  <p:clrMapOvr>
    <a:masterClrMapping/>
  </p:clrMapOvr>
  <p:transition spd="med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mamapedia.com.ua/UploadImages/valerianka-pri-beremennos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3357586" cy="3357587"/>
          </a:xfrm>
          <a:prstGeom prst="rect">
            <a:avLst/>
          </a:prstGeom>
          <a:noFill/>
        </p:spPr>
      </p:pic>
      <p:pic>
        <p:nvPicPr>
          <p:cNvPr id="22532" name="Picture 4" descr="http://estnauki.ru/images/stories/pip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285992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</p:sld>
</file>

<file path=ppt/theme/theme1.xml><?xml version="1.0" encoding="utf-8"?>
<a:theme xmlns:a="http://schemas.openxmlformats.org/drawingml/2006/main" name="TS01038996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F42B2D-C424-48C3-8C8D-02AD688B82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TS010389964</Template>
  <TotalTime>20</TotalTime>
  <Words>239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TS010389964</vt:lpstr>
      <vt:lpstr>Домашня атпечка</vt:lpstr>
      <vt:lpstr>1. Знезаражувальні або антисептичні</vt:lpstr>
      <vt:lpstr>Слайд 3</vt:lpstr>
      <vt:lpstr>2. Знеболювальні</vt:lpstr>
      <vt:lpstr>Слайд 5</vt:lpstr>
      <vt:lpstr>3. Спазмолітичні</vt:lpstr>
      <vt:lpstr>Слайд 7</vt:lpstr>
      <vt:lpstr>4. Заспокійливі </vt:lpstr>
      <vt:lpstr>Слайд 9</vt:lpstr>
      <vt:lpstr>5. Протиалергічні </vt:lpstr>
      <vt:lpstr>Слайд 11</vt:lpstr>
      <vt:lpstr>6. Засоби від кашлю та нежитю </vt:lpstr>
      <vt:lpstr>Найпоширеніші причини побічної дії ліків: 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Домашня атпечка</dc:title>
  <dc:subject>Шаблон оформления</dc:subject>
  <dc:creator>1</dc:creator>
  <dc:description>Корпорация Майкрософт
Шаблон оформления</dc:description>
  <cp:lastModifiedBy>1</cp:lastModifiedBy>
  <cp:revision>3</cp:revision>
  <dcterms:created xsi:type="dcterms:W3CDTF">2014-05-18T15:04:33Z</dcterms:created>
  <dcterms:modified xsi:type="dcterms:W3CDTF">2014-05-18T15:25:06Z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TC103899649990</vt:lpwstr>
  </property>
</Properties>
</file>