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33"/>
    <a:srgbClr val="3333FF"/>
    <a:srgbClr val="66FF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056"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5B106E36-FD25-4E2D-B0AA-010F637433A0}" type="datetimeFigureOut">
              <a:rPr lang="ru-RU" smtClean="0"/>
              <a:pPr/>
              <a:t>20.12.2012</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20.12.2012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20.12.2012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20.12.2012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20.12.2012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20.12.2012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20.12.2012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20.12.2012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20.12.2012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20.12.2012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20.12.2012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077200" y="6356350"/>
            <a:ext cx="609600" cy="365125"/>
          </a:xfrm>
        </p:spPr>
        <p:txBody>
          <a:bodyPr/>
          <a:lstStyle/>
          <a:p>
            <a:fld id="{725C68B6-61C2-468F-89AB-4B9F7531AA68}" type="slidenum">
              <a:rPr lang="ru-RU" smtClean="0"/>
              <a:pPr/>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B106E36-FD25-4E2D-B0AA-010F637433A0}" type="datetimeFigureOut">
              <a:rPr lang="ru-RU" smtClean="0"/>
              <a:pPr/>
              <a:t>20.12.2012</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25C68B6-61C2-468F-89AB-4B9F7531AA68}" type="slidenum">
              <a:rPr lang="ru-RU" smtClean="0"/>
              <a:pPr/>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27584" y="404664"/>
            <a:ext cx="7772400" cy="1470025"/>
          </a:xfrm>
        </p:spPr>
        <p:txBody>
          <a:bodyPr>
            <a:normAutofit/>
          </a:bodyPr>
          <a:lstStyle/>
          <a:p>
            <a:pPr algn="ctr"/>
            <a:r>
              <a:rPr lang="en-US" sz="4800" b="1" dirty="0" smtClean="0">
                <a:solidFill>
                  <a:srgbClr val="00B050"/>
                </a:solidFill>
                <a:effectLst>
                  <a:outerShdw blurRad="38100" dist="38100" dir="2700000" algn="tl">
                    <a:srgbClr val="000000">
                      <a:alpha val="43137"/>
                    </a:srgbClr>
                  </a:outerShdw>
                </a:effectLst>
                <a:latin typeface="BatangChe" pitchFamily="49" charset="-127"/>
                <a:ea typeface="BatangChe" pitchFamily="49" charset="-127"/>
              </a:rPr>
              <a:t>HISTORY OF PSYCHOLOGY</a:t>
            </a:r>
            <a:endParaRPr lang="uk-UA" sz="4800" b="1" dirty="0">
              <a:solidFill>
                <a:srgbClr val="00B050"/>
              </a:solidFill>
              <a:effectLst>
                <a:outerShdw blurRad="38100" dist="38100" dir="2700000" algn="tl">
                  <a:srgbClr val="000000">
                    <a:alpha val="43137"/>
                  </a:srgbClr>
                </a:outerShdw>
              </a:effectLst>
              <a:latin typeface="BatangChe" pitchFamily="49" charset="-127"/>
              <a:ea typeface="BatangChe" pitchFamily="49" charset="-127"/>
            </a:endParaRPr>
          </a:p>
        </p:txBody>
      </p:sp>
      <p:sp>
        <p:nvSpPr>
          <p:cNvPr id="3" name="Подзаголовок 2"/>
          <p:cNvSpPr>
            <a:spLocks noGrp="1"/>
          </p:cNvSpPr>
          <p:nvPr>
            <p:ph type="subTitle" idx="1"/>
          </p:nvPr>
        </p:nvSpPr>
        <p:spPr>
          <a:xfrm>
            <a:off x="683568" y="5105400"/>
            <a:ext cx="7854696" cy="1752600"/>
          </a:xfrm>
        </p:spPr>
        <p:txBody>
          <a:bodyPr>
            <a:normAutofit/>
          </a:bodyPr>
          <a:lstStyle/>
          <a:p>
            <a:pPr algn="ctr"/>
            <a:r>
              <a:rPr lang="en-US" sz="3200" b="1" dirty="0" smtClean="0">
                <a:solidFill>
                  <a:srgbClr val="FFC000"/>
                </a:solidFill>
                <a:latin typeface="Comic Sans MS" pitchFamily="66" charset="0"/>
              </a:rPr>
              <a:t>Science about the soul: with what all began?</a:t>
            </a:r>
            <a:endParaRPr lang="uk-UA" sz="3200" b="1" dirty="0">
              <a:solidFill>
                <a:srgbClr val="FFC000"/>
              </a:solidFill>
              <a:latin typeface="Comic Sans MS" pitchFamily="66" charset="0"/>
            </a:endParaRPr>
          </a:p>
        </p:txBody>
      </p:sp>
      <p:pic>
        <p:nvPicPr>
          <p:cNvPr id="10" name="Рисунок 9" descr="defaultдг.jpeg"/>
          <p:cNvPicPr>
            <a:picLocks noChangeAspect="1"/>
          </p:cNvPicPr>
          <p:nvPr/>
        </p:nvPicPr>
        <p:blipFill>
          <a:blip r:embed="rId2" cstate="print"/>
          <a:stretch>
            <a:fillRect/>
          </a:stretch>
        </p:blipFill>
        <p:spPr>
          <a:xfrm>
            <a:off x="3275856" y="2420888"/>
            <a:ext cx="2627446" cy="2265040"/>
          </a:xfrm>
          <a:prstGeom prst="rect">
            <a:avLst/>
          </a:prstGeom>
          <a:ln>
            <a:noFill/>
          </a:ln>
          <a:effectLst>
            <a:outerShdw blurRad="184150" dist="241300" dir="11520000" sx="110000" sy="110000" algn="ctr">
              <a:srgbClr val="000000">
                <a:alpha val="18000"/>
              </a:srgbClr>
            </a:outerShdw>
          </a:effectLst>
          <a:scene3d>
            <a:camera prst="perspectiveFront" fov="5100000">
              <a:rot lat="0" lon="2100000" rev="0"/>
            </a:camera>
            <a:lightRig rig="flood" dir="t">
              <a:rot lat="0" lon="0" rev="13800000"/>
            </a:lightRig>
          </a:scene3d>
          <a:sp3d extrusionH="107950" prstMaterial="plastic">
            <a:bevelT w="82550" h="63500" prst="divot"/>
            <a:bevelB/>
          </a:sp3d>
        </p:spPr>
      </p:pic>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5"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4" dur="1000" fill="hold"/>
                                        <p:tgtEl>
                                          <p:spTgt spid="3">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5" dur="1000" fill="hold"/>
                                        <p:tgtEl>
                                          <p:spTgt spid="3">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6" fill="hold">
                      <p:stCondLst>
                        <p:cond delay="indefinite"/>
                      </p:stCondLst>
                      <p:childTnLst>
                        <p:par>
                          <p:cTn id="17" fill="hold">
                            <p:stCondLst>
                              <p:cond delay="0"/>
                            </p:stCondLst>
                            <p:childTnLst>
                              <p:par>
                                <p:cTn id="18" presetID="30" presetClass="exit" presetSubtype="0" fill="hold" nodeType="clickEffect">
                                  <p:stCondLst>
                                    <p:cond delay="0"/>
                                  </p:stCondLst>
                                  <p:childTnLst>
                                    <p:animEffect transition="out" filter="fade">
                                      <p:cBhvr>
                                        <p:cTn id="19" dur="800" accel="100000">
                                          <p:stCondLst>
                                            <p:cond delay="200"/>
                                          </p:stCondLst>
                                        </p:cTn>
                                        <p:tgtEl>
                                          <p:spTgt spid="10"/>
                                        </p:tgtEl>
                                      </p:cBhvr>
                                    </p:animEffect>
                                    <p:anim calcmode="lin" valueType="num">
                                      <p:cBhvr>
                                        <p:cTn id="20" dur="800" accel="100000">
                                          <p:stCondLst>
                                            <p:cond delay="200"/>
                                          </p:stCondLst>
                                        </p:cTn>
                                        <p:tgtEl>
                                          <p:spTgt spid="10"/>
                                        </p:tgtEl>
                                        <p:attrNameLst>
                                          <p:attrName>style.rotation</p:attrName>
                                        </p:attrNameLst>
                                      </p:cBhvr>
                                      <p:tavLst>
                                        <p:tav tm="0">
                                          <p:val>
                                            <p:fltVal val="0"/>
                                          </p:val>
                                        </p:tav>
                                        <p:tav tm="100000">
                                          <p:val>
                                            <p:fltVal val="-90"/>
                                          </p:val>
                                        </p:tav>
                                      </p:tavLst>
                                    </p:anim>
                                    <p:anim calcmode="lin" valueType="num">
                                      <p:cBhvr>
                                        <p:cTn id="21" dur="200" decel="100000"/>
                                        <p:tgtEl>
                                          <p:spTgt spid="10"/>
                                        </p:tgtEl>
                                        <p:attrNameLst>
                                          <p:attrName>ppt_x</p:attrName>
                                        </p:attrNameLst>
                                      </p:cBhvr>
                                      <p:tavLst>
                                        <p:tav tm="0">
                                          <p:val>
                                            <p:strVal val="ppt_x"/>
                                          </p:val>
                                        </p:tav>
                                        <p:tav tm="100000">
                                          <p:val>
                                            <p:strVal val="ppt_x-0.05"/>
                                          </p:val>
                                        </p:tav>
                                      </p:tavLst>
                                    </p:anim>
                                    <p:anim calcmode="lin" valueType="num">
                                      <p:cBhvr>
                                        <p:cTn id="22" dur="200" decel="100000"/>
                                        <p:tgtEl>
                                          <p:spTgt spid="10"/>
                                        </p:tgtEl>
                                        <p:attrNameLst>
                                          <p:attrName>ppt_y</p:attrName>
                                        </p:attrNameLst>
                                      </p:cBhvr>
                                      <p:tavLst>
                                        <p:tav tm="0">
                                          <p:val>
                                            <p:strVal val="ppt_y"/>
                                          </p:val>
                                        </p:tav>
                                        <p:tav tm="100000">
                                          <p:val>
                                            <p:strVal val="ppt_y+0.1"/>
                                          </p:val>
                                        </p:tav>
                                      </p:tavLst>
                                    </p:anim>
                                    <p:anim calcmode="lin" valueType="num">
                                      <p:cBhvr>
                                        <p:cTn id="23" dur="800" accel="100000">
                                          <p:stCondLst>
                                            <p:cond delay="200"/>
                                          </p:stCondLst>
                                        </p:cTn>
                                        <p:tgtEl>
                                          <p:spTgt spid="10"/>
                                        </p:tgtEl>
                                        <p:attrNameLst>
                                          <p:attrName>ppt_x</p:attrName>
                                        </p:attrNameLst>
                                      </p:cBhvr>
                                      <p:tavLst>
                                        <p:tav tm="0">
                                          <p:val>
                                            <p:strVal val="ppt_x"/>
                                          </p:val>
                                        </p:tav>
                                        <p:tav tm="100000">
                                          <p:val>
                                            <p:strVal val="ppt_x+0.4+0.05"/>
                                          </p:val>
                                        </p:tav>
                                      </p:tavLst>
                                    </p:anim>
                                    <p:anim calcmode="lin" valueType="num">
                                      <p:cBhvr>
                                        <p:cTn id="24" dur="800" accel="100000">
                                          <p:stCondLst>
                                            <p:cond delay="200"/>
                                          </p:stCondLst>
                                        </p:cTn>
                                        <p:tgtEl>
                                          <p:spTgt spid="10"/>
                                        </p:tgtEl>
                                        <p:attrNameLst>
                                          <p:attrName>ppt_y</p:attrName>
                                        </p:attrNameLst>
                                      </p:cBhvr>
                                      <p:tavLst>
                                        <p:tav tm="0">
                                          <p:val>
                                            <p:strVal val="ppt_y"/>
                                          </p:val>
                                        </p:tav>
                                        <p:tav tm="100000">
                                          <p:val>
                                            <p:strVal val="ppt_y-0.4-0.1"/>
                                          </p:val>
                                        </p:tav>
                                      </p:tavLst>
                                    </p:anim>
                                    <p:set>
                                      <p:cBhvr>
                                        <p:cTn id="25" dur="1" fill="hold">
                                          <p:stCondLst>
                                            <p:cond delay="9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en-US" sz="4000" b="1" dirty="0" smtClean="0">
                <a:solidFill>
                  <a:srgbClr val="00B0F0"/>
                </a:solidFill>
                <a:latin typeface="BatangChe" pitchFamily="49" charset="-127"/>
                <a:ea typeface="BatangChe" pitchFamily="49" charset="-127"/>
              </a:rPr>
              <a:t>Psychology in the Antiquity</a:t>
            </a:r>
            <a:endParaRPr lang="uk-UA" sz="4000" b="1" dirty="0">
              <a:solidFill>
                <a:srgbClr val="00B0F0"/>
              </a:solidFill>
              <a:latin typeface="BatangChe" pitchFamily="49" charset="-127"/>
              <a:ea typeface="BatangChe" pitchFamily="49" charset="-127"/>
            </a:endParaRPr>
          </a:p>
        </p:txBody>
      </p:sp>
      <p:sp>
        <p:nvSpPr>
          <p:cNvPr id="3" name="Содержимое 2"/>
          <p:cNvSpPr>
            <a:spLocks noGrp="1"/>
          </p:cNvSpPr>
          <p:nvPr>
            <p:ph idx="1"/>
          </p:nvPr>
        </p:nvSpPr>
        <p:spPr/>
        <p:txBody>
          <a:bodyPr>
            <a:normAutofit/>
          </a:bodyPr>
          <a:lstStyle/>
          <a:p>
            <a:pPr indent="360000">
              <a:buNone/>
            </a:pPr>
            <a:r>
              <a:rPr lang="en-US" sz="2000" dirty="0" smtClean="0">
                <a:latin typeface="Comic Sans MS" pitchFamily="66" charset="0"/>
              </a:rPr>
              <a:t>Today, psychology is largely defined as "the study of behavior and mental processes". Philosophical interest in the mind and behavior dates back to the ancient civilizations of Egypt, Greece, China and India.</a:t>
            </a:r>
            <a:endParaRPr lang="uk-UA" sz="2000" dirty="0">
              <a:latin typeface="Comic Sans MS" pitchFamily="66" charset="0"/>
            </a:endParaRPr>
          </a:p>
        </p:txBody>
      </p:sp>
      <p:pic>
        <p:nvPicPr>
          <p:cNvPr id="6" name="Рисунок 5" descr="imagesти.jpeg"/>
          <p:cNvPicPr>
            <a:picLocks noChangeAspect="1"/>
          </p:cNvPicPr>
          <p:nvPr/>
        </p:nvPicPr>
        <p:blipFill>
          <a:blip r:embed="rId2" cstate="print"/>
          <a:stretch>
            <a:fillRect/>
          </a:stretch>
        </p:blipFill>
        <p:spPr>
          <a:xfrm>
            <a:off x="3059832" y="3140968"/>
            <a:ext cx="2934193" cy="2695947"/>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xit" presetSubtype="0" fill="hold" nodeType="clickEffect">
                                  <p:stCondLst>
                                    <p:cond delay="0"/>
                                  </p:stCondLst>
                                  <p:childTnLst>
                                    <p:anim to="" calcmode="lin" valueType="num">
                                      <p:cBhvr>
                                        <p:cTn id="6" dur="1"/>
                                        <p:tgtEl>
                                          <p:spTgt spid="6"/>
                                        </p:tgtEl>
                                        <p:attrNameLst>
                                          <p:attrName/>
                                        </p:attrNameLst>
                                      </p:cBhvr>
                                    </p:anim>
                                    <p:set>
                                      <p:cBhvr>
                                        <p:cTn id="7" dur="1" fill="hold">
                                          <p:stCondLst>
                                            <p:cond delay="0"/>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4" presetClass="exit" presetSubtype="16" fill="hold" grpId="0" nodeType="clickEffect">
                                  <p:stCondLst>
                                    <p:cond delay="0"/>
                                  </p:stCondLst>
                                  <p:childTnLst>
                                    <p:animEffect transition="out" filter="box(in)">
                                      <p:cBhvr>
                                        <p:cTn id="11" dur="500"/>
                                        <p:tgtEl>
                                          <p:spTgt spid="3">
                                            <p:txEl>
                                              <p:pRg st="0" end="0"/>
                                            </p:txEl>
                                          </p:spTgt>
                                        </p:tgtEl>
                                      </p:cBhvr>
                                    </p:animEffect>
                                    <p:set>
                                      <p:cBhvr>
                                        <p:cTn id="12" dur="1" fill="hold">
                                          <p:stCondLst>
                                            <p:cond delay="499"/>
                                          </p:stCondLst>
                                        </p:cTn>
                                        <p:tgtEl>
                                          <p:spTgt spid="3">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sz="5400" b="1" dirty="0" smtClean="0">
                <a:solidFill>
                  <a:srgbClr val="00B0F0"/>
                </a:solidFill>
                <a:latin typeface="BatangChe" pitchFamily="49" charset="-127"/>
                <a:ea typeface="BatangChe" pitchFamily="49" charset="-127"/>
              </a:rPr>
              <a:t>Egypt</a:t>
            </a:r>
            <a:endParaRPr lang="uk-UA" b="1" dirty="0">
              <a:solidFill>
                <a:srgbClr val="00B0F0"/>
              </a:solidFill>
              <a:latin typeface="BatangChe" pitchFamily="49" charset="-127"/>
              <a:ea typeface="BatangChe" pitchFamily="49" charset="-127"/>
            </a:endParaRPr>
          </a:p>
        </p:txBody>
      </p:sp>
      <p:sp>
        <p:nvSpPr>
          <p:cNvPr id="3" name="Содержимое 2"/>
          <p:cNvSpPr>
            <a:spLocks noGrp="1"/>
          </p:cNvSpPr>
          <p:nvPr>
            <p:ph idx="1"/>
          </p:nvPr>
        </p:nvSpPr>
        <p:spPr/>
        <p:txBody>
          <a:bodyPr>
            <a:normAutofit/>
          </a:bodyPr>
          <a:lstStyle/>
          <a:p>
            <a:pPr indent="360000">
              <a:buNone/>
            </a:pPr>
            <a:r>
              <a:rPr lang="en-US" sz="2000" dirty="0" smtClean="0"/>
              <a:t>Many cultures throughout history have speculated on the nature of the mind, soul, spirit, etc. For instance, in Ancient Egypt, the Edwin Smith Papyrus contains an early description of the brain, and some speculations on its functions (though in a medical/surgical context). Though other medical documents of ancient times were full of incantations and applications meant to turn away disease-causing demons and other superstition, the Edwin Smith Papyrus gives remedies to almost 50 conditions and only 1 contains incantations to ward off evil. It has been praised as being similar to what is today considered common knowledge, but must be recognized as having originated in a very different context.</a:t>
            </a:r>
            <a:endParaRPr lang="uk-UA" sz="2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sz="5400" b="1" dirty="0" smtClean="0">
                <a:solidFill>
                  <a:srgbClr val="00B0F0"/>
                </a:solidFill>
                <a:latin typeface="BatangChe" pitchFamily="49" charset="-127"/>
                <a:ea typeface="BatangChe" pitchFamily="49" charset="-127"/>
              </a:rPr>
              <a:t>Greece</a:t>
            </a:r>
            <a:endParaRPr lang="uk-UA" b="1" dirty="0">
              <a:solidFill>
                <a:srgbClr val="00B0F0"/>
              </a:solidFill>
              <a:latin typeface="BatangChe" pitchFamily="49" charset="-127"/>
              <a:ea typeface="BatangChe" pitchFamily="49" charset="-127"/>
            </a:endParaRPr>
          </a:p>
        </p:txBody>
      </p:sp>
      <p:sp>
        <p:nvSpPr>
          <p:cNvPr id="3" name="Содержимое 2"/>
          <p:cNvSpPr>
            <a:spLocks noGrp="1"/>
          </p:cNvSpPr>
          <p:nvPr>
            <p:ph idx="1"/>
          </p:nvPr>
        </p:nvSpPr>
        <p:spPr/>
        <p:txBody>
          <a:bodyPr>
            <a:normAutofit/>
          </a:bodyPr>
          <a:lstStyle/>
          <a:p>
            <a:pPr indent="396000">
              <a:buNone/>
            </a:pPr>
            <a:r>
              <a:rPr lang="en-US" sz="1600" dirty="0" smtClean="0"/>
              <a:t>Ancient Greek philosophers, from Thales (fl. 550 </a:t>
            </a:r>
            <a:r>
              <a:rPr lang="en-US" sz="1600" dirty="0" err="1" smtClean="0"/>
              <a:t>bc</a:t>
            </a:r>
            <a:r>
              <a:rPr lang="en-US" sz="1600" dirty="0" smtClean="0"/>
              <a:t>) through even to the Roman period, developed an elaborate theory of what they termed the </a:t>
            </a:r>
            <a:r>
              <a:rPr lang="en-US" sz="1600" dirty="0" err="1" smtClean="0"/>
              <a:t>psuchẽ</a:t>
            </a:r>
            <a:r>
              <a:rPr lang="en-US" sz="1600" dirty="0" smtClean="0"/>
              <a:t> (from which the first half of "psychology" is derived), as well as other "psychological" terms – nous, </a:t>
            </a:r>
            <a:r>
              <a:rPr lang="en-US" sz="1600" dirty="0" err="1" smtClean="0"/>
              <a:t>thumos</a:t>
            </a:r>
            <a:r>
              <a:rPr lang="en-US" sz="1600" dirty="0" smtClean="0"/>
              <a:t>, </a:t>
            </a:r>
            <a:r>
              <a:rPr lang="en-US" sz="1600" dirty="0" err="1" smtClean="0"/>
              <a:t>logistikon</a:t>
            </a:r>
            <a:r>
              <a:rPr lang="en-US" sz="1600" dirty="0" smtClean="0"/>
              <a:t>, etc.[1] The most influential of these are the accounts of Plato (especially in the Republic),[2] Pythagoras and of Aristotle (esp. </a:t>
            </a:r>
            <a:r>
              <a:rPr lang="en-US" sz="1600" dirty="0" err="1" smtClean="0"/>
              <a:t>Peri</a:t>
            </a:r>
            <a:r>
              <a:rPr lang="en-US" sz="1600" dirty="0" smtClean="0"/>
              <a:t> Psyches, better known under its Latin title, De Anima).[3] Hellenistic philosophers (viz., the Stoics and </a:t>
            </a:r>
            <a:r>
              <a:rPr lang="en-US" sz="1600" dirty="0" err="1" smtClean="0"/>
              <a:t>Epicurians</a:t>
            </a:r>
            <a:r>
              <a:rPr lang="en-US" sz="1600" dirty="0" smtClean="0"/>
              <a:t>) diverged from the Classical Greek tradition in several important ways, especially in their concern with questions of the physiological basis of the mind.[4] The Roman physician Galen addressed these issues most elaborately and influentially of all. The Greek tradition </a:t>
            </a:r>
            <a:r>
              <a:rPr lang="en-US" sz="1600" dirty="0" smtClean="0"/>
              <a:t>influenced </a:t>
            </a:r>
            <a:r>
              <a:rPr lang="en-US" sz="1600" dirty="0" smtClean="0"/>
              <a:t>some Christian and Islamic thought on the topic</a:t>
            </a:r>
            <a:r>
              <a:rPr lang="en-US" sz="1600" dirty="0" smtClean="0"/>
              <a:t>.</a:t>
            </a:r>
          </a:p>
          <a:p>
            <a:pPr indent="396000">
              <a:buNone/>
            </a:pPr>
            <a:endParaRPr lang="uk-UA" sz="1600" dirty="0"/>
          </a:p>
        </p:txBody>
      </p:sp>
      <p:pic>
        <p:nvPicPr>
          <p:cNvPr id="4" name="Рисунок 3" descr="defaultl.jpeg"/>
          <p:cNvPicPr>
            <a:picLocks noChangeAspect="1"/>
          </p:cNvPicPr>
          <p:nvPr/>
        </p:nvPicPr>
        <p:blipFill>
          <a:blip r:embed="rId2" cstate="print"/>
          <a:stretch>
            <a:fillRect/>
          </a:stretch>
        </p:blipFill>
        <p:spPr>
          <a:xfrm>
            <a:off x="4067944" y="4509120"/>
            <a:ext cx="1566664" cy="222948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9" presetClass="entr" presetSubtype="0" accel="10000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4"/>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4"/>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548680"/>
            <a:ext cx="8229600" cy="1143000"/>
          </a:xfrm>
        </p:spPr>
        <p:txBody>
          <a:bodyPr/>
          <a:lstStyle/>
          <a:p>
            <a:pPr algn="ctr"/>
            <a:r>
              <a:rPr lang="en-US" b="1" dirty="0" smtClean="0">
                <a:solidFill>
                  <a:srgbClr val="00B0F0"/>
                </a:solidFill>
                <a:latin typeface="BatangChe" pitchFamily="49" charset="-127"/>
                <a:ea typeface="BatangChe" pitchFamily="49" charset="-127"/>
              </a:rPr>
              <a:t>Asia</a:t>
            </a:r>
            <a:endParaRPr lang="uk-UA" b="1" dirty="0">
              <a:solidFill>
                <a:srgbClr val="00B0F0"/>
              </a:solidFill>
              <a:latin typeface="BatangChe" pitchFamily="49" charset="-127"/>
              <a:ea typeface="BatangChe" pitchFamily="49" charset="-127"/>
            </a:endParaRPr>
          </a:p>
        </p:txBody>
      </p:sp>
      <p:sp>
        <p:nvSpPr>
          <p:cNvPr id="3" name="Содержимое 2"/>
          <p:cNvSpPr>
            <a:spLocks noGrp="1"/>
          </p:cNvSpPr>
          <p:nvPr>
            <p:ph idx="1"/>
          </p:nvPr>
        </p:nvSpPr>
        <p:spPr/>
        <p:txBody>
          <a:bodyPr>
            <a:normAutofit/>
          </a:bodyPr>
          <a:lstStyle/>
          <a:p>
            <a:pPr indent="324000">
              <a:buNone/>
            </a:pPr>
            <a:r>
              <a:rPr lang="en-US" sz="1800" dirty="0" smtClean="0"/>
              <a:t>In Asia, China had a long history of administering tests of ability as part of its education system. In the 6th century AD, Lin </a:t>
            </a:r>
            <a:r>
              <a:rPr lang="en-US" sz="1800" dirty="0" err="1" smtClean="0"/>
              <a:t>Xie</a:t>
            </a:r>
            <a:r>
              <a:rPr lang="en-US" sz="1800" dirty="0" smtClean="0"/>
              <a:t> carried out an early experiment, in which he asked people to draw a square with one hand and at the same time draw a circle with the other (ostensibly to test people's vulnerability to distraction). Some have claimed that this is the first psychology experiment, and, therefore, the beginnings of psychology as an experimental science</a:t>
            </a:r>
            <a:r>
              <a:rPr lang="en-US" sz="1800" dirty="0" smtClean="0"/>
              <a:t>.</a:t>
            </a:r>
            <a:endParaRPr lang="en-US" sz="1800" dirty="0" smtClean="0"/>
          </a:p>
          <a:p>
            <a:pPr indent="360000">
              <a:buNone/>
            </a:pPr>
            <a:r>
              <a:rPr lang="en-US" sz="1800" dirty="0" smtClean="0"/>
              <a:t>India, too, had an elaborate theory of "the self" in its Vedanta </a:t>
            </a:r>
            <a:r>
              <a:rPr lang="en-US" sz="1800" dirty="0" smtClean="0"/>
              <a:t>philosophical writings.</a:t>
            </a:r>
            <a:endParaRPr lang="uk-UA" sz="1800" dirty="0"/>
          </a:p>
        </p:txBody>
      </p:sp>
      <p:pic>
        <p:nvPicPr>
          <p:cNvPr id="4" name="Рисунок 3" descr="jjj.jpeg"/>
          <p:cNvPicPr>
            <a:picLocks noChangeAspect="1"/>
          </p:cNvPicPr>
          <p:nvPr/>
        </p:nvPicPr>
        <p:blipFill>
          <a:blip r:embed="rId2" cstate="print"/>
          <a:stretch>
            <a:fillRect/>
          </a:stretch>
        </p:blipFill>
        <p:spPr>
          <a:xfrm>
            <a:off x="3131840" y="4293096"/>
            <a:ext cx="2431157" cy="2420352"/>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iterate type="lt">
                                    <p:tmPct val="5000"/>
                                  </p:iterate>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en-US" sz="4800" b="1" dirty="0" smtClean="0">
                <a:solidFill>
                  <a:srgbClr val="00B0F0"/>
                </a:solidFill>
                <a:latin typeface="BatangChe" pitchFamily="49" charset="-127"/>
                <a:ea typeface="BatangChe" pitchFamily="49" charset="-127"/>
              </a:rPr>
              <a:t>Abu </a:t>
            </a:r>
            <a:r>
              <a:rPr lang="en-US" sz="4800" b="1" dirty="0" err="1" smtClean="0">
                <a:solidFill>
                  <a:srgbClr val="00B0F0"/>
                </a:solidFill>
                <a:latin typeface="BatangChe" pitchFamily="49" charset="-127"/>
                <a:ea typeface="BatangChe" pitchFamily="49" charset="-127"/>
              </a:rPr>
              <a:t>Zayd</a:t>
            </a:r>
            <a:r>
              <a:rPr lang="en-US" sz="4800" b="1" dirty="0" smtClean="0">
                <a:solidFill>
                  <a:srgbClr val="00B0F0"/>
                </a:solidFill>
                <a:latin typeface="BatangChe" pitchFamily="49" charset="-127"/>
                <a:ea typeface="BatangChe" pitchFamily="49" charset="-127"/>
              </a:rPr>
              <a:t> al-</a:t>
            </a:r>
            <a:r>
              <a:rPr lang="en-US" sz="4800" b="1" dirty="0" err="1" smtClean="0">
                <a:solidFill>
                  <a:srgbClr val="00B0F0"/>
                </a:solidFill>
                <a:latin typeface="BatangChe" pitchFamily="49" charset="-127"/>
                <a:ea typeface="BatangChe" pitchFamily="49" charset="-127"/>
              </a:rPr>
              <a:t>Balkhi</a:t>
            </a:r>
            <a:endParaRPr lang="uk-UA" sz="4800" b="1" dirty="0">
              <a:solidFill>
                <a:srgbClr val="00B0F0"/>
              </a:solidFill>
              <a:latin typeface="BatangChe" pitchFamily="49" charset="-127"/>
              <a:ea typeface="BatangChe" pitchFamily="49" charset="-127"/>
            </a:endParaRPr>
          </a:p>
        </p:txBody>
      </p:sp>
      <p:sp>
        <p:nvSpPr>
          <p:cNvPr id="3" name="Содержимое 2"/>
          <p:cNvSpPr>
            <a:spLocks noGrp="1"/>
          </p:cNvSpPr>
          <p:nvPr>
            <p:ph idx="1"/>
          </p:nvPr>
        </p:nvSpPr>
        <p:spPr/>
        <p:txBody>
          <a:bodyPr>
            <a:normAutofit/>
          </a:bodyPr>
          <a:lstStyle/>
          <a:p>
            <a:pPr indent="360000">
              <a:buNone/>
            </a:pPr>
            <a:r>
              <a:rPr lang="en-US" sz="1800" dirty="0" smtClean="0"/>
              <a:t>He was </a:t>
            </a:r>
            <a:r>
              <a:rPr lang="en-US" sz="1800" dirty="0" smtClean="0"/>
              <a:t>among the first, in this tradition, to discuss disorders related to both the body and the mind, arguing that "if the </a:t>
            </a:r>
            <a:r>
              <a:rPr lang="en-US" sz="1800" dirty="0" err="1" smtClean="0"/>
              <a:t>nafs</a:t>
            </a:r>
            <a:r>
              <a:rPr lang="en-US" sz="1800" dirty="0" smtClean="0"/>
              <a:t> [psyche] gets sick, the body may also find no joy in life and may eventually develop a physical illness</a:t>
            </a:r>
            <a:r>
              <a:rPr lang="en-US" sz="1800" dirty="0" smtClean="0"/>
              <a:t>." </a:t>
            </a:r>
            <a:r>
              <a:rPr lang="en-US" sz="1800" dirty="0" smtClean="0"/>
              <a:t>Al-</a:t>
            </a:r>
            <a:r>
              <a:rPr lang="en-US" sz="1800" dirty="0" err="1" smtClean="0"/>
              <a:t>Balkhi</a:t>
            </a:r>
            <a:r>
              <a:rPr lang="en-US" sz="1800" dirty="0" smtClean="0"/>
              <a:t> recognized that the body and the soul can be healthy or sick, or "balanced or imbalanced." He wrote that imbalance of the body can result in fever, headaches and other bodily illnesses, while imbalance of the soul can result in anger, anxiety, sadness and other </a:t>
            </a:r>
            <a:r>
              <a:rPr lang="en-US" sz="1800" dirty="0" err="1" smtClean="0"/>
              <a:t>nafs</a:t>
            </a:r>
            <a:r>
              <a:rPr lang="en-US" sz="1800" dirty="0" smtClean="0"/>
              <a:t>-related symptoms. He recognized two types of what we now call depression: one caused by known reasons such as loss or failure, which can be treated psychologically; and the other caused by unknown reasons possibly caused by physiological reasons, which can be treated through physical medicine</a:t>
            </a:r>
            <a:r>
              <a:rPr lang="en-US" sz="1800" dirty="0" smtClean="0"/>
              <a:t>.</a:t>
            </a:r>
            <a:endParaRPr lang="uk-UA" sz="1800" dirty="0"/>
          </a:p>
        </p:txBody>
      </p:sp>
      <p:pic>
        <p:nvPicPr>
          <p:cNvPr id="4" name="Рисунок 3" descr="default.jpeg"/>
          <p:cNvPicPr>
            <a:picLocks noChangeAspect="1"/>
          </p:cNvPicPr>
          <p:nvPr/>
        </p:nvPicPr>
        <p:blipFill>
          <a:blip r:embed="rId2" cstate="print"/>
          <a:stretch>
            <a:fillRect/>
          </a:stretch>
        </p:blipFill>
        <p:spPr>
          <a:xfrm>
            <a:off x="3419872" y="4797152"/>
            <a:ext cx="2222376" cy="171018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4"/>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en-US" sz="4000" b="1" dirty="0" smtClean="0">
                <a:solidFill>
                  <a:srgbClr val="00B0F0"/>
                </a:solidFill>
                <a:latin typeface="BatangChe" pitchFamily="49" charset="-127"/>
                <a:ea typeface="BatangChe" pitchFamily="49" charset="-127"/>
              </a:rPr>
              <a:t>Beginnings of Western psychology</a:t>
            </a:r>
            <a:endParaRPr lang="uk-UA" sz="4000" b="1" dirty="0">
              <a:solidFill>
                <a:srgbClr val="00B0F0"/>
              </a:solidFill>
              <a:latin typeface="BatangChe" pitchFamily="49" charset="-127"/>
              <a:ea typeface="BatangChe" pitchFamily="49" charset="-127"/>
            </a:endParaRPr>
          </a:p>
        </p:txBody>
      </p:sp>
      <p:sp>
        <p:nvSpPr>
          <p:cNvPr id="3" name="Содержимое 2"/>
          <p:cNvSpPr>
            <a:spLocks noGrp="1"/>
          </p:cNvSpPr>
          <p:nvPr>
            <p:ph idx="1"/>
          </p:nvPr>
        </p:nvSpPr>
        <p:spPr/>
        <p:txBody>
          <a:bodyPr>
            <a:normAutofit/>
          </a:bodyPr>
          <a:lstStyle/>
          <a:p>
            <a:pPr indent="360000">
              <a:buNone/>
            </a:pPr>
            <a:r>
              <a:rPr lang="en-US" sz="1800" dirty="0" smtClean="0"/>
              <a:t>Many of the Ancients' writings would have been lost had it not been for the efforts of the Christian, Jewish and Persian translators in the House of Wisdom, the House of Knowledge, and other such institutions, whose glosses and commentaries were later translated into Latin in the 12th century. However, it is not clear how these sources first came to be used during the Renaissance, and their influence on what would later emerge as the discipline of </a:t>
            </a:r>
            <a:r>
              <a:rPr lang="en-US" sz="1800" dirty="0" smtClean="0"/>
              <a:t>psychology </a:t>
            </a:r>
            <a:r>
              <a:rPr lang="en-US" sz="1800" dirty="0" smtClean="0"/>
              <a:t>is a topic of scholarly debates</a:t>
            </a:r>
            <a:r>
              <a:rPr lang="en-US" sz="1800" dirty="0" smtClean="0"/>
              <a:t>.</a:t>
            </a:r>
          </a:p>
        </p:txBody>
      </p:sp>
      <p:pic>
        <p:nvPicPr>
          <p:cNvPr id="4" name="Рисунок 3" descr="ж.jpeg"/>
          <p:cNvPicPr>
            <a:picLocks noChangeAspect="1"/>
          </p:cNvPicPr>
          <p:nvPr/>
        </p:nvPicPr>
        <p:blipFill>
          <a:blip r:embed="rId2" cstate="print"/>
          <a:stretch>
            <a:fillRect/>
          </a:stretch>
        </p:blipFill>
        <p:spPr>
          <a:xfrm>
            <a:off x="899592" y="4005064"/>
            <a:ext cx="2802052" cy="2293615"/>
          </a:xfrm>
          <a:prstGeom prst="rect">
            <a:avLst/>
          </a:prstGeom>
        </p:spPr>
      </p:pic>
      <p:pic>
        <p:nvPicPr>
          <p:cNvPr id="5" name="Рисунок 4" descr="images.jpeg"/>
          <p:cNvPicPr>
            <a:picLocks noChangeAspect="1"/>
          </p:cNvPicPr>
          <p:nvPr/>
        </p:nvPicPr>
        <p:blipFill>
          <a:blip r:embed="rId3" cstate="print"/>
          <a:stretch>
            <a:fillRect/>
          </a:stretch>
        </p:blipFill>
        <p:spPr>
          <a:xfrm>
            <a:off x="6156176" y="4005064"/>
            <a:ext cx="2533650" cy="180975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mph" presetSubtype="0" fill="hold" nodeType="clickEffect">
                                  <p:stCondLst>
                                    <p:cond delay="0"/>
                                  </p:stCondLst>
                                  <p:childTnLst>
                                    <p:animClr clrSpc="hsl">
                                      <p:cBhvr override="childStyle">
                                        <p:cTn id="6" dur="500" fill="hold"/>
                                        <p:tgtEl>
                                          <p:spTgt spid="4"/>
                                        </p:tgtEl>
                                        <p:attrNameLst>
                                          <p:attrName>style.color</p:attrName>
                                        </p:attrNameLst>
                                      </p:cBhvr>
                                      <p:by>
                                        <p:hsl h="0" s="-12549" l="-25098"/>
                                      </p:by>
                                    </p:animClr>
                                    <p:animClr clrSpc="hsl">
                                      <p:cBhvr>
                                        <p:cTn id="7" dur="500" fill="hold"/>
                                        <p:tgtEl>
                                          <p:spTgt spid="4"/>
                                        </p:tgtEl>
                                        <p:attrNameLst>
                                          <p:attrName>fillcolor</p:attrName>
                                        </p:attrNameLst>
                                      </p:cBhvr>
                                      <p:by>
                                        <p:hsl h="0" s="-12549" l="-25098"/>
                                      </p:by>
                                    </p:animClr>
                                    <p:animClr clrSpc="hsl">
                                      <p:cBhvr>
                                        <p:cTn id="8" dur="500" fill="hold"/>
                                        <p:tgtEl>
                                          <p:spTgt spid="4"/>
                                        </p:tgtEl>
                                        <p:attrNameLst>
                                          <p:attrName>stroke.color</p:attrName>
                                        </p:attrNameLst>
                                      </p:cBhvr>
                                      <p:by>
                                        <p:hsl h="0" s="-12549" l="-25098"/>
                                      </p:by>
                                    </p:animClr>
                                    <p:set>
                                      <p:cBhvr>
                                        <p:cTn id="9" dur="500" fill="hold"/>
                                        <p:tgtEl>
                                          <p:spTgt spid="4"/>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50" presetClass="entr" presetSubtype="0" decel="10000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1000" fill="hold"/>
                                        <p:tgtEl>
                                          <p:spTgt spid="5"/>
                                        </p:tgtEl>
                                        <p:attrNameLst>
                                          <p:attrName>ppt_w</p:attrName>
                                        </p:attrNameLst>
                                      </p:cBhvr>
                                      <p:tavLst>
                                        <p:tav tm="0">
                                          <p:val>
                                            <p:strVal val="#ppt_w+.3"/>
                                          </p:val>
                                        </p:tav>
                                        <p:tav tm="100000">
                                          <p:val>
                                            <p:strVal val="#ppt_w"/>
                                          </p:val>
                                        </p:tav>
                                      </p:tavLst>
                                    </p:anim>
                                    <p:anim calcmode="lin" valueType="num">
                                      <p:cBhvr>
                                        <p:cTn id="15" dur="1000" fill="hold"/>
                                        <p:tgtEl>
                                          <p:spTgt spid="5"/>
                                        </p:tgtEl>
                                        <p:attrNameLst>
                                          <p:attrName>ppt_h</p:attrName>
                                        </p:attrNameLst>
                                      </p:cBhvr>
                                      <p:tavLst>
                                        <p:tav tm="0">
                                          <p:val>
                                            <p:strVal val="#ppt_h"/>
                                          </p:val>
                                        </p:tav>
                                        <p:tav tm="100000">
                                          <p:val>
                                            <p:strVal val="#ppt_h"/>
                                          </p:val>
                                        </p:tav>
                                      </p:tavLst>
                                    </p:anim>
                                    <p:animEffect transition="in" filter="fade">
                                      <p:cBhvr>
                                        <p:cTn id="16"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149</TotalTime>
  <Words>710</Words>
  <Application>Microsoft Office PowerPoint</Application>
  <PresentationFormat>Экран (4:3)</PresentationFormat>
  <Paragraphs>15</Paragraphs>
  <Slides>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Поток</vt:lpstr>
      <vt:lpstr>HISTORY OF PSYCHOLOGY</vt:lpstr>
      <vt:lpstr>Psychology in the Antiquity</vt:lpstr>
      <vt:lpstr>Egypt</vt:lpstr>
      <vt:lpstr>Greece</vt:lpstr>
      <vt:lpstr>Asia</vt:lpstr>
      <vt:lpstr>Abu Zayd al-Balkhi</vt:lpstr>
      <vt:lpstr>Beginnings of Western psychology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HISTORY OF PSYCHOLOGY</dc:title>
  <dc:creator>Бежик</dc:creator>
  <cp:lastModifiedBy>Бежик</cp:lastModifiedBy>
  <cp:revision>17</cp:revision>
  <dcterms:created xsi:type="dcterms:W3CDTF">2012-12-20T18:16:18Z</dcterms:created>
  <dcterms:modified xsi:type="dcterms:W3CDTF">2012-12-20T20:56:24Z</dcterms:modified>
</cp:coreProperties>
</file>