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1" r:id="rId2"/>
    <p:sldId id="29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275" r:id="rId13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660066"/>
    <a:srgbClr val="008000"/>
    <a:srgbClr val="99CCFF"/>
    <a:srgbClr val="FFFF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60" autoAdjust="0"/>
    <p:restoredTop sz="94660"/>
  </p:normalViewPr>
  <p:slideViewPr>
    <p:cSldViewPr>
      <p:cViewPr varScale="1">
        <p:scale>
          <a:sx n="68" d="100"/>
          <a:sy n="68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1FE8EA1-B0E2-491B-A44E-0E435CBBD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74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CEBC-5D44-416C-B153-C03A2086758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3C6A5-E77C-45DB-9642-0F2833300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29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5943600" cy="942975"/>
          </a:xfrm>
        </p:spPr>
        <p:txBody>
          <a:bodyPr/>
          <a:lstStyle>
            <a:lvl1pPr algn="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9812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400800"/>
            <a:ext cx="3135313" cy="244475"/>
          </a:xfrm>
        </p:spPr>
        <p:txBody>
          <a:bodyPr/>
          <a:lstStyle>
            <a:lvl1pPr>
              <a:defRPr sz="1200" b="1" i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553912-1A1F-4E34-86EC-A49F09048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97A0-39AB-4F70-8CE2-5A565EFE7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6075" y="457200"/>
            <a:ext cx="2028825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34075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6FF1-F5DA-4D1A-AAF8-68BFDE947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457200"/>
            <a:ext cx="81153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DECF-56A8-4D68-ACC0-3979D6D60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76850" y="1295400"/>
            <a:ext cx="3448050" cy="243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76850" y="3886200"/>
            <a:ext cx="3448050" cy="243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3729-9307-4C34-87E2-B6175687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B0844-4DF0-4E1C-8745-C15091E0C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1ED0-4A13-4519-B71E-8CB74526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C92A-9442-48CF-889F-D8DF2E11A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F429-265C-4722-93C2-3BDA79CAA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8721-44FD-4696-A305-A2CC9D53A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F329-7D94-4182-81C6-1F9AA13FB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A48B-C579-49B5-BB5E-BC8A1F603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0623E-C18A-4344-A83B-5F0C15F42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"/>
          <p:cNvGraphicFramePr>
            <a:graphicFrameLocks noChangeAspect="1"/>
          </p:cNvGraphicFramePr>
          <p:nvPr/>
        </p:nvGraphicFramePr>
        <p:xfrm>
          <a:off x="0" y="0"/>
          <a:ext cx="1828800" cy="6858000"/>
        </p:xfrm>
        <a:graphic>
          <a:graphicData uri="http://schemas.openxmlformats.org/presentationml/2006/ole">
            <p:oleObj spid="_x0000_s1027" name="Image" r:id="rId16" imgW="3301587" imgH="9752381" progId="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76400" y="1295400"/>
            <a:ext cx="7048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3"/>
            <a:r>
              <a:rPr lang="en-US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>
              <a:defRPr/>
            </a:pPr>
            <a:fld id="{879B7A83-E13B-433B-9D2C-A4F6C4ED4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14282" y="2214554"/>
            <a:ext cx="8372492" cy="942975"/>
          </a:xfrm>
        </p:spPr>
        <p:txBody>
          <a:bodyPr/>
          <a:lstStyle/>
          <a:p>
            <a:r>
              <a:rPr lang="uk-UA" sz="6000" b="1" dirty="0" smtClean="0"/>
              <a:t>Європейський Союз – типовий приклад конфедеративного державного утворення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2762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086600" cy="487363"/>
          </a:xfrm>
        </p:spPr>
        <p:txBody>
          <a:bodyPr/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Відношення українців щодо вступу України в ЄС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06657" y="3967156"/>
            <a:ext cx="5137343" cy="28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14818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устрій ЄС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0" y="4953000"/>
            <a:ext cx="4286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012" y="1285860"/>
            <a:ext cx="54610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33051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ChangeArrowheads="1" noChangeShapeType="1" noTextEdit="1"/>
          </p:cNvSpPr>
          <p:nvPr/>
        </p:nvSpPr>
        <p:spPr bwMode="gray">
          <a:xfrm>
            <a:off x="0" y="2571744"/>
            <a:ext cx="4929222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88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Дякую</a:t>
            </a:r>
            <a:r>
              <a:rPr lang="ru-RU" sz="88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 за </a:t>
            </a:r>
            <a:r>
              <a:rPr lang="ru-RU" sz="88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увагу</a:t>
            </a:r>
            <a:r>
              <a:rPr lang="ru-RU" sz="88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!!!</a:t>
            </a:r>
            <a:endParaRPr lang="ru-RU" sz="88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6012" y="3910012"/>
            <a:ext cx="2947988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619250" y="3429000"/>
            <a:ext cx="3313113" cy="31686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800" b="0">
              <a:latin typeface="Verdan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643042" y="3714752"/>
            <a:ext cx="321788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uk-UA" sz="2000" i="1" dirty="0" smtClean="0">
                <a:solidFill>
                  <a:srgbClr val="000000"/>
                </a:solidFill>
              </a:rPr>
              <a:t> Союз держав-членів Європейських Спільнот, створений згідно з договором про ЄС, підписаним в лютому 1992 і чинним із листопада 1993р.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94212" name="Freeform 4"/>
          <p:cNvSpPr>
            <a:spLocks/>
          </p:cNvSpPr>
          <p:nvPr/>
        </p:nvSpPr>
        <p:spPr bwMode="gray">
          <a:xfrm>
            <a:off x="5219700" y="3357563"/>
            <a:ext cx="12969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5" name="AutoShape 5"/>
          <p:cNvSpPr>
            <a:spLocks noChangeAspect="1" noChangeArrowheads="1" noTextEdit="1"/>
          </p:cNvSpPr>
          <p:nvPr/>
        </p:nvSpPr>
        <p:spPr bwMode="gray">
          <a:xfrm flipH="1">
            <a:off x="5630863" y="33289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 rot="988108">
            <a:off x="3531923" y="717638"/>
            <a:ext cx="5396264" cy="2303463"/>
            <a:chOff x="1997" y="1314"/>
            <a:chExt cx="1889" cy="1009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94216" name="Oval 8"/>
              <p:cNvSpPr>
                <a:spLocks noChangeArrowheads="1"/>
              </p:cNvSpPr>
              <p:nvPr/>
            </p:nvSpPr>
            <p:spPr bwMode="gray">
              <a:xfrm>
                <a:off x="1991" y="1055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17" name="Oval 9"/>
              <p:cNvSpPr>
                <a:spLocks noChangeArrowheads="1"/>
              </p:cNvSpPr>
              <p:nvPr/>
            </p:nvSpPr>
            <p:spPr bwMode="gray">
              <a:xfrm>
                <a:off x="1970" y="1025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4218" name="Oval 1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9" name="Oval 11"/>
            <p:cNvSpPr>
              <a:spLocks noChangeArrowheads="1"/>
            </p:cNvSpPr>
            <p:nvPr/>
          </p:nvSpPr>
          <p:spPr bwMode="gray">
            <a:xfrm>
              <a:off x="2108" y="1319"/>
              <a:ext cx="1696" cy="86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0" name="Oval 1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1" name="Oval 13"/>
            <p:cNvSpPr>
              <a:spLocks noChangeArrowheads="1"/>
            </p:cNvSpPr>
            <p:nvPr/>
          </p:nvSpPr>
          <p:spPr bwMode="gray">
            <a:xfrm>
              <a:off x="2208" y="1344"/>
              <a:ext cx="1381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7" name="Text Box 14"/>
          <p:cNvSpPr txBox="1">
            <a:spLocks noChangeArrowheads="1"/>
          </p:cNvSpPr>
          <p:nvPr/>
        </p:nvSpPr>
        <p:spPr bwMode="auto">
          <a:xfrm rot="1528858">
            <a:off x="4143996" y="1481644"/>
            <a:ext cx="427072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i="1" u="sng" dirty="0" err="1" smtClean="0">
                <a:solidFill>
                  <a:srgbClr val="000000"/>
                </a:solidFill>
              </a:rPr>
              <a:t>Европейський</a:t>
            </a:r>
            <a:r>
              <a:rPr lang="ru-RU" sz="3200" i="1" u="sng" dirty="0" smtClean="0">
                <a:solidFill>
                  <a:srgbClr val="000000"/>
                </a:solidFill>
              </a:rPr>
              <a:t> </a:t>
            </a:r>
            <a:r>
              <a:rPr lang="ru-RU" sz="3200" i="1" u="sng" dirty="0">
                <a:solidFill>
                  <a:srgbClr val="000000"/>
                </a:solidFill>
              </a:rPr>
              <a:t>союз</a:t>
            </a:r>
            <a:endParaRPr lang="en-US" sz="3200" i="1" u="sng" dirty="0">
              <a:solidFill>
                <a:srgbClr val="000000"/>
              </a:solidFill>
            </a:endParaRPr>
          </a:p>
        </p:txBody>
      </p:sp>
      <p:pic>
        <p:nvPicPr>
          <p:cNvPr id="5128" name="Picture 15" descr="_ARTHDA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375" cy="3068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ЄС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46672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025" y="4953000"/>
            <a:ext cx="2847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вступу до ЄС країна-кандидат повинна відповідати Копенгагенським критеріям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28802"/>
            <a:ext cx="3286148" cy="219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357562"/>
            <a:ext cx="3810015" cy="306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714488"/>
            <a:ext cx="7086600" cy="487363"/>
          </a:xfrm>
        </p:spPr>
        <p:txBody>
          <a:bodyPr/>
          <a:lstStyle/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президент ЄС – Герман </a:t>
            </a:r>
            <a:r>
              <a:rPr lang="uk-UA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Ромпей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Європейський Парламент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575048" cy="26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714729"/>
            <a:ext cx="4191028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000108"/>
            <a:ext cx="3595696" cy="257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ЄС – один з найбільших донорів гуманітарної допомоги у світі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57314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35454"/>
            <a:ext cx="3571900" cy="23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929066"/>
            <a:ext cx="3618217" cy="27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92"/>
            <a:ext cx="3890962" cy="487363"/>
          </a:xfrm>
        </p:spPr>
        <p:txBody>
          <a:bodyPr/>
          <a:lstStyle/>
          <a:p>
            <a:pPr algn="ctr"/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ЄС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364" b="10511"/>
          <a:stretch>
            <a:fillRect/>
          </a:stretch>
        </p:blipFill>
        <p:spPr bwMode="auto">
          <a:xfrm>
            <a:off x="4632960" y="0"/>
            <a:ext cx="45110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76615"/>
            <a:ext cx="5857884" cy="418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500042"/>
            <a:ext cx="7086600" cy="487363"/>
          </a:xfrm>
        </p:spPr>
        <p:txBody>
          <a:bodyPr/>
          <a:lstStyle/>
          <a:p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 і ЄС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071942"/>
            <a:ext cx="357186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42984"/>
            <a:ext cx="3410251" cy="27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143380"/>
            <a:ext cx="408652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205gl">
  <a:themeElements>
    <a:clrScheme name="cdb2004205gl 3">
      <a:dk1>
        <a:srgbClr val="000000"/>
      </a:dk1>
      <a:lt1>
        <a:srgbClr val="FFFFFF"/>
      </a:lt1>
      <a:dk2>
        <a:srgbClr val="8B1111"/>
      </a:dk2>
      <a:lt2>
        <a:srgbClr val="C0C0C0"/>
      </a:lt2>
      <a:accent1>
        <a:srgbClr val="A0C6F8"/>
      </a:accent1>
      <a:accent2>
        <a:srgbClr val="14CAEE"/>
      </a:accent2>
      <a:accent3>
        <a:srgbClr val="FFFFFF"/>
      </a:accent3>
      <a:accent4>
        <a:srgbClr val="000000"/>
      </a:accent4>
      <a:accent5>
        <a:srgbClr val="CDDFFB"/>
      </a:accent5>
      <a:accent6>
        <a:srgbClr val="11B7D8"/>
      </a:accent6>
      <a:hlink>
        <a:srgbClr val="8963E9"/>
      </a:hlink>
      <a:folHlink>
        <a:srgbClr val="3067B8"/>
      </a:folHlink>
    </a:clrScheme>
    <a:fontScheme name="cdb2004205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205g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5gl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6321AB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5gl 3">
        <a:dk1>
          <a:srgbClr val="000000"/>
        </a:dk1>
        <a:lt1>
          <a:srgbClr val="FFFFFF"/>
        </a:lt1>
        <a:dk2>
          <a:srgbClr val="8B1111"/>
        </a:dk2>
        <a:lt2>
          <a:srgbClr val="C0C0C0"/>
        </a:lt2>
        <a:accent1>
          <a:srgbClr val="A0C6F8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CDDFFB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85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cdb2004205gl</vt:lpstr>
      <vt:lpstr>Image</vt:lpstr>
      <vt:lpstr>Європейський Союз – типовий приклад конфедеративного державного утворення</vt:lpstr>
      <vt:lpstr>Слайд 2</vt:lpstr>
      <vt:lpstr>Мета ЄС</vt:lpstr>
      <vt:lpstr>Для вступу до ЄС країна-кандидат повинна відповідати Копенгагенським критеріям</vt:lpstr>
      <vt:lpstr>Перший президент ЄС – Герман ван Ромпей</vt:lpstr>
      <vt:lpstr>Європейський Парламент</vt:lpstr>
      <vt:lpstr>ЄС – один з найбільших донорів гуманітарної допомоги у світі</vt:lpstr>
      <vt:lpstr>ЧЛЕНИ ЄС</vt:lpstr>
      <vt:lpstr>Україна і ЄС</vt:lpstr>
      <vt:lpstr>Відношення українців щодо вступу України в ЄС</vt:lpstr>
      <vt:lpstr>Державний устрій ЄС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Европейский союз</dc:title>
  <dc:creator>Валерий</dc:creator>
  <cp:lastModifiedBy>Lenovo</cp:lastModifiedBy>
  <cp:revision>19</cp:revision>
  <dcterms:created xsi:type="dcterms:W3CDTF">2009-03-10T14:41:16Z</dcterms:created>
  <dcterms:modified xsi:type="dcterms:W3CDTF">2014-12-25T10:35:22Z</dcterms:modified>
</cp:coreProperties>
</file>