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61" r:id="rId5"/>
    <p:sldId id="260" r:id="rId6"/>
    <p:sldId id="265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FC7"/>
    <a:srgbClr val="FF5050"/>
    <a:srgbClr val="FF575B"/>
    <a:srgbClr val="FF6565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8E7C-B7EF-4AF0-8437-9745131D41DE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50F-8947-48FE-94EF-F83B43D1A9A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8E7C-B7EF-4AF0-8437-9745131D41DE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50F-8947-48FE-94EF-F83B43D1A9A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8E7C-B7EF-4AF0-8437-9745131D41DE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50F-8947-48FE-94EF-F83B43D1A9A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8E7C-B7EF-4AF0-8437-9745131D41DE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50F-8947-48FE-94EF-F83B43D1A9A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8E7C-B7EF-4AF0-8437-9745131D41DE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50F-8947-48FE-94EF-F83B43D1A9A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8E7C-B7EF-4AF0-8437-9745131D41DE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50F-8947-48FE-94EF-F83B43D1A9A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8E7C-B7EF-4AF0-8437-9745131D41DE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50F-8947-48FE-94EF-F83B43D1A9A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8E7C-B7EF-4AF0-8437-9745131D41DE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50F-8947-48FE-94EF-F83B43D1A9A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8E7C-B7EF-4AF0-8437-9745131D41DE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50F-8947-48FE-94EF-F83B43D1A9A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8E7C-B7EF-4AF0-8437-9745131D41DE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50F-8947-48FE-94EF-F83B43D1A9A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8E7C-B7EF-4AF0-8437-9745131D41DE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50F-8947-48FE-94EF-F83B43D1A9A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98E7C-B7EF-4AF0-8437-9745131D41DE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4C50F-8947-48FE-94EF-F83B43D1A9A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uk.wikipedia.org/wiki/%D0%A4%D0%B0%D0%B9%D0%BB:Flag_of_the_United_States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40;&#1076;&#1084;&#1080;&#1085;&#1080;&#1089;&#1090;&#1088;&#1072;&#1090;&#1086;&#1088;\&#1056;&#1072;&#1073;&#1086;&#1095;&#1080;&#1081;%20&#1089;&#1090;&#1086;&#1083;\Mariah%20Carey%20-%20Without%20You.avi" TargetMode="Externa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40;&#1076;&#1084;&#1080;&#1085;&#1080;&#1089;&#1090;&#1088;&#1072;&#1090;&#1086;&#1088;\&#1056;&#1072;&#1073;&#1086;&#1095;&#1080;&#1081;%20&#1089;&#1090;&#1086;&#1083;\Mariah%20Carey%20-%20My%20All.avi" TargetMode="Externa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0504"/>
            <a:ext cx="6400800" cy="1752600"/>
          </a:xfrm>
          <a:solidFill>
            <a:srgbClr val="FF5050">
              <a:alpha val="50196"/>
            </a:srgb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4400" b="1" dirty="0" err="1" smtClean="0">
                <a:solidFill>
                  <a:srgbClr val="C00000"/>
                </a:solidFill>
                <a:latin typeface="Arial Narrow" pitchFamily="34" charset="0"/>
              </a:rPr>
              <a:t>Мерая</a:t>
            </a:r>
            <a:r>
              <a:rPr lang="uk-UA" sz="44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uk-UA" sz="4400" b="1" dirty="0" err="1" smtClean="0">
                <a:solidFill>
                  <a:srgbClr val="C00000"/>
                </a:solidFill>
                <a:latin typeface="Arial Narrow" pitchFamily="34" charset="0"/>
              </a:rPr>
              <a:t>Кері</a:t>
            </a:r>
            <a:endParaRPr lang="ru-RU" sz="44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r>
              <a:rPr lang="uk-UA" sz="4400" b="1" dirty="0" err="1" smtClean="0">
                <a:solidFill>
                  <a:srgbClr val="C00000"/>
                </a:solidFill>
                <a:latin typeface="Arial Narrow" pitchFamily="34" charset="0"/>
              </a:rPr>
              <a:t>Mariah</a:t>
            </a:r>
            <a:r>
              <a:rPr lang="uk-UA" sz="4400" dirty="0" smtClean="0">
                <a:solidFill>
                  <a:srgbClr val="C00000"/>
                </a:solidFill>
                <a:latin typeface="Arial Narrow" pitchFamily="34" charset="0"/>
              </a:rPr>
              <a:t> </a:t>
            </a:r>
            <a:r>
              <a:rPr lang="uk-UA" sz="4400" b="1" dirty="0" err="1" smtClean="0">
                <a:solidFill>
                  <a:srgbClr val="C00000"/>
                </a:solidFill>
                <a:latin typeface="Arial Narrow" pitchFamily="34" charset="0"/>
              </a:rPr>
              <a:t>Carey</a:t>
            </a:r>
            <a:r>
              <a:rPr lang="uk-UA" sz="4400" dirty="0" smtClean="0">
                <a:solidFill>
                  <a:srgbClr val="C00000"/>
                </a:solidFill>
                <a:latin typeface="Arial Narrow" pitchFamily="34" charset="0"/>
              </a:rPr>
              <a:t> </a:t>
            </a:r>
            <a:endParaRPr lang="ru-RU" sz="44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endParaRPr lang="ru-RU" dirty="0"/>
          </a:p>
        </p:txBody>
      </p:sp>
      <p:pic>
        <p:nvPicPr>
          <p:cNvPr id="6" name="Рисунок 5" descr="mariah-carey-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428604"/>
            <a:ext cx="4914912" cy="327660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лій листочег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92747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886200"/>
            <a:ext cx="6400800" cy="275751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uk-UA" sz="5100" dirty="0" smtClean="0">
                <a:solidFill>
                  <a:schemeClr val="tx1"/>
                </a:solidFill>
                <a:latin typeface="Bookman Old Style" pitchFamily="18" charset="0"/>
              </a:rPr>
              <a:t>Шлях до слави у кожного свій. Але якщо вам у спадок дістається голос оперної співачки, а душа ваша тяжіє до музики настільки, що ви думаєте тільки про неї навіть у той час, коли ваші однолітки сидять за шкільними партами, цей шлях стане набагато коротше, і призведе прямо до вершини. Хочете приклад? Будь ласка! Погляньте на </a:t>
            </a:r>
            <a:r>
              <a:rPr lang="uk-UA" sz="5100" dirty="0" err="1" smtClean="0">
                <a:solidFill>
                  <a:schemeClr val="tx1"/>
                </a:solidFill>
                <a:latin typeface="Bookman Old Style" pitchFamily="18" charset="0"/>
              </a:rPr>
              <a:t>Мерайю</a:t>
            </a:r>
            <a:r>
              <a:rPr lang="uk-UA" sz="51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uk-UA" sz="5100" dirty="0" err="1" smtClean="0">
                <a:solidFill>
                  <a:schemeClr val="tx1"/>
                </a:solidFill>
                <a:latin typeface="Bookman Old Style" pitchFamily="18" charset="0"/>
              </a:rPr>
              <a:t>Кері</a:t>
            </a:r>
            <a:r>
              <a:rPr lang="uk-UA" sz="5100" dirty="0" smtClean="0">
                <a:solidFill>
                  <a:schemeClr val="tx1"/>
                </a:solidFill>
                <a:latin typeface="Bookman Old Style" pitchFamily="18" charset="0"/>
              </a:rPr>
              <a:t>!</a:t>
            </a:r>
            <a:endParaRPr lang="ru-RU" sz="51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0297" y="214290"/>
          <a:ext cx="6436558" cy="33575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218279"/>
                <a:gridCol w="3218279"/>
              </a:tblGrid>
              <a:tr h="8193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u="non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Дата </a:t>
                      </a:r>
                      <a:r>
                        <a:rPr lang="ru-RU" sz="2000" u="none" dirty="0" err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народження</a:t>
                      </a:r>
                      <a:endParaRPr lang="ru-RU" sz="3200" u="none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u="non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27 </a:t>
                      </a:r>
                      <a:r>
                        <a:rPr lang="ru-RU" sz="2000" u="none" dirty="0" err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березня</a:t>
                      </a:r>
                      <a:r>
                        <a:rPr lang="ru-RU" sz="2000" u="non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1970 (</a:t>
                      </a:r>
                      <a:r>
                        <a:rPr lang="ru-RU" sz="2000" u="none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44</a:t>
                      </a:r>
                      <a:r>
                        <a:rPr lang="ru-RU" sz="2000" u="non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роки)</a:t>
                      </a:r>
                      <a:endParaRPr lang="ru-RU" sz="3200" u="none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6200" marR="76200" marT="38100" marB="38100"/>
                </a:tc>
              </a:tr>
              <a:tr h="4498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u="none" dirty="0" err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Місце</a:t>
                      </a:r>
                      <a:r>
                        <a:rPr lang="ru-RU" sz="2000" u="non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2000" u="none" dirty="0" err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народження</a:t>
                      </a:r>
                      <a:endParaRPr lang="ru-RU" sz="3200" u="none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u="none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Нью-Йорк</a:t>
                      </a:r>
                      <a:endParaRPr lang="ru-RU" sz="3200" u="none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6200" marR="76200" marT="38100" marB="38100"/>
                </a:tc>
              </a:tr>
              <a:tr h="4498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u="non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Роки </a:t>
                      </a:r>
                      <a:r>
                        <a:rPr lang="ru-RU" sz="2000" u="none" dirty="0" err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творчої</a:t>
                      </a:r>
                      <a:r>
                        <a:rPr lang="ru-RU" sz="2000" u="non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2000" u="none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діяльності</a:t>
                      </a:r>
                      <a:endParaRPr lang="ru-RU" sz="3200" u="none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u="non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1990 — по </a:t>
                      </a:r>
                      <a:r>
                        <a:rPr lang="ru-RU" sz="2000" u="none" dirty="0" err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наші</a:t>
                      </a:r>
                      <a:r>
                        <a:rPr lang="ru-RU" sz="2000" u="non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2000" u="none" dirty="0" err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дні</a:t>
                      </a:r>
                      <a:endParaRPr lang="ru-RU" sz="3200" u="none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6200" marR="76200" marT="38100" marB="38100"/>
                </a:tc>
              </a:tr>
              <a:tr h="4498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u="none" dirty="0" err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Країна</a:t>
                      </a:r>
                      <a:endParaRPr lang="ru-RU" sz="3200" u="none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u="non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США</a:t>
                      </a:r>
                      <a:endParaRPr lang="uk-UA" sz="3200" u="none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6200" marR="76200" marT="38100" marB="38100"/>
                </a:tc>
              </a:tr>
              <a:tr h="11888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u="non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Жанр</a:t>
                      </a:r>
                      <a:endParaRPr lang="ru-RU" sz="3200" u="none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u="non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поп</a:t>
                      </a:r>
                      <a:br>
                        <a:rPr lang="ru-RU" sz="2000" u="non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lang="ru-RU" sz="2000" u="none" dirty="0" err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ритм-енд-блюз</a:t>
                      </a:r>
                      <a:r>
                        <a:rPr lang="ru-RU" sz="2000" u="non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/>
                      </a:r>
                      <a:br>
                        <a:rPr lang="ru-RU" sz="2000" u="non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lang="ru-RU" sz="2000" u="none" dirty="0" err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соул</a:t>
                      </a:r>
                      <a:endParaRPr lang="ru-RU" sz="3200" u="none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6200" marR="76200" marT="38100" marB="38100"/>
                </a:tc>
              </a:tr>
            </a:tbl>
          </a:graphicData>
        </a:graphic>
      </p:graphicFrame>
      <p:pic>
        <p:nvPicPr>
          <p:cNvPr id="7" name="Рисунок 6" descr="1meraya.jpg"/>
          <p:cNvPicPr>
            <a:picLocks noChangeAspect="1"/>
          </p:cNvPicPr>
          <p:nvPr/>
        </p:nvPicPr>
        <p:blipFill>
          <a:blip r:embed="rId3" cstate="print"/>
          <a:srcRect l="21702" t="4839" r="10468" b="14516"/>
          <a:stretch>
            <a:fillRect/>
          </a:stretch>
        </p:blipFill>
        <p:spPr>
          <a:xfrm>
            <a:off x="285720" y="214290"/>
            <a:ext cx="2000264" cy="3571900"/>
          </a:xfrm>
          <a:prstGeom prst="rect">
            <a:avLst/>
          </a:prstGeom>
        </p:spPr>
      </p:pic>
      <p:pic>
        <p:nvPicPr>
          <p:cNvPr id="8" name="Рисунок 7" descr="be47d84275c1.jpg"/>
          <p:cNvPicPr>
            <a:picLocks noChangeAspect="1"/>
          </p:cNvPicPr>
          <p:nvPr/>
        </p:nvPicPr>
        <p:blipFill>
          <a:blip r:embed="rId4" cstate="print"/>
          <a:srcRect t="4297" r="3900" b="6640"/>
          <a:stretch>
            <a:fillRect/>
          </a:stretch>
        </p:blipFill>
        <p:spPr>
          <a:xfrm>
            <a:off x="6858016" y="3728723"/>
            <a:ext cx="2078839" cy="2914987"/>
          </a:xfrm>
          <a:prstGeom prst="rect">
            <a:avLst/>
          </a:prstGeom>
        </p:spPr>
      </p:pic>
      <p:pic>
        <p:nvPicPr>
          <p:cNvPr id="9" name="Рисунок 8" descr="411604.jpg"/>
          <p:cNvPicPr>
            <a:picLocks noChangeAspect="1"/>
          </p:cNvPicPr>
          <p:nvPr/>
        </p:nvPicPr>
        <p:blipFill>
          <a:blip r:embed="rId5" cstate="print"/>
          <a:srcRect l="7022"/>
          <a:stretch>
            <a:fillRect/>
          </a:stretch>
        </p:blipFill>
        <p:spPr>
          <a:xfrm>
            <a:off x="-92760" y="-1"/>
            <a:ext cx="9396906" cy="6858001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meraja_keri[149508](400x302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1178346"/>
            <a:ext cx="3500462" cy="263409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868" y="142852"/>
            <a:ext cx="5422911" cy="1214459"/>
          </a:xfrm>
        </p:spPr>
        <p:txBody>
          <a:bodyPr>
            <a:normAutofit/>
          </a:bodyPr>
          <a:lstStyle/>
          <a:p>
            <a:pPr algn="r"/>
            <a:r>
              <a:rPr lang="uk-UA" sz="2400" dirty="0" smtClean="0">
                <a:solidFill>
                  <a:schemeClr val="tx1"/>
                </a:solidFill>
              </a:rPr>
              <a:t>Коли </a:t>
            </a:r>
            <a:r>
              <a:rPr lang="uk-UA" sz="2400" dirty="0" err="1" smtClean="0">
                <a:solidFill>
                  <a:schemeClr val="tx1"/>
                </a:solidFill>
              </a:rPr>
              <a:t>Mariah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uk-UA" sz="2400" dirty="0" err="1" smtClean="0">
                <a:solidFill>
                  <a:schemeClr val="tx1"/>
                </a:solidFill>
              </a:rPr>
              <a:t>Carey</a:t>
            </a:r>
            <a:r>
              <a:rPr lang="uk-UA" sz="2400" dirty="0" smtClean="0">
                <a:solidFill>
                  <a:schemeClr val="tx1"/>
                </a:solidFill>
              </a:rPr>
              <a:t> виповнилося 18 років , вона вирушила в </a:t>
            </a:r>
            <a:r>
              <a:rPr lang="uk-UA" sz="2400" dirty="0" err="1" smtClean="0">
                <a:solidFill>
                  <a:schemeClr val="tx1"/>
                </a:solidFill>
              </a:rPr>
              <a:t>Нью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uk-UA" sz="2400" dirty="0" err="1" smtClean="0">
                <a:solidFill>
                  <a:schemeClr val="tx1"/>
                </a:solidFill>
              </a:rPr>
              <a:t>-Йорк</a:t>
            </a:r>
            <a:r>
              <a:rPr lang="uk-UA" sz="2400" dirty="0" smtClean="0">
                <a:solidFill>
                  <a:schemeClr val="tx1"/>
                </a:solidFill>
              </a:rPr>
              <a:t> - підкорювати Америку. 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071678"/>
            <a:ext cx="37862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Спершу було важко , але через 10 місяців на вечірці вона випадково познайомилася з </a:t>
            </a:r>
            <a:r>
              <a:rPr lang="uk-UA" sz="2000" dirty="0" err="1" smtClean="0"/>
              <a:t>Томмі</a:t>
            </a:r>
            <a:r>
              <a:rPr lang="uk-UA" sz="2000" dirty="0" smtClean="0"/>
              <a:t> </a:t>
            </a:r>
            <a:r>
              <a:rPr lang="uk-UA" sz="2000" dirty="0" err="1" smtClean="0"/>
              <a:t>Моттолою</a:t>
            </a:r>
            <a:r>
              <a:rPr lang="uk-UA" sz="2000" dirty="0" smtClean="0"/>
              <a:t>. </a:t>
            </a:r>
            <a:endParaRPr lang="uk-UA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385762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sz="2000" dirty="0" smtClean="0"/>
              <a:t>Перед прощанням співачка віддала йому касету зі своїми записами. </a:t>
            </a:r>
            <a:endParaRPr lang="uk-UA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35782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 smtClean="0"/>
              <a:t>Його потрясли записи </a:t>
            </a:r>
            <a:r>
              <a:rPr lang="uk-UA" sz="2400" dirty="0" err="1" smtClean="0"/>
              <a:t>Мерайі</a:t>
            </a:r>
            <a:r>
              <a:rPr lang="uk-UA" sz="2400" dirty="0" smtClean="0"/>
              <a:t>, він кинувся назад на вечірку, але </a:t>
            </a:r>
            <a:r>
              <a:rPr lang="uk-UA" sz="2400" dirty="0" err="1" smtClean="0"/>
              <a:t>Мерая</a:t>
            </a:r>
            <a:r>
              <a:rPr lang="uk-UA" sz="2400" dirty="0" smtClean="0"/>
              <a:t> вже пішла.</a:t>
            </a:r>
            <a:endParaRPr lang="uk-UA" sz="2400" dirty="0"/>
          </a:p>
        </p:txBody>
      </p:sp>
      <p:pic>
        <p:nvPicPr>
          <p:cNvPr id="9" name="Рисунок 8" descr="Meraya_Kerry__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4643446"/>
            <a:ext cx="3000396" cy="1973594"/>
          </a:xfrm>
          <a:prstGeom prst="rect">
            <a:avLst/>
          </a:prstGeom>
        </p:spPr>
      </p:pic>
      <p:pic>
        <p:nvPicPr>
          <p:cNvPr id="10" name="Рисунок 9" descr="281973_10150269680877766_190937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3786190"/>
            <a:ext cx="2500330" cy="1625215"/>
          </a:xfrm>
          <a:prstGeom prst="rect">
            <a:avLst/>
          </a:prstGeom>
        </p:spPr>
      </p:pic>
      <p:pic>
        <p:nvPicPr>
          <p:cNvPr id="12" name="Рисунок 11" descr="Mariah_Carey_0604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214290"/>
            <a:ext cx="2928958" cy="183169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1" descr="США">
            <a:hlinkClick r:id="rId2" tooltip="&quot;США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" cy="10477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643174" y="357166"/>
            <a:ext cx="650082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касеті не було нічого , окрім імені , але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Томмі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не втрачав надії знайти співачку. Звичайно , це йому вдалося. І 1990 року вони випустили її перший альбом під простою назвою «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Mariah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Carey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».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5072074"/>
            <a:ext cx="550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Критики відразу почали порівнювати висхідну зірку з </a:t>
            </a:r>
            <a:r>
              <a:rPr lang="uk-UA" sz="2400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Уітні</a:t>
            </a:r>
            <a:r>
              <a:rPr lang="uk-UA" sz="2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Х'юстон і Селін </a:t>
            </a:r>
            <a:r>
              <a:rPr lang="uk-UA" sz="2400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Діон</a:t>
            </a:r>
            <a:r>
              <a:rPr lang="uk-UA" sz="2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Але, на відміну від них, </a:t>
            </a:r>
            <a:r>
              <a:rPr lang="uk-UA" sz="2400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Мерая</a:t>
            </a:r>
            <a:r>
              <a:rPr lang="uk-UA" sz="2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Кері</a:t>
            </a:r>
            <a:r>
              <a:rPr lang="uk-UA" sz="2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виконувала пісні власного твору.</a:t>
            </a:r>
            <a:endParaRPr lang="uk-UA" sz="36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7" name="Рисунок 6" descr="Mariah_Carey_0604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1928802"/>
            <a:ext cx="5000660" cy="3127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iah Carey - Without You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8596" y="285728"/>
            <a:ext cx="8286808" cy="621510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4500594" cy="2786082"/>
          </a:xfrm>
          <a:solidFill>
            <a:srgbClr val="FDDFC7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Наприкінці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 1996 року </a:t>
            </a:r>
            <a:r>
              <a:rPr 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Кері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 почала </a:t>
            </a:r>
            <a:r>
              <a:rPr 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працювати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 над </a:t>
            </a:r>
            <a:r>
              <a:rPr 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записом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 нового альбому </a:t>
            </a:r>
            <a:r>
              <a:rPr lang="ru-RU" sz="2000" i="1" dirty="0" err="1" smtClean="0">
                <a:solidFill>
                  <a:schemeClr val="tx1"/>
                </a:solidFill>
                <a:latin typeface="Bookman Old Style" pitchFamily="18" charset="0"/>
              </a:rPr>
              <a:t>Butterfly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який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вийшов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 у </a:t>
            </a:r>
            <a:r>
              <a:rPr 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вересні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 1996 року та </a:t>
            </a:r>
            <a:r>
              <a:rPr 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отримав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позитивні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відгуки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 критики.</a:t>
            </a:r>
          </a:p>
          <a:p>
            <a:endParaRPr lang="uk-UA" dirty="0"/>
          </a:p>
        </p:txBody>
      </p:sp>
      <p:pic>
        <p:nvPicPr>
          <p:cNvPr id="5" name="Рисунок 4" descr="408px-MariahG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785794"/>
            <a:ext cx="3500462" cy="5139159"/>
          </a:xfrm>
          <a:prstGeom prst="rect">
            <a:avLst/>
          </a:prstGeom>
        </p:spPr>
      </p:pic>
      <p:pic>
        <p:nvPicPr>
          <p:cNvPr id="6" name="Рисунок 5" descr="79349841-singer-a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357562"/>
            <a:ext cx="3795712" cy="299169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85432" y="4214818"/>
            <a:ext cx="4972056" cy="1631216"/>
          </a:xfrm>
          <a:prstGeom prst="rect">
            <a:avLst/>
          </a:prstGeom>
          <a:solidFill>
            <a:srgbClr val="FDDFC7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Альбом </a:t>
            </a:r>
            <a:r>
              <a:rPr lang="ru-RU" sz="2000" dirty="0" err="1" smtClean="0">
                <a:solidFill>
                  <a:prstClr val="black"/>
                </a:solidFill>
              </a:rPr>
              <a:t>посів</a:t>
            </a:r>
            <a:r>
              <a:rPr lang="ru-RU" sz="2000" dirty="0" smtClean="0">
                <a:solidFill>
                  <a:prstClr val="black"/>
                </a:solidFill>
              </a:rPr>
              <a:t> перше </a:t>
            </a:r>
            <a:r>
              <a:rPr lang="ru-RU" sz="2000" dirty="0" err="1" smtClean="0">
                <a:solidFill>
                  <a:prstClr val="black"/>
                </a:solidFill>
              </a:rPr>
              <a:t>місце</a:t>
            </a:r>
            <a:r>
              <a:rPr lang="ru-RU" sz="2000" dirty="0" smtClean="0">
                <a:solidFill>
                  <a:prstClr val="black"/>
                </a:solidFill>
              </a:rPr>
              <a:t> в </a:t>
            </a:r>
            <a:r>
              <a:rPr lang="ru-RU" sz="2000" dirty="0" err="1" smtClean="0">
                <a:solidFill>
                  <a:prstClr val="black"/>
                </a:solidFill>
              </a:rPr>
              <a:t>американських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чартах</a:t>
            </a:r>
            <a:r>
              <a:rPr lang="ru-RU" sz="2000" dirty="0" smtClean="0">
                <a:solidFill>
                  <a:prstClr val="black"/>
                </a:solidFill>
              </a:rPr>
              <a:t>, </a:t>
            </a:r>
            <a:r>
              <a:rPr lang="ru-RU" sz="2000" dirty="0" err="1" smtClean="0">
                <a:solidFill>
                  <a:prstClr val="black"/>
                </a:solidFill>
              </a:rPr>
              <a:t>але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його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успіх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був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скромніший</a:t>
            </a:r>
            <a:r>
              <a:rPr lang="ru-RU" sz="2000" dirty="0" smtClean="0">
                <a:solidFill>
                  <a:prstClr val="black"/>
                </a:solidFill>
              </a:rPr>
              <a:t>, </a:t>
            </a:r>
            <a:r>
              <a:rPr lang="ru-RU" sz="2000" dirty="0" err="1" smtClean="0">
                <a:solidFill>
                  <a:prstClr val="black"/>
                </a:solidFill>
              </a:rPr>
              <a:t>ніж</a:t>
            </a:r>
            <a:r>
              <a:rPr lang="ru-RU" sz="2000" dirty="0" smtClean="0">
                <a:solidFill>
                  <a:prstClr val="black"/>
                </a:solidFill>
              </a:rPr>
              <a:t> у </a:t>
            </a:r>
            <a:r>
              <a:rPr lang="ru-RU" sz="2000" dirty="0" err="1" smtClean="0">
                <a:solidFill>
                  <a:prstClr val="black"/>
                </a:solidFill>
              </a:rPr>
              <a:t>попередніх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альбомів</a:t>
            </a:r>
            <a:r>
              <a:rPr lang="ru-RU" sz="2000" dirty="0" smtClean="0">
                <a:solidFill>
                  <a:prstClr val="black"/>
                </a:solidFill>
              </a:rPr>
              <a:t>. </a:t>
            </a:r>
            <a:r>
              <a:rPr lang="ru-RU" sz="2000" dirty="0" err="1" smtClean="0">
                <a:solidFill>
                  <a:prstClr val="black"/>
                </a:solidFill>
              </a:rPr>
              <a:t>Сингл</a:t>
            </a:r>
            <a:r>
              <a:rPr lang="ru-RU" sz="2000" dirty="0" smtClean="0">
                <a:solidFill>
                  <a:prstClr val="black"/>
                </a:solidFill>
              </a:rPr>
              <a:t> </a:t>
            </a:r>
            <a:r>
              <a:rPr lang="ru-RU" sz="2000" i="1" dirty="0" err="1" smtClean="0">
                <a:solidFill>
                  <a:prstClr val="black"/>
                </a:solidFill>
              </a:rPr>
              <a:t>Honey</a:t>
            </a:r>
            <a:r>
              <a:rPr lang="ru-RU" sz="2000" dirty="0" smtClean="0">
                <a:solidFill>
                  <a:prstClr val="black"/>
                </a:solidFill>
              </a:rPr>
              <a:t> </a:t>
            </a:r>
            <a:r>
              <a:rPr lang="ru-RU" sz="2000" dirty="0" err="1" smtClean="0">
                <a:solidFill>
                  <a:prstClr val="black"/>
                </a:solidFill>
              </a:rPr>
              <a:t>утримувався</a:t>
            </a:r>
            <a:r>
              <a:rPr lang="ru-RU" sz="2000" dirty="0" smtClean="0">
                <a:solidFill>
                  <a:prstClr val="black"/>
                </a:solidFill>
              </a:rPr>
              <a:t> на </a:t>
            </a:r>
            <a:r>
              <a:rPr lang="ru-RU" sz="2000" dirty="0" err="1" smtClean="0">
                <a:solidFill>
                  <a:prstClr val="black"/>
                </a:solidFill>
              </a:rPr>
              <a:t>вершині</a:t>
            </a:r>
            <a:r>
              <a:rPr lang="ru-RU" sz="2000" dirty="0" smtClean="0">
                <a:solidFill>
                  <a:prstClr val="black"/>
                </a:solidFill>
              </a:rPr>
              <a:t> три </a:t>
            </a:r>
            <a:r>
              <a:rPr lang="ru-RU" sz="2000" dirty="0" err="1" smtClean="0">
                <a:solidFill>
                  <a:prstClr val="black"/>
                </a:solidFill>
              </a:rPr>
              <a:t>тижні</a:t>
            </a:r>
            <a:r>
              <a:rPr lang="ru-RU" sz="2000" dirty="0" smtClean="0">
                <a:solidFill>
                  <a:prstClr val="black"/>
                </a:solidFill>
              </a:rPr>
              <a:t>, а </a:t>
            </a:r>
            <a:r>
              <a:rPr lang="ru-RU" sz="2000" i="1" dirty="0" err="1" smtClean="0">
                <a:solidFill>
                  <a:prstClr val="black"/>
                </a:solidFill>
              </a:rPr>
              <a:t>My</a:t>
            </a:r>
            <a:r>
              <a:rPr lang="ru-RU" sz="2000" i="1" dirty="0" smtClean="0">
                <a:solidFill>
                  <a:prstClr val="black"/>
                </a:solidFill>
              </a:rPr>
              <a:t> </a:t>
            </a:r>
            <a:r>
              <a:rPr lang="ru-RU" sz="2000" i="1" dirty="0" err="1" smtClean="0">
                <a:solidFill>
                  <a:prstClr val="black"/>
                </a:solidFill>
              </a:rPr>
              <a:t>All</a:t>
            </a:r>
            <a:r>
              <a:rPr lang="ru-RU" sz="2000" dirty="0" smtClean="0">
                <a:solidFill>
                  <a:prstClr val="black"/>
                </a:solidFill>
              </a:rPr>
              <a:t> —</a:t>
            </a:r>
            <a:r>
              <a:rPr lang="ru-RU" sz="2000" dirty="0" err="1" smtClean="0">
                <a:solidFill>
                  <a:prstClr val="black"/>
                </a:solidFill>
              </a:rPr>
              <a:t>тиждень</a:t>
            </a:r>
            <a:r>
              <a:rPr lang="ru-RU" sz="2000" dirty="0" smtClean="0">
                <a:solidFill>
                  <a:prstClr val="black"/>
                </a:solidFill>
              </a:rPr>
              <a:t>.</a:t>
            </a:r>
            <a:endParaRPr lang="uk-UA" sz="1050" dirty="0"/>
          </a:p>
        </p:txBody>
      </p:sp>
      <p:pic>
        <p:nvPicPr>
          <p:cNvPr id="4" name="Рисунок 3" descr="2fc6c80316_891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71480"/>
            <a:ext cx="3214710" cy="5336420"/>
          </a:xfrm>
          <a:prstGeom prst="rect">
            <a:avLst/>
          </a:prstGeom>
        </p:spPr>
      </p:pic>
      <p:pic>
        <p:nvPicPr>
          <p:cNvPr id="9" name="Рисунок 8" descr="f_655712401369512744.jpg"/>
          <p:cNvPicPr>
            <a:picLocks noChangeAspect="1"/>
          </p:cNvPicPr>
          <p:nvPr/>
        </p:nvPicPr>
        <p:blipFill>
          <a:blip r:embed="rId4" cstate="print"/>
          <a:srcRect l="8871" r="8338"/>
          <a:stretch>
            <a:fillRect/>
          </a:stretch>
        </p:blipFill>
        <p:spPr>
          <a:xfrm>
            <a:off x="3714744" y="571480"/>
            <a:ext cx="4842744" cy="328614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iah Carey - My All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5786" y="571480"/>
            <a:ext cx="7524803" cy="564360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P102600252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риятная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FDC2E69-546E-48B9-A331-CEB5CC10D1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TP102600252_template</Template>
  <TotalTime>132</TotalTime>
  <Words>230</Words>
  <Application>Microsoft Office PowerPoint</Application>
  <PresentationFormat>Экран (4:3)</PresentationFormat>
  <Paragraphs>21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TP102600252_template</vt:lpstr>
      <vt:lpstr>Слайд 1</vt:lpstr>
      <vt:lpstr>Слайд 2</vt:lpstr>
      <vt:lpstr>Слайд 3</vt:lpstr>
      <vt:lpstr>Слайд 4</vt:lpstr>
      <vt:lpstr>Слайд 5</vt:lpstr>
      <vt:lpstr>Слайд 6</vt:lpstr>
      <vt:lpstr>Альбом посів перше місце в американських чартах, але його успіх був скромніший, ніж у попередніх альбомів. Сингл Honey утримувався на вершині три тижні, а My All —тиждень.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keywords/>
  <cp:lastModifiedBy>Пользователь</cp:lastModifiedBy>
  <cp:revision>15</cp:revision>
  <dcterms:created xsi:type="dcterms:W3CDTF">2014-02-11T19:11:19Z</dcterms:created>
  <dcterms:modified xsi:type="dcterms:W3CDTF">2014-06-03T16:18:43Z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TC026002539991</vt:lpwstr>
  </property>
</Properties>
</file>