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4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51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0A811-0A89-492B-821B-E26548C84EFF}" type="datetimeFigureOut">
              <a:rPr lang="ru-RU" smtClean="0"/>
              <a:t>15.05.2014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9402-7EC9-4911-9F1E-74C65E8DEC74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0A811-0A89-492B-821B-E26548C84EFF}" type="datetimeFigureOut">
              <a:rPr lang="ru-RU" smtClean="0"/>
              <a:t>15.05.2014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9402-7EC9-4911-9F1E-74C65E8DEC7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0A811-0A89-492B-821B-E26548C84EFF}" type="datetimeFigureOut">
              <a:rPr lang="ru-RU" smtClean="0"/>
              <a:t>15.05.2014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9402-7EC9-4911-9F1E-74C65E8DEC7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0A811-0A89-492B-821B-E26548C84EFF}" type="datetimeFigureOut">
              <a:rPr lang="ru-RU" smtClean="0"/>
              <a:t>15.05.2014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9402-7EC9-4911-9F1E-74C65E8DEC7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0A811-0A89-492B-821B-E26548C84EFF}" type="datetimeFigureOut">
              <a:rPr lang="ru-RU" smtClean="0"/>
              <a:t>15.05.2014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9402-7EC9-4911-9F1E-74C65E8DEC74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0A811-0A89-492B-821B-E26548C84EFF}" type="datetimeFigureOut">
              <a:rPr lang="ru-RU" smtClean="0"/>
              <a:t>15.05.2014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9402-7EC9-4911-9F1E-74C65E8DEC7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0A811-0A89-492B-821B-E26548C84EFF}" type="datetimeFigureOut">
              <a:rPr lang="ru-RU" smtClean="0"/>
              <a:t>15.05.2014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9402-7EC9-4911-9F1E-74C65E8DEC7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0A811-0A89-492B-821B-E26548C84EFF}" type="datetimeFigureOut">
              <a:rPr lang="ru-RU" smtClean="0"/>
              <a:t>15.05.2014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9402-7EC9-4911-9F1E-74C65E8DEC7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0A811-0A89-492B-821B-E26548C84EFF}" type="datetimeFigureOut">
              <a:rPr lang="ru-RU" smtClean="0"/>
              <a:t>15.05.2014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9402-7EC9-4911-9F1E-74C65E8DEC7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0A811-0A89-492B-821B-E26548C84EFF}" type="datetimeFigureOut">
              <a:rPr lang="ru-RU" smtClean="0"/>
              <a:t>15.05.2014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9402-7EC9-4911-9F1E-74C65E8DEC7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0A811-0A89-492B-821B-E26548C84EFF}" type="datetimeFigureOut">
              <a:rPr lang="ru-RU" smtClean="0"/>
              <a:t>15.05.2014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A3C9402-7EC9-4911-9F1E-74C65E8DEC74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B90A811-0A89-492B-821B-E26548C84EFF}" type="datetimeFigureOut">
              <a:rPr lang="ru-RU" smtClean="0"/>
              <a:t>15.05.2014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A3C9402-7EC9-4911-9F1E-74C65E8DEC74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.ua/url?sa=i&amp;rct=j&amp;q=&amp;esrc=s&amp;source=images&amp;cd=&amp;docid=S3n4raCiYMBytM&amp;tbnid=ggIanWKpMN3L6M:&amp;ved=0CAUQjRw&amp;url=http%3A%2F%2Fschool.xvatit.com%2Findex.php%3Ftitle%3D%25D0%259B%25D1%2596%25D1%2582%25D0%25B5%25D1%2580%25D0%25B0%25D1%2582%25D1%2583%25D1%2580%25D0%25B0_%25D0%25B4%25D0%25BE_%25D1%2583%25D1%2580%25D0%25BE%25D0%25BA%25D1%2583_%25D0%25BD%25D0%25B0_%25D1%2582%25D0%25B5%25D0%25BC%25D1%2583_%25C2%25AB%25D0%25A2%25D0%25B5%25D0%25BC%25D0%25B0_9._%25D0%259C%25D1%2596%25D0%25B6%25D0%25BD%25D0%25B0%25D1%2580%25D0%25BE%25D0%25B4%25D0%25BD%25D0%25B0_%25D0%25B2%25D0%25B0%25D0%25BB%25D1%258E%25D1%2582%25D0%25BD%25D0%25B0_%25D1%2581%25D0%25B8%25D1%2581%25D1%2582%25D0%25B5%25D0%25BC%25D0%25B0._%25D0%259C%25D1%2596%25D0%25B6%25D0%25BD%25D0%25B0%25D1%2580%25D0%25BE%25D0%25B4%25D0%25BD%25D1%2596_%25D0%25B3%25D1%2580%25D0%25BE%25D1%2588%25D1%2596%25C2%25BB&amp;ei=IWF0U-PFEIXiOvTsgcgG&amp;bvm=bv.66699033,d.d2k&amp;psig=AFQjCNGQKoqEOq3PfqUWtSl_2zJBz6VchQ&amp;ust=1400221990006154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www.google.com.ua/url?sa=i&amp;rct=j&amp;q=&amp;esrc=s&amp;source=images&amp;cd=&amp;cad=rja&amp;uact=8&amp;docid=Uu3yyyzmBaSIZM&amp;tbnid=aqnEMW2VCX7LcM:&amp;ved=0CAUQjRw&amp;url=http%3A%2F%2Fgazeta.lviv.ua%2Fnews%2F2013%2F10%2F29%2F17477&amp;ei=p2R0U8nJMITfOKewgMgH&amp;bvm=bv.66699033,d.d2k&amp;psig=AFQjCNG7myKyzaVc7ObZnp80PAATc3lhLw&amp;ust=1400223268107909" TargetMode="Externa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7.jpeg"/><Relationship Id="rId4" Type="http://schemas.openxmlformats.org/officeDocument/2006/relationships/hyperlink" Target="http://ua-ekonomist.com/tags/%D0%BA%D0%B0%D0%B7%D0%BD%D0%B0%D1%87%D0%B5%D0%B9%D1%81%D1%8C%D0%BA%D1%96+%D0%B2%D0%B5%D0%BA%D1%81%D0%B5%D0%BB%D1%96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.ua/url?sa=i&amp;rct=j&amp;q=&amp;esrc=s&amp;source=images&amp;cd=&amp;cad=rja&amp;uact=8&amp;docid=KiGLsRhlAqW6UM&amp;tbnid=4iK4R7oExRAkcM:&amp;ved=0CAUQjRw&amp;url=http%3A%2F%2Fchitay.net%2Feconomy%2Fua-news-20452.html&amp;ei=12N0U7iANYHBOLi7gYgH&amp;bvm=bv.66699033,d.d2k&amp;psig=AFQjCNGbNxG4I779tE99FHhWiVciQKqNPQ&amp;ust=1400222801112907" TargetMode="External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9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sz="6700" b="1" dirty="0" smtClean="0"/>
              <a:t>Тема: </a:t>
            </a:r>
            <a:r>
              <a:rPr lang="ru-RU" sz="6700" b="1" dirty="0" err="1" smtClean="0"/>
              <a:t>Міжнародна</a:t>
            </a:r>
            <a:r>
              <a:rPr lang="ru-RU" sz="6700" b="1" dirty="0" smtClean="0"/>
              <a:t> </a:t>
            </a:r>
            <a:r>
              <a:rPr lang="ru-RU" sz="6700" b="1" dirty="0" err="1" smtClean="0"/>
              <a:t>валютна</a:t>
            </a:r>
            <a:r>
              <a:rPr lang="ru-RU" sz="6700" b="1" dirty="0" smtClean="0"/>
              <a:t> система 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endParaRPr lang="uk-UA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одержимое 7"/>
          <p:cNvSpPr>
            <a:spLocks noGrp="1"/>
          </p:cNvSpPr>
          <p:nvPr>
            <p:ph sz="half" idx="1"/>
          </p:nvPr>
        </p:nvSpPr>
        <p:spPr>
          <a:xfrm>
            <a:off x="285720" y="357166"/>
            <a:ext cx="4038600" cy="6000792"/>
          </a:xfrm>
        </p:spPr>
        <p:txBody>
          <a:bodyPr>
            <a:normAutofit/>
          </a:bodyPr>
          <a:lstStyle/>
          <a:p>
            <a:r>
              <a:rPr lang="ru-RU" dirty="0" err="1" smtClean="0"/>
              <a:t>Плаваючий</a:t>
            </a:r>
            <a:r>
              <a:rPr lang="ru-RU" dirty="0" smtClean="0"/>
              <a:t> </a:t>
            </a:r>
            <a:r>
              <a:rPr lang="ru-RU" dirty="0" err="1" smtClean="0"/>
              <a:t>валютний</a:t>
            </a:r>
            <a:r>
              <a:rPr lang="ru-RU" dirty="0" smtClean="0"/>
              <a:t> курс не </a:t>
            </a:r>
            <a:r>
              <a:rPr lang="ru-RU" dirty="0" err="1" smtClean="0"/>
              <a:t>пов'язаний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монетним</a:t>
            </a:r>
            <a:r>
              <a:rPr lang="ru-RU" dirty="0" smtClean="0"/>
              <a:t> паритетом, а </a:t>
            </a:r>
            <a:r>
              <a:rPr lang="ru-RU" dirty="0" err="1" smtClean="0"/>
              <a:t>визначається</a:t>
            </a:r>
            <a:r>
              <a:rPr lang="ru-RU" dirty="0" smtClean="0"/>
              <a:t> </a:t>
            </a:r>
            <a:r>
              <a:rPr lang="ru-RU" dirty="0" err="1" smtClean="0"/>
              <a:t>зіставленням</a:t>
            </a:r>
            <a:r>
              <a:rPr lang="ru-RU" dirty="0" smtClean="0"/>
              <a:t> </a:t>
            </a:r>
            <a:r>
              <a:rPr lang="ru-RU" dirty="0" err="1" smtClean="0"/>
              <a:t>паритетів</a:t>
            </a:r>
            <a:r>
              <a:rPr lang="ru-RU" dirty="0" smtClean="0"/>
              <a:t> </a:t>
            </a:r>
            <a:r>
              <a:rPr lang="ru-RU" dirty="0" err="1" smtClean="0"/>
              <a:t>купівельної</a:t>
            </a:r>
            <a:r>
              <a:rPr lang="ru-RU" dirty="0" smtClean="0"/>
              <a:t> </a:t>
            </a:r>
            <a:r>
              <a:rPr lang="ru-RU" dirty="0" err="1" smtClean="0"/>
              <a:t>сили</a:t>
            </a:r>
            <a:r>
              <a:rPr lang="ru-RU" dirty="0" smtClean="0"/>
              <a:t> валют, </a:t>
            </a:r>
            <a:r>
              <a:rPr lang="ru-RU" dirty="0" err="1" smtClean="0"/>
              <a:t>тобто</a:t>
            </a:r>
            <a:r>
              <a:rPr lang="ru-RU" dirty="0" smtClean="0"/>
              <a:t> </a:t>
            </a:r>
            <a:r>
              <a:rPr lang="ru-RU" dirty="0" err="1" smtClean="0"/>
              <a:t>оцінки</a:t>
            </a:r>
            <a:r>
              <a:rPr lang="ru-RU" dirty="0" smtClean="0"/>
              <a:t> в </a:t>
            </a:r>
            <a:r>
              <a:rPr lang="ru-RU" dirty="0" err="1" smtClean="0"/>
              <a:t>національних</a:t>
            </a:r>
            <a:r>
              <a:rPr lang="ru-RU" dirty="0" smtClean="0"/>
              <a:t> грошах </a:t>
            </a:r>
            <a:r>
              <a:rPr lang="ru-RU" dirty="0" err="1" smtClean="0"/>
              <a:t>вартості</a:t>
            </a:r>
            <a:r>
              <a:rPr lang="ru-RU" dirty="0" smtClean="0"/>
              <a:t> </a:t>
            </a:r>
            <a:r>
              <a:rPr lang="ru-RU" dirty="0" err="1" smtClean="0"/>
              <a:t>однойменного</a:t>
            </a:r>
            <a:r>
              <a:rPr lang="ru-RU" dirty="0" smtClean="0"/>
              <a:t> «</a:t>
            </a:r>
            <a:r>
              <a:rPr lang="ru-RU" dirty="0" err="1" smtClean="0"/>
              <a:t>кошика</a:t>
            </a:r>
            <a:r>
              <a:rPr lang="ru-RU" dirty="0" smtClean="0"/>
              <a:t>» </a:t>
            </a:r>
            <a:r>
              <a:rPr lang="ru-RU" dirty="0" err="1" smtClean="0"/>
              <a:t>товарів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6" name="Содержимое 5" descr="new5_2d93b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357686" y="3500438"/>
            <a:ext cx="4572032" cy="3035530"/>
          </a:xfrm>
        </p:spPr>
      </p:pic>
      <p:pic>
        <p:nvPicPr>
          <p:cNvPr id="9" name="Содержимое 4" descr="ккккк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71934" y="0"/>
            <a:ext cx="4860362" cy="3250002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428604"/>
            <a:ext cx="4038600" cy="6072230"/>
          </a:xfrm>
        </p:spPr>
        <p:txBody>
          <a:bodyPr>
            <a:normAutofit fontScale="92500"/>
          </a:bodyPr>
          <a:lstStyle/>
          <a:p>
            <a:r>
              <a:rPr lang="ru-RU" dirty="0" err="1" smtClean="0"/>
              <a:t>Третім</a:t>
            </a:r>
            <a:r>
              <a:rPr lang="ru-RU" dirty="0" smtClean="0"/>
              <a:t> </a:t>
            </a:r>
            <a:r>
              <a:rPr lang="ru-RU" dirty="0" err="1" smtClean="0"/>
              <a:t>елементом</a:t>
            </a:r>
            <a:r>
              <a:rPr lang="ru-RU" dirty="0" smtClean="0"/>
              <a:t> </a:t>
            </a:r>
            <a:r>
              <a:rPr lang="ru-RU" dirty="0" err="1" smtClean="0"/>
              <a:t>міжнародної</a:t>
            </a:r>
            <a:r>
              <a:rPr lang="ru-RU" dirty="0" smtClean="0"/>
              <a:t> </a:t>
            </a:r>
            <a:r>
              <a:rPr lang="ru-RU" dirty="0" err="1" smtClean="0"/>
              <a:t>валютної</a:t>
            </a:r>
            <a:r>
              <a:rPr lang="ru-RU" dirty="0" smtClean="0"/>
              <a:t> </a:t>
            </a:r>
            <a:r>
              <a:rPr lang="ru-RU" dirty="0" err="1" smtClean="0"/>
              <a:t>системи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валютний</a:t>
            </a:r>
            <a:r>
              <a:rPr lang="ru-RU" dirty="0" smtClean="0"/>
              <a:t> </a:t>
            </a:r>
            <a:r>
              <a:rPr lang="ru-RU" dirty="0" err="1" smtClean="0"/>
              <a:t>ринок</a:t>
            </a:r>
            <a:r>
              <a:rPr lang="ru-RU" dirty="0" smtClean="0"/>
              <a:t>. Першим таким ринком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ринок</a:t>
            </a:r>
            <a:r>
              <a:rPr lang="ru-RU" dirty="0" smtClean="0"/>
              <a:t> золота як грошового товару, де </a:t>
            </a:r>
            <a:r>
              <a:rPr lang="ru-RU" dirty="0" err="1" smtClean="0"/>
              <a:t>воно</a:t>
            </a:r>
            <a:r>
              <a:rPr lang="ru-RU" dirty="0" smtClean="0"/>
              <a:t> </a:t>
            </a:r>
            <a:r>
              <a:rPr lang="ru-RU" dirty="0" err="1" smtClean="0"/>
              <a:t>продавалося</a:t>
            </a:r>
            <a:r>
              <a:rPr lang="ru-RU" dirty="0" smtClean="0"/>
              <a:t> за </a:t>
            </a:r>
            <a:r>
              <a:rPr lang="ru-RU" dirty="0" err="1" smtClean="0"/>
              <a:t>офіційною</a:t>
            </a:r>
            <a:r>
              <a:rPr lang="ru-RU" dirty="0" smtClean="0"/>
              <a:t> </a:t>
            </a:r>
            <a:r>
              <a:rPr lang="ru-RU" dirty="0" err="1" smtClean="0"/>
              <a:t>ціною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була</a:t>
            </a:r>
            <a:r>
              <a:rPr lang="ru-RU" dirty="0" smtClean="0"/>
              <a:t> </a:t>
            </a:r>
            <a:r>
              <a:rPr lang="ru-RU" dirty="0" err="1" smtClean="0"/>
              <a:t>закріплена</a:t>
            </a:r>
            <a:r>
              <a:rPr lang="ru-RU" dirty="0" smtClean="0"/>
              <a:t> </a:t>
            </a:r>
            <a:r>
              <a:rPr lang="ru-RU" dirty="0" err="1" smtClean="0"/>
              <a:t>міжнародним</a:t>
            </a:r>
            <a:r>
              <a:rPr lang="ru-RU" dirty="0" smtClean="0"/>
              <a:t> договором.</a:t>
            </a:r>
          </a:p>
          <a:p>
            <a:r>
              <a:rPr lang="ru-RU" dirty="0" err="1" smtClean="0"/>
              <a:t>Тепер</a:t>
            </a:r>
            <a:r>
              <a:rPr lang="ru-RU" dirty="0" smtClean="0"/>
              <a:t> </a:t>
            </a:r>
            <a:r>
              <a:rPr lang="ru-RU" dirty="0" err="1" smtClean="0"/>
              <a:t>ціна</a:t>
            </a:r>
            <a:r>
              <a:rPr lang="ru-RU" dirty="0" smtClean="0"/>
              <a:t> на золото </a:t>
            </a:r>
            <a:r>
              <a:rPr lang="ru-RU" dirty="0" err="1" smtClean="0"/>
              <a:t>складається</a:t>
            </a:r>
            <a:r>
              <a:rPr lang="ru-RU" dirty="0" smtClean="0"/>
              <a:t> під </a:t>
            </a:r>
            <a:r>
              <a:rPr lang="ru-RU" dirty="0" err="1" smtClean="0"/>
              <a:t>впливом</a:t>
            </a:r>
            <a:r>
              <a:rPr lang="ru-RU" dirty="0" smtClean="0"/>
              <a:t> </a:t>
            </a:r>
            <a:r>
              <a:rPr lang="ru-RU" dirty="0" err="1" smtClean="0"/>
              <a:t>попиту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пропозиції</a:t>
            </a:r>
            <a:r>
              <a:rPr lang="ru-RU" dirty="0" smtClean="0"/>
              <a:t>, а </a:t>
            </a:r>
            <a:r>
              <a:rPr lang="ru-RU" dirty="0" err="1" smtClean="0"/>
              <a:t>ринок</a:t>
            </a:r>
            <a:r>
              <a:rPr lang="ru-RU" dirty="0" smtClean="0"/>
              <a:t> золота </a:t>
            </a:r>
            <a:r>
              <a:rPr lang="ru-RU" dirty="0" err="1" smtClean="0"/>
              <a:t>функціонує</a:t>
            </a:r>
            <a:r>
              <a:rPr lang="ru-RU" dirty="0" smtClean="0"/>
              <a:t> як </a:t>
            </a:r>
            <a:r>
              <a:rPr lang="ru-RU" dirty="0" err="1" smtClean="0"/>
              <a:t>звичайний</a:t>
            </a:r>
            <a:r>
              <a:rPr lang="ru-RU" dirty="0" smtClean="0"/>
              <a:t> </a:t>
            </a:r>
            <a:r>
              <a:rPr lang="ru-RU" dirty="0" err="1" smtClean="0"/>
              <a:t>товарний</a:t>
            </a:r>
            <a:r>
              <a:rPr lang="ru-RU" dirty="0" smtClean="0"/>
              <a:t> </a:t>
            </a:r>
            <a:r>
              <a:rPr lang="ru-RU" dirty="0" err="1" smtClean="0"/>
              <a:t>ринок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  <p:pic>
        <p:nvPicPr>
          <p:cNvPr id="5" name="Содержимое 4" descr="fairytale_leprechaun_009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857752" y="1857364"/>
            <a:ext cx="4038600" cy="3042412"/>
          </a:xfr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>
            <a:normAutofit/>
          </a:bodyPr>
          <a:lstStyle/>
          <a:p>
            <a:r>
              <a:rPr lang="ru-RU" dirty="0" err="1" smtClean="0"/>
              <a:t>Змістом</a:t>
            </a:r>
            <a:r>
              <a:rPr lang="ru-RU" dirty="0" smtClean="0"/>
              <a:t> четвертого </a:t>
            </a:r>
            <a:r>
              <a:rPr lang="ru-RU" dirty="0" err="1" smtClean="0"/>
              <a:t>елементу</a:t>
            </a:r>
            <a:r>
              <a:rPr lang="ru-RU" dirty="0" smtClean="0"/>
              <a:t> </a:t>
            </a:r>
            <a:r>
              <a:rPr lang="ru-RU" dirty="0" err="1" smtClean="0"/>
              <a:t>міжнародної</a:t>
            </a:r>
            <a:r>
              <a:rPr lang="ru-RU" dirty="0" smtClean="0"/>
              <a:t> </a:t>
            </a:r>
            <a:r>
              <a:rPr lang="ru-RU" dirty="0" err="1" smtClean="0"/>
              <a:t>валютної</a:t>
            </a:r>
            <a:r>
              <a:rPr lang="ru-RU" dirty="0" smtClean="0"/>
              <a:t> </a:t>
            </a:r>
            <a:r>
              <a:rPr lang="ru-RU" dirty="0" err="1" smtClean="0"/>
              <a:t>системи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міжнародні</a:t>
            </a:r>
            <a:r>
              <a:rPr lang="ru-RU" dirty="0" smtClean="0"/>
              <a:t> </a:t>
            </a:r>
            <a:r>
              <a:rPr lang="ru-RU" dirty="0" err="1" smtClean="0"/>
              <a:t>валютно-фінансові</a:t>
            </a:r>
            <a:r>
              <a:rPr lang="ru-RU" dirty="0" smtClean="0"/>
              <a:t> </a:t>
            </a:r>
            <a:r>
              <a:rPr lang="ru-RU" dirty="0" err="1" smtClean="0"/>
              <a:t>організації</a:t>
            </a:r>
            <a:r>
              <a:rPr lang="ru-RU" dirty="0" smtClean="0"/>
              <a:t>. </a:t>
            </a:r>
            <a:r>
              <a:rPr lang="ru-RU" dirty="0" err="1" smtClean="0"/>
              <a:t>Міжнародний</a:t>
            </a:r>
            <a:r>
              <a:rPr lang="ru-RU" dirty="0" smtClean="0"/>
              <a:t> </a:t>
            </a:r>
            <a:r>
              <a:rPr lang="ru-RU" dirty="0" err="1" smtClean="0"/>
              <a:t>валютний</a:t>
            </a:r>
            <a:r>
              <a:rPr lang="ru-RU" dirty="0" smtClean="0"/>
              <a:t> фонд (МВФ), </a:t>
            </a:r>
            <a:r>
              <a:rPr lang="ru-RU" dirty="0" err="1" smtClean="0"/>
              <a:t>Міжнародний</a:t>
            </a:r>
            <a:r>
              <a:rPr lang="ru-RU" dirty="0" smtClean="0"/>
              <a:t> банк </a:t>
            </a:r>
            <a:r>
              <a:rPr lang="ru-RU" dirty="0" err="1" smtClean="0"/>
              <a:t>реконструкції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розвитку</a:t>
            </a:r>
            <a:r>
              <a:rPr lang="ru-RU" dirty="0" smtClean="0"/>
              <a:t> (МБРР), </a:t>
            </a:r>
            <a:r>
              <a:rPr lang="ru-RU" dirty="0" err="1" smtClean="0"/>
              <a:t>який</a:t>
            </a:r>
            <a:r>
              <a:rPr lang="ru-RU" dirty="0" smtClean="0"/>
              <a:t> разом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своїми</a:t>
            </a:r>
            <a:r>
              <a:rPr lang="ru-RU" dirty="0" smtClean="0"/>
              <a:t> </a:t>
            </a:r>
            <a:r>
              <a:rPr lang="ru-RU" dirty="0" err="1" smtClean="0"/>
              <a:t>філіалами</a:t>
            </a:r>
            <a:r>
              <a:rPr lang="ru-RU" dirty="0" smtClean="0"/>
              <a:t> — </a:t>
            </a:r>
            <a:r>
              <a:rPr lang="ru-RU" dirty="0" err="1" smtClean="0"/>
              <a:t>Міжнародною</a:t>
            </a:r>
            <a:r>
              <a:rPr lang="ru-RU" dirty="0" smtClean="0"/>
              <a:t> </a:t>
            </a:r>
            <a:r>
              <a:rPr lang="ru-RU" dirty="0" err="1" smtClean="0"/>
              <a:t>фінансовою</a:t>
            </a:r>
            <a:r>
              <a:rPr lang="ru-RU" dirty="0" smtClean="0"/>
              <a:t> </a:t>
            </a:r>
            <a:r>
              <a:rPr lang="ru-RU" dirty="0" err="1" smtClean="0"/>
              <a:t>корпорацією</a:t>
            </a:r>
            <a:r>
              <a:rPr lang="ru-RU" dirty="0" smtClean="0"/>
              <a:t> (МФК), </a:t>
            </a:r>
            <a:r>
              <a:rPr lang="ru-RU" dirty="0" err="1" smtClean="0"/>
              <a:t>Міжнародною</a:t>
            </a:r>
            <a:r>
              <a:rPr lang="ru-RU" dirty="0" smtClean="0"/>
              <a:t> </a:t>
            </a:r>
            <a:r>
              <a:rPr lang="ru-RU" dirty="0" err="1" smtClean="0"/>
              <a:t>асоціацією</a:t>
            </a:r>
            <a:r>
              <a:rPr lang="ru-RU" dirty="0" smtClean="0"/>
              <a:t> </a:t>
            </a:r>
            <a:r>
              <a:rPr lang="ru-RU" dirty="0" err="1" smtClean="0"/>
              <a:t>розвитку</a:t>
            </a:r>
            <a:r>
              <a:rPr lang="ru-RU" dirty="0" smtClean="0"/>
              <a:t> (МАР) та </a:t>
            </a:r>
            <a:r>
              <a:rPr lang="ru-RU" dirty="0" err="1" smtClean="0"/>
              <a:t>Багатостороннім</a:t>
            </a:r>
            <a:r>
              <a:rPr lang="ru-RU" dirty="0" smtClean="0"/>
              <a:t> агентством </a:t>
            </a:r>
            <a:r>
              <a:rPr lang="ru-RU" dirty="0" err="1" smtClean="0"/>
              <a:t>щодо</a:t>
            </a:r>
            <a:r>
              <a:rPr lang="ru-RU" dirty="0" smtClean="0"/>
              <a:t> </a:t>
            </a:r>
            <a:r>
              <a:rPr lang="ru-RU" dirty="0" err="1" smtClean="0"/>
              <a:t>гарантій</a:t>
            </a:r>
            <a:r>
              <a:rPr lang="ru-RU" dirty="0" smtClean="0"/>
              <a:t> </a:t>
            </a:r>
            <a:r>
              <a:rPr lang="ru-RU" dirty="0" err="1" smtClean="0"/>
              <a:t>інвестицій</a:t>
            </a:r>
            <a:r>
              <a:rPr lang="ru-RU" dirty="0" smtClean="0"/>
              <a:t> (БАГІ) — </a:t>
            </a:r>
            <a:r>
              <a:rPr lang="ru-RU" dirty="0" err="1" smtClean="0"/>
              <a:t>утворюють</a:t>
            </a:r>
            <a:r>
              <a:rPr lang="ru-RU" dirty="0" smtClean="0"/>
              <a:t> </a:t>
            </a:r>
            <a:r>
              <a:rPr lang="ru-RU" dirty="0" err="1" smtClean="0"/>
              <a:t>групу</a:t>
            </a:r>
            <a:r>
              <a:rPr lang="ru-RU" dirty="0" smtClean="0"/>
              <a:t> </a:t>
            </a:r>
            <a:r>
              <a:rPr lang="ru-RU" dirty="0" err="1" smtClean="0"/>
              <a:t>Світового</a:t>
            </a:r>
            <a:r>
              <a:rPr lang="ru-RU" dirty="0" smtClean="0"/>
              <a:t> банку, Банк </a:t>
            </a:r>
            <a:r>
              <a:rPr lang="ru-RU" dirty="0" err="1" smtClean="0"/>
              <a:t>міжнародних</a:t>
            </a:r>
            <a:r>
              <a:rPr lang="ru-RU" dirty="0" smtClean="0"/>
              <a:t> </a:t>
            </a:r>
            <a:r>
              <a:rPr lang="ru-RU" dirty="0" err="1" smtClean="0"/>
              <a:t>розрахунків</a:t>
            </a:r>
            <a:r>
              <a:rPr lang="ru-RU" dirty="0" smtClean="0"/>
              <a:t> у </a:t>
            </a:r>
            <a:r>
              <a:rPr lang="ru-RU" dirty="0" err="1" smtClean="0"/>
              <a:t>Базелі</a:t>
            </a:r>
            <a:r>
              <a:rPr lang="ru-RU" dirty="0" smtClean="0"/>
              <a:t>, </a:t>
            </a:r>
            <a:r>
              <a:rPr lang="ru-RU" dirty="0" err="1" smtClean="0"/>
              <a:t>регіональні</a:t>
            </a:r>
            <a:r>
              <a:rPr lang="ru-RU" dirty="0" smtClean="0"/>
              <a:t> банки </a:t>
            </a:r>
            <a:r>
              <a:rPr lang="ru-RU" dirty="0" err="1" smtClean="0"/>
              <a:t>розвитку</a:t>
            </a:r>
            <a:r>
              <a:rPr lang="ru-RU" dirty="0" smtClean="0"/>
              <a:t> </a:t>
            </a:r>
            <a:r>
              <a:rPr lang="ru-RU" dirty="0" err="1" smtClean="0"/>
              <a:t>тощо</a:t>
            </a:r>
            <a:r>
              <a:rPr lang="ru-RU" dirty="0" smtClean="0"/>
              <a:t>.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000108"/>
            <a:ext cx="8229600" cy="4525963"/>
          </a:xfrm>
        </p:spPr>
        <p:txBody>
          <a:bodyPr>
            <a:normAutofit/>
          </a:bodyPr>
          <a:lstStyle/>
          <a:p>
            <a:r>
              <a:rPr lang="ru-RU" dirty="0" smtClean="0"/>
              <a:t>Першим </a:t>
            </a:r>
            <a:r>
              <a:rPr lang="ru-RU" dirty="0" err="1" smtClean="0"/>
              <a:t>кроком</a:t>
            </a:r>
            <a:r>
              <a:rPr lang="ru-RU" dirty="0" smtClean="0"/>
              <a:t> на шляху до </a:t>
            </a:r>
            <a:r>
              <a:rPr lang="ru-RU" dirty="0" err="1" smtClean="0"/>
              <a:t>формування</a:t>
            </a:r>
            <a:r>
              <a:rPr lang="ru-RU" dirty="0" smtClean="0"/>
              <a:t> </a:t>
            </a:r>
            <a:r>
              <a:rPr lang="ru-RU" dirty="0" err="1" smtClean="0"/>
              <a:t>нової</a:t>
            </a:r>
            <a:r>
              <a:rPr lang="ru-RU" dirty="0" smtClean="0"/>
              <a:t> </a:t>
            </a:r>
            <a:r>
              <a:rPr lang="ru-RU" dirty="0" err="1" smtClean="0"/>
              <a:t>валютної</a:t>
            </a:r>
            <a:r>
              <a:rPr lang="ru-RU" dirty="0" smtClean="0"/>
              <a:t> </a:t>
            </a:r>
            <a:r>
              <a:rPr lang="ru-RU" dirty="0" err="1" smtClean="0"/>
              <a:t>системи</a:t>
            </a:r>
            <a:r>
              <a:rPr lang="ru-RU" dirty="0" smtClean="0"/>
              <a:t>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створення</a:t>
            </a:r>
            <a:r>
              <a:rPr lang="ru-RU" dirty="0" smtClean="0"/>
              <a:t> </a:t>
            </a:r>
            <a:r>
              <a:rPr lang="ru-RU" dirty="0" err="1" smtClean="0"/>
              <a:t>міжнародних</a:t>
            </a:r>
            <a:r>
              <a:rPr lang="ru-RU" dirty="0" smtClean="0"/>
              <a:t> </a:t>
            </a:r>
            <a:r>
              <a:rPr lang="ru-RU" dirty="0" err="1" smtClean="0"/>
              <a:t>платіжних</a:t>
            </a:r>
            <a:r>
              <a:rPr lang="ru-RU" dirty="0" smtClean="0"/>
              <a:t> </a:t>
            </a:r>
            <a:r>
              <a:rPr lang="ru-RU" dirty="0" err="1" smtClean="0"/>
              <a:t>засобів</a:t>
            </a:r>
            <a:r>
              <a:rPr lang="ru-RU" dirty="0" smtClean="0"/>
              <a:t> СДР (</a:t>
            </a:r>
            <a:r>
              <a:rPr lang="ru-RU" dirty="0" err="1" smtClean="0"/>
              <a:t>спеціальних</a:t>
            </a:r>
            <a:r>
              <a:rPr lang="ru-RU" dirty="0" smtClean="0"/>
              <a:t> прав </a:t>
            </a:r>
            <a:r>
              <a:rPr lang="ru-RU" dirty="0" err="1" smtClean="0"/>
              <a:t>запозичення</a:t>
            </a:r>
            <a:r>
              <a:rPr lang="ru-RU" dirty="0" smtClean="0"/>
              <a:t>), а </a:t>
            </a:r>
            <a:r>
              <a:rPr lang="ru-RU" dirty="0" err="1" smtClean="0"/>
              <a:t>поворотним</a:t>
            </a:r>
            <a:r>
              <a:rPr lang="ru-RU" dirty="0" smtClean="0"/>
              <a:t> моментом стала </a:t>
            </a:r>
            <a:r>
              <a:rPr lang="ru-RU" dirty="0" err="1" smtClean="0"/>
              <a:t>відмова</a:t>
            </a:r>
            <a:r>
              <a:rPr lang="ru-RU" dirty="0" smtClean="0"/>
              <a:t> США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вільного</a:t>
            </a:r>
            <a:r>
              <a:rPr lang="ru-RU" dirty="0" smtClean="0"/>
              <a:t> </a:t>
            </a:r>
            <a:r>
              <a:rPr lang="ru-RU" dirty="0" err="1" smtClean="0"/>
              <a:t>розміну</a:t>
            </a:r>
            <a:r>
              <a:rPr lang="ru-RU" dirty="0" smtClean="0"/>
              <a:t> </a:t>
            </a:r>
            <a:r>
              <a:rPr lang="ru-RU" dirty="0" err="1" smtClean="0"/>
              <a:t>доларів</a:t>
            </a:r>
            <a:r>
              <a:rPr lang="ru-RU" dirty="0" smtClean="0"/>
              <a:t> на золото для </a:t>
            </a:r>
            <a:r>
              <a:rPr lang="ru-RU" dirty="0" err="1" smtClean="0"/>
              <a:t>нерезидентів</a:t>
            </a:r>
            <a:r>
              <a:rPr lang="ru-RU" dirty="0" smtClean="0"/>
              <a:t>. У </a:t>
            </a:r>
            <a:r>
              <a:rPr lang="ru-RU" dirty="0" err="1" smtClean="0"/>
              <a:t>березні</a:t>
            </a:r>
            <a:r>
              <a:rPr lang="ru-RU" dirty="0" smtClean="0"/>
              <a:t> 1973 р.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здійснено</a:t>
            </a:r>
            <a:r>
              <a:rPr lang="ru-RU" dirty="0" smtClean="0"/>
              <a:t> </a:t>
            </a:r>
            <a:r>
              <a:rPr lang="ru-RU" dirty="0" err="1" smtClean="0"/>
              <a:t>перехід</a:t>
            </a:r>
            <a:r>
              <a:rPr lang="ru-RU" dirty="0" smtClean="0"/>
              <a:t> до </a:t>
            </a:r>
            <a:r>
              <a:rPr lang="ru-RU" dirty="0" err="1" smtClean="0"/>
              <a:t>плаваючих</a:t>
            </a:r>
            <a:r>
              <a:rPr lang="ru-RU" dirty="0" smtClean="0"/>
              <a:t> </a:t>
            </a:r>
            <a:r>
              <a:rPr lang="ru-RU" dirty="0" err="1" smtClean="0"/>
              <a:t>валютних</a:t>
            </a:r>
            <a:r>
              <a:rPr lang="ru-RU" dirty="0" smtClean="0"/>
              <a:t> </a:t>
            </a:r>
            <a:r>
              <a:rPr lang="ru-RU" dirty="0" err="1" smtClean="0"/>
              <a:t>курсів</a:t>
            </a:r>
            <a:r>
              <a:rPr lang="ru-RU" dirty="0" smtClean="0"/>
              <a:t>, а в </a:t>
            </a:r>
            <a:r>
              <a:rPr lang="ru-RU" dirty="0" err="1" smtClean="0"/>
              <a:t>липні</a:t>
            </a:r>
            <a:r>
              <a:rPr lang="ru-RU" dirty="0" smtClean="0"/>
              <a:t> 1974 р. </a:t>
            </a:r>
            <a:r>
              <a:rPr lang="ru-RU" dirty="0" err="1" smtClean="0"/>
              <a:t>валютний</a:t>
            </a:r>
            <a:r>
              <a:rPr lang="ru-RU" dirty="0" smtClean="0"/>
              <a:t> паритет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замінено</a:t>
            </a:r>
            <a:r>
              <a:rPr lang="ru-RU" dirty="0" smtClean="0"/>
              <a:t> </a:t>
            </a:r>
            <a:r>
              <a:rPr lang="ru-RU" dirty="0" err="1" smtClean="0"/>
              <a:t>валютним</a:t>
            </a:r>
            <a:r>
              <a:rPr lang="ru-RU" dirty="0" smtClean="0"/>
              <a:t> </a:t>
            </a:r>
            <a:r>
              <a:rPr lang="ru-RU" dirty="0" err="1" smtClean="0"/>
              <a:t>кошиком</a:t>
            </a:r>
            <a:r>
              <a:rPr lang="ru-RU" dirty="0" smtClean="0"/>
              <a:t> СДР.</a:t>
            </a: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411807"/>
          </a:xfrm>
        </p:spPr>
        <p:txBody>
          <a:bodyPr>
            <a:normAutofit/>
          </a:bodyPr>
          <a:lstStyle/>
          <a:p>
            <a:r>
              <a:rPr lang="ru-RU" dirty="0" smtClean="0"/>
              <a:t>У </a:t>
            </a:r>
            <a:r>
              <a:rPr lang="ru-RU" dirty="0" err="1" smtClean="0"/>
              <a:t>січні</a:t>
            </a:r>
            <a:r>
              <a:rPr lang="ru-RU" dirty="0" smtClean="0"/>
              <a:t> 1976 р.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підписано</a:t>
            </a:r>
            <a:r>
              <a:rPr lang="ru-RU" dirty="0" smtClean="0"/>
              <a:t> </a:t>
            </a:r>
            <a:r>
              <a:rPr lang="ru-RU" dirty="0" err="1" smtClean="0"/>
              <a:t>новий</a:t>
            </a:r>
            <a:r>
              <a:rPr lang="ru-RU" dirty="0" smtClean="0"/>
              <a:t> </a:t>
            </a:r>
            <a:r>
              <a:rPr lang="ru-RU" dirty="0" err="1" smtClean="0"/>
              <a:t>валютний</a:t>
            </a:r>
            <a:r>
              <a:rPr lang="ru-RU" dirty="0" smtClean="0"/>
              <a:t> </a:t>
            </a:r>
            <a:r>
              <a:rPr lang="ru-RU" dirty="0" err="1" smtClean="0"/>
              <a:t>договір</a:t>
            </a:r>
            <a:r>
              <a:rPr lang="ru-RU" dirty="0" smtClean="0"/>
              <a:t>, </a:t>
            </a:r>
            <a:r>
              <a:rPr lang="ru-RU" dirty="0" err="1" smtClean="0"/>
              <a:t>і</a:t>
            </a:r>
            <a:r>
              <a:rPr lang="ru-RU" dirty="0" smtClean="0"/>
              <a:t> нова </a:t>
            </a:r>
            <a:r>
              <a:rPr lang="ru-RU" dirty="0" err="1" smtClean="0"/>
              <a:t>четверта</a:t>
            </a:r>
            <a:r>
              <a:rPr lang="ru-RU" dirty="0" smtClean="0"/>
              <a:t> </a:t>
            </a:r>
            <a:r>
              <a:rPr lang="ru-RU" dirty="0" err="1" smtClean="0"/>
              <a:t>валютна</a:t>
            </a:r>
            <a:r>
              <a:rPr lang="ru-RU" dirty="0" smtClean="0"/>
              <a:t> система </a:t>
            </a:r>
            <a:r>
              <a:rPr lang="ru-RU" dirty="0" err="1" smtClean="0"/>
              <a:t>дістала</a:t>
            </a:r>
            <a:r>
              <a:rPr lang="ru-RU" dirty="0" smtClean="0"/>
              <a:t> </a:t>
            </a:r>
            <a:r>
              <a:rPr lang="ru-RU" dirty="0" err="1" smtClean="0"/>
              <a:t>назву</a:t>
            </a:r>
            <a:r>
              <a:rPr lang="ru-RU" dirty="0" smtClean="0"/>
              <a:t> </a:t>
            </a:r>
            <a:r>
              <a:rPr lang="ru-RU" dirty="0" err="1" smtClean="0"/>
              <a:t>місця</a:t>
            </a:r>
            <a:r>
              <a:rPr lang="ru-RU" dirty="0" smtClean="0"/>
              <a:t>, де </a:t>
            </a:r>
            <a:r>
              <a:rPr lang="ru-RU" dirty="0" err="1" smtClean="0"/>
              <a:t>відбулося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підписання</a:t>
            </a:r>
            <a:r>
              <a:rPr lang="ru-RU" dirty="0" smtClean="0"/>
              <a:t>, — </a:t>
            </a:r>
            <a:r>
              <a:rPr lang="ru-RU" dirty="0" err="1" smtClean="0"/>
              <a:t>Ямайська</a:t>
            </a:r>
            <a:r>
              <a:rPr lang="ru-RU" dirty="0" smtClean="0"/>
              <a:t>. </a:t>
            </a:r>
            <a:r>
              <a:rPr lang="ru-RU" dirty="0" err="1" smtClean="0"/>
              <a:t>Ця</a:t>
            </a:r>
            <a:r>
              <a:rPr lang="ru-RU" dirty="0" smtClean="0"/>
              <a:t> система </a:t>
            </a:r>
            <a:r>
              <a:rPr lang="ru-RU" dirty="0" err="1" smtClean="0"/>
              <a:t>заснована</a:t>
            </a:r>
            <a:r>
              <a:rPr lang="ru-RU" dirty="0" smtClean="0"/>
              <a:t> </a:t>
            </a:r>
            <a:r>
              <a:rPr lang="ru-RU" dirty="0" err="1" smtClean="0"/>
              <a:t>вже</a:t>
            </a:r>
            <a:r>
              <a:rPr lang="ru-RU" dirty="0" smtClean="0"/>
              <a:t> не на </a:t>
            </a:r>
            <a:r>
              <a:rPr lang="ru-RU" dirty="0" err="1" smtClean="0"/>
              <a:t>одній</a:t>
            </a:r>
            <a:r>
              <a:rPr lang="ru-RU" dirty="0" smtClean="0"/>
              <a:t>, а на </a:t>
            </a:r>
            <a:r>
              <a:rPr lang="ru-RU" dirty="0" err="1" smtClean="0"/>
              <a:t>кількох</a:t>
            </a:r>
            <a:r>
              <a:rPr lang="ru-RU" dirty="0" smtClean="0"/>
              <a:t> валютах, </a:t>
            </a:r>
            <a:r>
              <a:rPr lang="ru-RU" dirty="0" err="1" smtClean="0"/>
              <a:t>і</a:t>
            </a:r>
            <a:r>
              <a:rPr lang="ru-RU" dirty="0" smtClean="0"/>
              <a:t> тому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ще</a:t>
            </a:r>
            <a:r>
              <a:rPr lang="ru-RU" dirty="0" smtClean="0"/>
              <a:t> </a:t>
            </a:r>
            <a:r>
              <a:rPr lang="ru-RU" dirty="0" err="1" smtClean="0"/>
              <a:t>називають</a:t>
            </a:r>
            <a:r>
              <a:rPr lang="ru-RU" dirty="0" smtClean="0"/>
              <a:t> </a:t>
            </a:r>
            <a:r>
              <a:rPr lang="ru-RU" dirty="0" err="1" smtClean="0"/>
              <a:t>багатовалютним</a:t>
            </a:r>
            <a:r>
              <a:rPr lang="ru-RU" dirty="0" smtClean="0"/>
              <a:t> стандартом.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передбачав</a:t>
            </a:r>
            <a:r>
              <a:rPr lang="ru-RU" dirty="0" smtClean="0"/>
              <a:t> </a:t>
            </a:r>
            <a:r>
              <a:rPr lang="ru-RU" dirty="0" err="1" smtClean="0"/>
              <a:t>повну</a:t>
            </a:r>
            <a:r>
              <a:rPr lang="ru-RU" dirty="0" smtClean="0"/>
              <a:t> </a:t>
            </a:r>
            <a:r>
              <a:rPr lang="ru-RU" dirty="0" err="1" smtClean="0"/>
              <a:t>демонетизацію</a:t>
            </a:r>
            <a:r>
              <a:rPr lang="ru-RU" dirty="0" smtClean="0"/>
              <a:t> золота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остаточний</a:t>
            </a:r>
            <a:r>
              <a:rPr lang="ru-RU" dirty="0" smtClean="0"/>
              <a:t> </a:t>
            </a:r>
            <a:r>
              <a:rPr lang="ru-RU" dirty="0" err="1" smtClean="0"/>
              <a:t>перехід</a:t>
            </a:r>
            <a:r>
              <a:rPr lang="ru-RU" dirty="0" smtClean="0"/>
              <a:t> до </a:t>
            </a:r>
            <a:r>
              <a:rPr lang="ru-RU" dirty="0" err="1" smtClean="0"/>
              <a:t>використання</a:t>
            </a:r>
            <a:r>
              <a:rPr lang="ru-RU" dirty="0" smtClean="0"/>
              <a:t> як </a:t>
            </a:r>
            <a:r>
              <a:rPr lang="ru-RU" dirty="0" err="1" smtClean="0"/>
              <a:t>світових</a:t>
            </a:r>
            <a:r>
              <a:rPr lang="ru-RU" dirty="0" smtClean="0"/>
              <a:t> грошей </a:t>
            </a:r>
            <a:r>
              <a:rPr lang="ru-RU" dirty="0" err="1" smtClean="0"/>
              <a:t>національних</a:t>
            </a:r>
            <a:r>
              <a:rPr lang="ru-RU" dirty="0" smtClean="0"/>
              <a:t> валют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міжнародних</a:t>
            </a:r>
            <a:r>
              <a:rPr lang="ru-RU" dirty="0" smtClean="0"/>
              <a:t> </a:t>
            </a:r>
            <a:r>
              <a:rPr lang="ru-RU" dirty="0" err="1" smtClean="0"/>
              <a:t>розрахункових</a:t>
            </a:r>
            <a:r>
              <a:rPr lang="ru-RU" dirty="0" smtClean="0"/>
              <a:t> </a:t>
            </a:r>
            <a:r>
              <a:rPr lang="ru-RU" dirty="0" err="1" smtClean="0"/>
              <a:t>грошових</a:t>
            </a:r>
            <a:r>
              <a:rPr lang="ru-RU" dirty="0" smtClean="0"/>
              <a:t> </a:t>
            </a:r>
            <a:r>
              <a:rPr lang="ru-RU" dirty="0" err="1" smtClean="0"/>
              <a:t>одиниць</a:t>
            </a:r>
            <a:r>
              <a:rPr lang="ru-RU" dirty="0" smtClean="0"/>
              <a:t> — </a:t>
            </a:r>
            <a:r>
              <a:rPr lang="ru-RU" dirty="0" err="1" smtClean="0"/>
              <a:t>спеціальних</a:t>
            </a:r>
            <a:r>
              <a:rPr lang="ru-RU" dirty="0" smtClean="0"/>
              <a:t> прав </a:t>
            </a:r>
            <a:r>
              <a:rPr lang="ru-RU" dirty="0" err="1" smtClean="0"/>
              <a:t>запозичення</a:t>
            </a:r>
            <a:r>
              <a:rPr lang="ru-RU" dirty="0" smtClean="0"/>
              <a:t> (СДР),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випускаються</a:t>
            </a:r>
            <a:r>
              <a:rPr lang="ru-RU" dirty="0" smtClean="0"/>
              <a:t> </a:t>
            </a:r>
            <a:r>
              <a:rPr lang="ru-RU" dirty="0" err="1" smtClean="0"/>
              <a:t>Міжнародним</a:t>
            </a:r>
            <a:r>
              <a:rPr lang="ru-RU" dirty="0" smtClean="0"/>
              <a:t> </a:t>
            </a:r>
            <a:r>
              <a:rPr lang="ru-RU" dirty="0" err="1" smtClean="0"/>
              <a:t>валютним</a:t>
            </a:r>
            <a:r>
              <a:rPr lang="ru-RU" dirty="0" smtClean="0"/>
              <a:t> фондом.</a:t>
            </a: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428604"/>
            <a:ext cx="4400552" cy="6072230"/>
          </a:xfrm>
        </p:spPr>
        <p:txBody>
          <a:bodyPr>
            <a:normAutofit fontScale="85000" lnSpcReduction="10000"/>
          </a:bodyPr>
          <a:lstStyle/>
          <a:p>
            <a:r>
              <a:rPr lang="ru-RU" dirty="0" err="1" smtClean="0"/>
              <a:t>Світовий</a:t>
            </a:r>
            <a:r>
              <a:rPr lang="ru-RU" dirty="0" smtClean="0"/>
              <a:t> </a:t>
            </a:r>
            <a:r>
              <a:rPr lang="ru-RU" dirty="0" err="1" smtClean="0"/>
              <a:t>валютний</a:t>
            </a:r>
            <a:r>
              <a:rPr lang="ru-RU" dirty="0" smtClean="0"/>
              <a:t> </a:t>
            </a:r>
            <a:r>
              <a:rPr lang="ru-RU" dirty="0" err="1" smtClean="0"/>
              <a:t>ринок</a:t>
            </a:r>
            <a:r>
              <a:rPr lang="ru-RU" dirty="0" smtClean="0"/>
              <a:t> — </a:t>
            </a:r>
            <a:r>
              <a:rPr lang="ru-RU" dirty="0" err="1" smtClean="0"/>
              <a:t>це</a:t>
            </a:r>
            <a:r>
              <a:rPr lang="ru-RU" dirty="0" smtClean="0"/>
              <a:t> система </a:t>
            </a:r>
            <a:r>
              <a:rPr lang="ru-RU" dirty="0" err="1" smtClean="0"/>
              <a:t>стійких</a:t>
            </a:r>
            <a:r>
              <a:rPr lang="ru-RU" dirty="0" smtClean="0"/>
              <a:t> </a:t>
            </a:r>
            <a:r>
              <a:rPr lang="ru-RU" dirty="0" err="1" smtClean="0"/>
              <a:t>економічних</a:t>
            </a:r>
            <a:r>
              <a:rPr lang="ru-RU" dirty="0" smtClean="0"/>
              <a:t> та </a:t>
            </a:r>
            <a:r>
              <a:rPr lang="ru-RU" dirty="0" err="1" smtClean="0"/>
              <a:t>організаційних</a:t>
            </a:r>
            <a:r>
              <a:rPr lang="ru-RU" dirty="0" smtClean="0"/>
              <a:t> </a:t>
            </a:r>
            <a:r>
              <a:rPr lang="ru-RU" dirty="0" err="1" smtClean="0"/>
              <a:t>відносин</a:t>
            </a:r>
            <a:r>
              <a:rPr lang="ru-RU" dirty="0" smtClean="0"/>
              <a:t>, пов'язаних-9 </a:t>
            </a:r>
            <a:r>
              <a:rPr lang="ru-RU" dirty="0" err="1" smtClean="0"/>
              <a:t>операціями</a:t>
            </a:r>
            <a:r>
              <a:rPr lang="ru-RU" dirty="0" smtClean="0"/>
              <a:t> </a:t>
            </a:r>
            <a:r>
              <a:rPr lang="ru-RU" dirty="0" err="1" smtClean="0"/>
              <a:t>купівлі-продажу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валют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платіжних</a:t>
            </a:r>
            <a:r>
              <a:rPr lang="ru-RU" dirty="0" smtClean="0"/>
              <a:t> </a:t>
            </a:r>
            <a:r>
              <a:rPr lang="ru-RU" dirty="0" err="1" smtClean="0"/>
              <a:t>документів</a:t>
            </a:r>
            <a:r>
              <a:rPr lang="ru-RU" dirty="0" smtClean="0"/>
              <a:t> в </a:t>
            </a:r>
            <a:r>
              <a:rPr lang="ru-RU" dirty="0" err="1" smtClean="0"/>
              <a:t>іноземних</a:t>
            </a:r>
            <a:r>
              <a:rPr lang="ru-RU" dirty="0" smtClean="0"/>
              <a:t> валютах. На </a:t>
            </a:r>
            <a:r>
              <a:rPr lang="ru-RU" dirty="0" err="1" smtClean="0"/>
              <a:t>ньому</a:t>
            </a:r>
            <a:r>
              <a:rPr lang="ru-RU" dirty="0" smtClean="0"/>
              <a:t> </a:t>
            </a:r>
            <a:r>
              <a:rPr lang="ru-RU" dirty="0" err="1" smtClean="0"/>
              <a:t>здійснюється</a:t>
            </a:r>
            <a:r>
              <a:rPr lang="ru-RU" dirty="0" smtClean="0"/>
              <a:t> </a:t>
            </a:r>
            <a:r>
              <a:rPr lang="ru-RU" dirty="0" err="1" smtClean="0"/>
              <a:t>широке</a:t>
            </a:r>
            <a:r>
              <a:rPr lang="ru-RU" dirty="0" smtClean="0"/>
              <a:t> коло </a:t>
            </a:r>
            <a:r>
              <a:rPr lang="ru-RU" dirty="0" err="1" smtClean="0"/>
              <a:t>операцій</a:t>
            </a:r>
            <a:r>
              <a:rPr lang="ru-RU" dirty="0" smtClean="0"/>
              <a:t> </a:t>
            </a:r>
            <a:r>
              <a:rPr lang="ru-RU" dirty="0" err="1" smtClean="0"/>
              <a:t>щодо</a:t>
            </a:r>
            <a:r>
              <a:rPr lang="ru-RU" dirty="0" smtClean="0"/>
              <a:t> </a:t>
            </a:r>
            <a:r>
              <a:rPr lang="ru-RU" dirty="0" err="1" smtClean="0"/>
              <a:t>зовнішньоторговельних</a:t>
            </a:r>
            <a:r>
              <a:rPr lang="ru-RU" dirty="0" smtClean="0"/>
              <a:t> </a:t>
            </a:r>
            <a:r>
              <a:rPr lang="ru-RU" dirty="0" err="1" smtClean="0"/>
              <a:t>розрахунків</a:t>
            </a:r>
            <a:r>
              <a:rPr lang="ru-RU" dirty="0" smtClean="0"/>
              <a:t>, туризму, </a:t>
            </a:r>
            <a:r>
              <a:rPr lang="ru-RU" dirty="0" err="1" smtClean="0"/>
              <a:t>міграції</a:t>
            </a:r>
            <a:r>
              <a:rPr lang="ru-RU" dirty="0" smtClean="0"/>
              <a:t> </a:t>
            </a:r>
            <a:r>
              <a:rPr lang="ru-RU" dirty="0" err="1" smtClean="0"/>
              <a:t>капіталів</a:t>
            </a:r>
            <a:r>
              <a:rPr lang="ru-RU" dirty="0" smtClean="0"/>
              <a:t>, </a:t>
            </a:r>
            <a:r>
              <a:rPr lang="ru-RU" dirty="0" err="1" smtClean="0"/>
              <a:t>робочої</a:t>
            </a:r>
            <a:r>
              <a:rPr lang="ru-RU" dirty="0" smtClean="0"/>
              <a:t> </a:t>
            </a:r>
            <a:r>
              <a:rPr lang="ru-RU" dirty="0" err="1" smtClean="0"/>
              <a:t>сили</a:t>
            </a:r>
            <a:r>
              <a:rPr lang="ru-RU" dirty="0" smtClean="0"/>
              <a:t> </a:t>
            </a:r>
            <a:r>
              <a:rPr lang="ru-RU" dirty="0" err="1" smtClean="0"/>
              <a:t>тощо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передбачають</a:t>
            </a:r>
            <a:r>
              <a:rPr lang="ru-RU" dirty="0" smtClean="0"/>
              <a:t> </a:t>
            </a:r>
            <a:r>
              <a:rPr lang="ru-RU" dirty="0" err="1" smtClean="0"/>
              <a:t>використання</a:t>
            </a:r>
            <a:r>
              <a:rPr lang="ru-RU" dirty="0" smtClean="0"/>
              <a:t> </a:t>
            </a:r>
            <a:r>
              <a:rPr lang="ru-RU" dirty="0" err="1" smtClean="0"/>
              <a:t>іноземної</a:t>
            </a:r>
            <a:r>
              <a:rPr lang="ru-RU" dirty="0" smtClean="0"/>
              <a:t> </a:t>
            </a:r>
            <a:r>
              <a:rPr lang="ru-RU" dirty="0" err="1" smtClean="0"/>
              <a:t>валюти</a:t>
            </a:r>
            <a:r>
              <a:rPr lang="ru-RU" dirty="0" smtClean="0"/>
              <a:t> </a:t>
            </a:r>
            <a:r>
              <a:rPr lang="ru-RU" dirty="0" err="1" smtClean="0"/>
              <a:t>покупцями</a:t>
            </a:r>
            <a:r>
              <a:rPr lang="ru-RU" dirty="0" smtClean="0"/>
              <a:t>, </a:t>
            </a:r>
            <a:r>
              <a:rPr lang="ru-RU" dirty="0" err="1" smtClean="0"/>
              <a:t>продавцями</a:t>
            </a:r>
            <a:r>
              <a:rPr lang="ru-RU" dirty="0" smtClean="0"/>
              <a:t>, </a:t>
            </a:r>
            <a:r>
              <a:rPr lang="ru-RU" dirty="0" err="1" smtClean="0"/>
              <a:t>посередниками</a:t>
            </a:r>
            <a:r>
              <a:rPr lang="ru-RU" dirty="0" smtClean="0"/>
              <a:t> та </a:t>
            </a:r>
            <a:r>
              <a:rPr lang="ru-RU" dirty="0" err="1" smtClean="0"/>
              <a:t>банківськими</a:t>
            </a:r>
            <a:r>
              <a:rPr lang="ru-RU" dirty="0" smtClean="0"/>
              <a:t> </a:t>
            </a:r>
            <a:r>
              <a:rPr lang="ru-RU" dirty="0" err="1" smtClean="0"/>
              <a:t>установами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фірмами</a:t>
            </a:r>
            <a:r>
              <a:rPr lang="ru-RU" dirty="0" smtClean="0"/>
              <a:t>. </a:t>
            </a:r>
            <a:endParaRPr lang="ru-RU" dirty="0"/>
          </a:p>
        </p:txBody>
      </p:sp>
      <p:pic>
        <p:nvPicPr>
          <p:cNvPr id="6" name="Содержимое 5" descr="Ekon11-135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857752" y="1000108"/>
            <a:ext cx="4286248" cy="3363131"/>
          </a:xfr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28596" y="500042"/>
            <a:ext cx="8115328" cy="2643205"/>
          </a:xfrm>
        </p:spPr>
        <p:txBody>
          <a:bodyPr>
            <a:normAutofit/>
          </a:bodyPr>
          <a:lstStyle/>
          <a:p>
            <a:r>
              <a:rPr lang="ru-RU" dirty="0" err="1" smtClean="0"/>
              <a:t>Головними</a:t>
            </a:r>
            <a:r>
              <a:rPr lang="ru-RU" dirty="0" smtClean="0"/>
              <a:t> </a:t>
            </a:r>
            <a:r>
              <a:rPr lang="ru-RU" dirty="0" err="1" smtClean="0"/>
              <a:t>суб'єктами</a:t>
            </a:r>
            <a:r>
              <a:rPr lang="ru-RU" dirty="0" smtClean="0"/>
              <a:t> валютного ринку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великі</a:t>
            </a:r>
            <a:r>
              <a:rPr lang="ru-RU" dirty="0" smtClean="0"/>
              <a:t> </a:t>
            </a:r>
            <a:r>
              <a:rPr lang="ru-RU" dirty="0" err="1" smtClean="0"/>
              <a:t>транснаціональні</a:t>
            </a:r>
            <a:r>
              <a:rPr lang="ru-RU" dirty="0" smtClean="0"/>
              <a:t> банки,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мають</a:t>
            </a:r>
            <a:r>
              <a:rPr lang="ru-RU" dirty="0" smtClean="0"/>
              <a:t> </a:t>
            </a:r>
            <a:r>
              <a:rPr lang="ru-RU" dirty="0" err="1" smtClean="0"/>
              <a:t>розгалужену</a:t>
            </a:r>
            <a:r>
              <a:rPr lang="ru-RU" dirty="0" smtClean="0"/>
              <a:t> мережу </a:t>
            </a:r>
            <a:r>
              <a:rPr lang="ru-RU" dirty="0" err="1" smtClean="0"/>
              <a:t>філій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широко </a:t>
            </a:r>
            <a:r>
              <a:rPr lang="ru-RU" dirty="0" err="1" smtClean="0"/>
              <a:t>використовують</a:t>
            </a:r>
            <a:r>
              <a:rPr lang="ru-RU" dirty="0" smtClean="0"/>
              <a:t> в </a:t>
            </a:r>
            <a:r>
              <a:rPr lang="ru-RU" dirty="0" err="1" smtClean="0"/>
              <a:t>операціях</a:t>
            </a:r>
            <a:r>
              <a:rPr lang="ru-RU" dirty="0" smtClean="0"/>
              <a:t> </a:t>
            </a:r>
            <a:r>
              <a:rPr lang="ru-RU" dirty="0" err="1" smtClean="0"/>
              <a:t>сучасні</a:t>
            </a:r>
            <a:r>
              <a:rPr lang="ru-RU" dirty="0" smtClean="0"/>
              <a:t> </a:t>
            </a:r>
            <a:r>
              <a:rPr lang="ru-RU" dirty="0" err="1" smtClean="0"/>
              <a:t>засоби</a:t>
            </a:r>
            <a:r>
              <a:rPr lang="ru-RU" dirty="0" smtClean="0"/>
              <a:t> </a:t>
            </a:r>
            <a:r>
              <a:rPr lang="ru-RU" dirty="0" err="1" smtClean="0"/>
              <a:t>зв'язку</a:t>
            </a:r>
            <a:r>
              <a:rPr lang="ru-RU" dirty="0" smtClean="0"/>
              <a:t>, </a:t>
            </a:r>
            <a:r>
              <a:rPr lang="ru-RU" dirty="0" err="1" smtClean="0"/>
              <a:t>комп'ютерну</a:t>
            </a:r>
            <a:r>
              <a:rPr lang="ru-RU" dirty="0" smtClean="0"/>
              <a:t> </a:t>
            </a:r>
            <a:r>
              <a:rPr lang="ru-RU" dirty="0" err="1" smtClean="0"/>
              <a:t>техніку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5" name="Содержимое 4" descr="1393685903_nbu12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1714480" y="2835253"/>
            <a:ext cx="5572164" cy="3714776"/>
          </a:xfr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571480"/>
            <a:ext cx="4829180" cy="5554683"/>
          </a:xfrm>
        </p:spPr>
        <p:txBody>
          <a:bodyPr>
            <a:normAutofit fontScale="85000" lnSpcReduction="10000"/>
          </a:bodyPr>
          <a:lstStyle/>
          <a:p>
            <a:r>
              <a:rPr lang="ru-RU" dirty="0" err="1" smtClean="0"/>
              <a:t>Сьогодні</a:t>
            </a:r>
            <a:r>
              <a:rPr lang="ru-RU" dirty="0" smtClean="0"/>
              <a:t> </a:t>
            </a:r>
            <a:r>
              <a:rPr lang="ru-RU" dirty="0" err="1" smtClean="0"/>
              <a:t>немає</a:t>
            </a:r>
            <a:r>
              <a:rPr lang="ru-RU" dirty="0" smtClean="0"/>
              <a:t> </a:t>
            </a:r>
            <a:r>
              <a:rPr lang="ru-RU" dirty="0" err="1" smtClean="0"/>
              <a:t>єдиного</a:t>
            </a:r>
            <a:r>
              <a:rPr lang="ru-RU" dirty="0" smtClean="0"/>
              <a:t>, </a:t>
            </a:r>
            <a:r>
              <a:rPr lang="ru-RU" dirty="0" err="1" smtClean="0"/>
              <a:t>закріпленого</a:t>
            </a:r>
            <a:r>
              <a:rPr lang="ru-RU" dirty="0" smtClean="0"/>
              <a:t> </a:t>
            </a:r>
            <a:r>
              <a:rPr lang="ru-RU" dirty="0" err="1" smtClean="0"/>
              <a:t>багатосторонньою</a:t>
            </a:r>
            <a:r>
              <a:rPr lang="ru-RU" dirty="0" smtClean="0"/>
              <a:t> угодою </a:t>
            </a:r>
            <a:r>
              <a:rPr lang="ru-RU" dirty="0" err="1" smtClean="0"/>
              <a:t>універсального</a:t>
            </a:r>
            <a:r>
              <a:rPr lang="ru-RU" dirty="0" smtClean="0"/>
              <a:t> </a:t>
            </a:r>
            <a:r>
              <a:rPr lang="ru-RU" dirty="0" err="1" smtClean="0"/>
              <a:t>механізму</a:t>
            </a:r>
            <a:r>
              <a:rPr lang="ru-RU" dirty="0" smtClean="0"/>
              <a:t> </a:t>
            </a:r>
            <a:r>
              <a:rPr lang="ru-RU" dirty="0" err="1" smtClean="0"/>
              <a:t>валютних</a:t>
            </a:r>
            <a:r>
              <a:rPr lang="ru-RU" dirty="0" smtClean="0"/>
              <a:t> </a:t>
            </a:r>
            <a:r>
              <a:rPr lang="ru-RU" dirty="0" err="1" smtClean="0"/>
              <a:t>розрахунків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</a:t>
            </a:r>
            <a:r>
              <a:rPr lang="ru-RU" dirty="0" err="1" smtClean="0"/>
              <a:t>країнами</a:t>
            </a:r>
            <a:r>
              <a:rPr lang="ru-RU" dirty="0" smtClean="0"/>
              <a:t>. </a:t>
            </a:r>
            <a:r>
              <a:rPr lang="ru-RU" dirty="0" err="1" smtClean="0"/>
              <a:t>Тільки</a:t>
            </a:r>
            <a:r>
              <a:rPr lang="ru-RU" dirty="0" smtClean="0"/>
              <a:t> в межах </a:t>
            </a:r>
            <a:r>
              <a:rPr lang="ru-RU" dirty="0" err="1" smtClean="0"/>
              <a:t>окремих</a:t>
            </a:r>
            <a:r>
              <a:rPr lang="ru-RU" dirty="0" smtClean="0"/>
              <a:t> </a:t>
            </a:r>
            <a:r>
              <a:rPr lang="ru-RU" dirty="0" err="1" smtClean="0"/>
              <a:t>економічних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фінансових</a:t>
            </a:r>
            <a:r>
              <a:rPr lang="ru-RU" dirty="0" smtClean="0"/>
              <a:t> </a:t>
            </a:r>
            <a:r>
              <a:rPr lang="ru-RU" dirty="0" err="1" smtClean="0"/>
              <a:t>угруповань</a:t>
            </a:r>
            <a:r>
              <a:rPr lang="ru-RU" dirty="0" smtClean="0"/>
              <a:t> </a:t>
            </a:r>
            <a:r>
              <a:rPr lang="ru-RU" dirty="0" err="1" smtClean="0"/>
              <a:t>країн</a:t>
            </a:r>
            <a:r>
              <a:rPr lang="ru-RU" dirty="0" smtClean="0"/>
              <a:t> </a:t>
            </a:r>
            <a:r>
              <a:rPr lang="ru-RU" dirty="0" err="1" smtClean="0"/>
              <a:t>можуть</a:t>
            </a:r>
            <a:r>
              <a:rPr lang="ru-RU" dirty="0" smtClean="0"/>
              <a:t> </a:t>
            </a:r>
            <a:r>
              <a:rPr lang="ru-RU" dirty="0" err="1" smtClean="0"/>
              <a:t>існувати</a:t>
            </a:r>
            <a:r>
              <a:rPr lang="ru-RU" dirty="0" smtClean="0"/>
              <a:t> до </a:t>
            </a:r>
            <a:r>
              <a:rPr lang="ru-RU" dirty="0" err="1" smtClean="0"/>
              <a:t>певної</a:t>
            </a:r>
            <a:r>
              <a:rPr lang="ru-RU" dirty="0" smtClean="0"/>
              <a:t> </a:t>
            </a:r>
            <a:r>
              <a:rPr lang="ru-RU" dirty="0" err="1" smtClean="0"/>
              <a:t>міри</a:t>
            </a:r>
            <a:r>
              <a:rPr lang="ru-RU" dirty="0" smtClean="0"/>
              <a:t> </a:t>
            </a:r>
            <a:r>
              <a:rPr lang="ru-RU" dirty="0" err="1" smtClean="0"/>
              <a:t>єдині</a:t>
            </a:r>
            <a:r>
              <a:rPr lang="ru-RU" dirty="0" smtClean="0"/>
              <a:t> </a:t>
            </a:r>
            <a:r>
              <a:rPr lang="ru-RU" dirty="0" err="1" smtClean="0"/>
              <a:t>механізми</a:t>
            </a:r>
            <a:r>
              <a:rPr lang="ru-RU" dirty="0" smtClean="0"/>
              <a:t> </a:t>
            </a:r>
            <a:r>
              <a:rPr lang="ru-RU" dirty="0" err="1" smtClean="0"/>
              <a:t>розрахунків</a:t>
            </a:r>
            <a:r>
              <a:rPr lang="ru-RU" dirty="0" smtClean="0"/>
              <a:t>. У </a:t>
            </a:r>
            <a:r>
              <a:rPr lang="ru-RU" dirty="0" err="1" smtClean="0"/>
              <a:t>сучасній</a:t>
            </a:r>
            <a:r>
              <a:rPr lang="ru-RU" dirty="0" smtClean="0"/>
              <a:t> </a:t>
            </a:r>
            <a:r>
              <a:rPr lang="ru-RU" dirty="0" err="1" smtClean="0"/>
              <a:t>системі</a:t>
            </a:r>
            <a:r>
              <a:rPr lang="ru-RU" dirty="0" smtClean="0"/>
              <a:t> </a:t>
            </a:r>
            <a:r>
              <a:rPr lang="ru-RU" dirty="0" err="1" smtClean="0"/>
              <a:t>світогосподарських</a:t>
            </a:r>
            <a:r>
              <a:rPr lang="ru-RU" dirty="0" smtClean="0"/>
              <a:t> </a:t>
            </a:r>
            <a:r>
              <a:rPr lang="ru-RU" dirty="0" err="1" smtClean="0"/>
              <a:t>зв'язків</a:t>
            </a:r>
            <a:r>
              <a:rPr lang="ru-RU" dirty="0" smtClean="0"/>
              <a:t> </a:t>
            </a:r>
            <a:r>
              <a:rPr lang="ru-RU" dirty="0" err="1" smtClean="0"/>
              <a:t>розрахунки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торговельних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неторговельних</a:t>
            </a:r>
            <a:r>
              <a:rPr lang="ru-RU" dirty="0" smtClean="0"/>
              <a:t> </a:t>
            </a:r>
            <a:r>
              <a:rPr lang="ru-RU" dirty="0" err="1" smtClean="0"/>
              <a:t>операцій</a:t>
            </a:r>
            <a:r>
              <a:rPr lang="ru-RU" dirty="0" smtClean="0"/>
              <a:t> </a:t>
            </a:r>
            <a:r>
              <a:rPr lang="ru-RU" dirty="0" err="1" smtClean="0"/>
              <a:t>регулюються</a:t>
            </a:r>
            <a:r>
              <a:rPr lang="ru-RU" dirty="0" smtClean="0"/>
              <a:t> </a:t>
            </a:r>
            <a:r>
              <a:rPr lang="ru-RU" dirty="0" err="1" smtClean="0"/>
              <a:t>Основними</a:t>
            </a:r>
            <a:r>
              <a:rPr lang="ru-RU" dirty="0" smtClean="0"/>
              <a:t> принципами, </a:t>
            </a:r>
            <a:r>
              <a:rPr lang="ru-RU" dirty="0" err="1" smtClean="0"/>
              <a:t>закріпленими</a:t>
            </a:r>
            <a:r>
              <a:rPr lang="ru-RU" dirty="0" smtClean="0"/>
              <a:t> в </a:t>
            </a:r>
            <a:r>
              <a:rPr lang="ru-RU" dirty="0" err="1" smtClean="0"/>
              <a:t>Женевській</a:t>
            </a:r>
            <a:r>
              <a:rPr lang="ru-RU" dirty="0" smtClean="0"/>
              <a:t> </a:t>
            </a:r>
            <a:r>
              <a:rPr lang="ru-RU" dirty="0" err="1" smtClean="0"/>
              <a:t>конвенції</a:t>
            </a:r>
            <a:r>
              <a:rPr lang="ru-RU" dirty="0" smtClean="0"/>
              <a:t> про чеки та </a:t>
            </a:r>
            <a:r>
              <a:rPr lang="ru-RU" dirty="0" err="1" smtClean="0"/>
              <a:t>векселі</a:t>
            </a:r>
            <a:r>
              <a:rPr lang="ru-RU" dirty="0" smtClean="0"/>
              <a:t>, а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зведеннями</a:t>
            </a:r>
            <a:r>
              <a:rPr lang="ru-RU" dirty="0" smtClean="0"/>
              <a:t> постанов </a:t>
            </a:r>
            <a:r>
              <a:rPr lang="ru-RU" dirty="0" err="1" smtClean="0"/>
              <a:t>Міжнародної</a:t>
            </a:r>
            <a:r>
              <a:rPr lang="ru-RU" dirty="0" smtClean="0"/>
              <a:t> </a:t>
            </a:r>
            <a:r>
              <a:rPr lang="ru-RU" dirty="0" err="1" smtClean="0"/>
              <a:t>торгової</a:t>
            </a:r>
            <a:r>
              <a:rPr lang="ru-RU" dirty="0" smtClean="0"/>
              <a:t> </a:t>
            </a:r>
            <a:r>
              <a:rPr lang="ru-RU" dirty="0" err="1" smtClean="0"/>
              <a:t>палати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знаходиться</a:t>
            </a:r>
            <a:r>
              <a:rPr lang="ru-RU" dirty="0" smtClean="0"/>
              <a:t> в </a:t>
            </a:r>
            <a:r>
              <a:rPr lang="ru-RU" dirty="0" err="1" smtClean="0"/>
              <a:t>Парижі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5" name="Содержимое 4" descr="index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214942" y="1142984"/>
            <a:ext cx="3692430" cy="2705903"/>
          </a:xfr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Посилання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85720" y="1714488"/>
            <a:ext cx="550072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http://library.if.ua/book/61/4429.html</a:t>
            </a:r>
            <a:endParaRPr lang="ru-RU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Содержимое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 dirty="0" smtClean="0"/>
          </a:p>
          <a:p>
            <a:pPr algn="r"/>
            <a:endParaRPr lang="uk-UA" dirty="0"/>
          </a:p>
          <a:p>
            <a:pPr algn="r"/>
            <a:endParaRPr lang="uk-UA" dirty="0" smtClean="0"/>
          </a:p>
          <a:p>
            <a:pPr algn="r"/>
            <a:r>
              <a:rPr lang="uk-UA" sz="4000" dirty="0" smtClean="0"/>
              <a:t>Виконала учениця 11-А класу</a:t>
            </a:r>
          </a:p>
          <a:p>
            <a:pPr algn="r"/>
            <a:r>
              <a:rPr lang="uk-UA" sz="4000" dirty="0" smtClean="0"/>
              <a:t>Ліцею№208  </a:t>
            </a:r>
            <a:r>
              <a:rPr lang="uk-UA" sz="4000" dirty="0" err="1" smtClean="0"/>
              <a:t>м.Києва</a:t>
            </a:r>
            <a:endParaRPr lang="uk-UA" sz="4000" dirty="0" smtClean="0"/>
          </a:p>
          <a:p>
            <a:pPr algn="r"/>
            <a:r>
              <a:rPr lang="uk-UA" sz="4000" dirty="0" err="1" smtClean="0"/>
              <a:t>Монько</a:t>
            </a:r>
            <a:r>
              <a:rPr lang="uk-UA" sz="4000" dirty="0" smtClean="0"/>
              <a:t> Ірини</a:t>
            </a:r>
            <a:endParaRPr lang="ru-RU" sz="4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b="1" dirty="0" smtClean="0"/>
              <a:t>Що таке </a:t>
            </a:r>
            <a:r>
              <a:rPr lang="ru-RU" b="1" dirty="0" err="1"/>
              <a:t>м</a:t>
            </a:r>
            <a:r>
              <a:rPr lang="ru-RU" b="1" dirty="0" err="1" smtClean="0"/>
              <a:t>іжнародна</a:t>
            </a:r>
            <a:r>
              <a:rPr lang="ru-RU" b="1" dirty="0" smtClean="0"/>
              <a:t> </a:t>
            </a:r>
            <a:r>
              <a:rPr lang="ru-RU" b="1" dirty="0" err="1" smtClean="0"/>
              <a:t>валютна</a:t>
            </a:r>
            <a:r>
              <a:rPr lang="ru-RU" b="1" dirty="0" smtClean="0"/>
              <a:t> система ?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Міжнародна</a:t>
            </a:r>
            <a:r>
              <a:rPr lang="ru-RU" dirty="0" smtClean="0"/>
              <a:t> </a:t>
            </a:r>
            <a:r>
              <a:rPr lang="ru-RU" dirty="0" err="1" smtClean="0"/>
              <a:t>валютна</a:t>
            </a:r>
            <a:r>
              <a:rPr lang="ru-RU" dirty="0" smtClean="0"/>
              <a:t> система — </a:t>
            </a:r>
            <a:r>
              <a:rPr lang="ru-RU" dirty="0" err="1" smtClean="0"/>
              <a:t>це</a:t>
            </a:r>
            <a:r>
              <a:rPr lang="ru-RU" dirty="0" smtClean="0"/>
              <a:t> форма </a:t>
            </a:r>
            <a:r>
              <a:rPr lang="ru-RU" dirty="0" err="1" smtClean="0"/>
              <a:t>організації</a:t>
            </a:r>
            <a:r>
              <a:rPr lang="ru-RU" dirty="0" smtClean="0"/>
              <a:t> </a:t>
            </a:r>
            <a:r>
              <a:rPr lang="ru-RU" dirty="0" err="1" smtClean="0"/>
              <a:t>міжнародних</a:t>
            </a:r>
            <a:r>
              <a:rPr lang="ru-RU" dirty="0" smtClean="0"/>
              <a:t> </a:t>
            </a:r>
            <a:r>
              <a:rPr lang="ru-RU" dirty="0" err="1" smtClean="0"/>
              <a:t>валютних</a:t>
            </a:r>
            <a:r>
              <a:rPr lang="ru-RU" dirty="0" smtClean="0"/>
              <a:t> </a:t>
            </a:r>
            <a:r>
              <a:rPr lang="ru-RU" dirty="0" err="1" smtClean="0"/>
              <a:t>відносин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історично</a:t>
            </a:r>
            <a:r>
              <a:rPr lang="ru-RU" dirty="0" smtClean="0"/>
              <a:t> </a:t>
            </a:r>
            <a:r>
              <a:rPr lang="ru-RU" dirty="0" err="1" smtClean="0"/>
              <a:t>склалася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закріплена</a:t>
            </a:r>
            <a:r>
              <a:rPr lang="ru-RU" dirty="0" smtClean="0"/>
              <a:t> </a:t>
            </a:r>
            <a:r>
              <a:rPr lang="ru-RU" dirty="0" err="1" smtClean="0"/>
              <a:t>міждержавною</a:t>
            </a:r>
            <a:r>
              <a:rPr lang="ru-RU" dirty="0" smtClean="0"/>
              <a:t> </a:t>
            </a:r>
            <a:r>
              <a:rPr lang="ru-RU" dirty="0" err="1" smtClean="0"/>
              <a:t>домовленістю</a:t>
            </a:r>
            <a:r>
              <a:rPr lang="ru-RU" dirty="0" smtClean="0"/>
              <a:t>.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сукупність</a:t>
            </a:r>
            <a:r>
              <a:rPr lang="ru-RU" dirty="0" smtClean="0"/>
              <a:t> </a:t>
            </a:r>
            <a:r>
              <a:rPr lang="ru-RU" dirty="0" err="1" smtClean="0"/>
              <a:t>способів</a:t>
            </a:r>
            <a:r>
              <a:rPr lang="ru-RU" dirty="0" smtClean="0"/>
              <a:t>, </a:t>
            </a:r>
            <a:r>
              <a:rPr lang="ru-RU" dirty="0" err="1" smtClean="0"/>
              <a:t>інструментів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міждержавних</a:t>
            </a:r>
            <a:r>
              <a:rPr lang="ru-RU" dirty="0" smtClean="0"/>
              <a:t> </a:t>
            </a:r>
            <a:r>
              <a:rPr lang="ru-RU" dirty="0" err="1" smtClean="0"/>
              <a:t>органів</a:t>
            </a:r>
            <a:r>
              <a:rPr lang="ru-RU" dirty="0" smtClean="0"/>
              <a:t>, за </a:t>
            </a:r>
            <a:r>
              <a:rPr lang="ru-RU" dirty="0" err="1" smtClean="0"/>
              <a:t>допомогою</a:t>
            </a:r>
            <a:r>
              <a:rPr lang="ru-RU" dirty="0" smtClean="0"/>
              <a:t> </a:t>
            </a:r>
            <a:r>
              <a:rPr lang="ru-RU" dirty="0" err="1" smtClean="0"/>
              <a:t>яких</a:t>
            </a:r>
            <a:r>
              <a:rPr lang="ru-RU" dirty="0" smtClean="0"/>
              <a:t> </a:t>
            </a:r>
            <a:r>
              <a:rPr lang="ru-RU" dirty="0" err="1" smtClean="0"/>
              <a:t>здійснюється</a:t>
            </a:r>
            <a:r>
              <a:rPr lang="ru-RU" dirty="0" smtClean="0"/>
              <a:t> </a:t>
            </a:r>
            <a:r>
              <a:rPr lang="ru-RU" dirty="0" err="1" smtClean="0"/>
              <a:t>взаємний</a:t>
            </a:r>
            <a:r>
              <a:rPr lang="ru-RU" dirty="0" smtClean="0"/>
              <a:t> </a:t>
            </a:r>
            <a:r>
              <a:rPr lang="ru-RU" dirty="0" err="1" smtClean="0"/>
              <a:t>платіжно-розрахунковий</a:t>
            </a:r>
            <a:r>
              <a:rPr lang="ru-RU" dirty="0" smtClean="0"/>
              <a:t> оборот у рамках </a:t>
            </a:r>
            <a:r>
              <a:rPr lang="ru-RU" dirty="0" err="1" smtClean="0"/>
              <a:t>світового</a:t>
            </a:r>
            <a:r>
              <a:rPr lang="ru-RU" dirty="0" smtClean="0"/>
              <a:t> </a:t>
            </a:r>
            <a:r>
              <a:rPr lang="ru-RU" dirty="0" err="1" smtClean="0"/>
              <a:t>господарства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images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905000" y="3566319"/>
            <a:ext cx="1143000" cy="1143000"/>
          </a:xfrm>
        </p:spPr>
      </p:pic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>
          <a:xfrm>
            <a:off x="285720" y="357166"/>
            <a:ext cx="8858280" cy="3500462"/>
          </a:xfrm>
        </p:spPr>
        <p:txBody>
          <a:bodyPr>
            <a:normAutofit/>
          </a:bodyPr>
          <a:lstStyle/>
          <a:p>
            <a:r>
              <a:rPr lang="ru-RU" dirty="0" err="1" smtClean="0"/>
              <a:t>Міжнародна</a:t>
            </a:r>
            <a:r>
              <a:rPr lang="ru-RU" dirty="0" smtClean="0"/>
              <a:t> </a:t>
            </a:r>
            <a:r>
              <a:rPr lang="ru-RU" dirty="0" err="1" smtClean="0"/>
              <a:t>валютна</a:t>
            </a:r>
            <a:r>
              <a:rPr lang="ru-RU" dirty="0" smtClean="0"/>
              <a:t> система </a:t>
            </a:r>
            <a:r>
              <a:rPr lang="ru-RU" dirty="0" err="1" smtClean="0"/>
              <a:t>виникла</a:t>
            </a:r>
            <a:r>
              <a:rPr lang="ru-RU" dirty="0" smtClean="0"/>
              <a:t> на </a:t>
            </a:r>
            <a:r>
              <a:rPr lang="ru-RU" dirty="0" err="1" smtClean="0"/>
              <a:t>основі</a:t>
            </a:r>
            <a:r>
              <a:rPr lang="ru-RU" dirty="0" smtClean="0"/>
              <a:t> </a:t>
            </a:r>
            <a:r>
              <a:rPr lang="ru-RU" dirty="0" err="1" smtClean="0"/>
              <a:t>грошових</a:t>
            </a:r>
            <a:r>
              <a:rPr lang="ru-RU" dirty="0" smtClean="0"/>
              <a:t> систем,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існували</a:t>
            </a:r>
            <a:r>
              <a:rPr lang="ru-RU" dirty="0" smtClean="0"/>
              <a:t> у </a:t>
            </a:r>
            <a:r>
              <a:rPr lang="ru-RU" dirty="0" err="1" smtClean="0"/>
              <a:t>деяких</a:t>
            </a:r>
            <a:r>
              <a:rPr lang="ru-RU" dirty="0" smtClean="0"/>
              <a:t> </a:t>
            </a:r>
            <a:r>
              <a:rPr lang="ru-RU" dirty="0" err="1" smtClean="0"/>
              <a:t>країнах</a:t>
            </a:r>
            <a:r>
              <a:rPr lang="ru-RU" dirty="0" smtClean="0"/>
              <a:t>. Перша </a:t>
            </a:r>
            <a:r>
              <a:rPr lang="ru-RU" dirty="0" err="1" smtClean="0"/>
              <a:t>міжнародна</a:t>
            </a:r>
            <a:r>
              <a:rPr lang="ru-RU" dirty="0" smtClean="0"/>
              <a:t> </a:t>
            </a:r>
            <a:r>
              <a:rPr lang="ru-RU" dirty="0" err="1" smtClean="0"/>
              <a:t>грошова</a:t>
            </a:r>
            <a:r>
              <a:rPr lang="ru-RU" dirty="0" smtClean="0"/>
              <a:t> система почала </a:t>
            </a:r>
            <a:r>
              <a:rPr lang="ru-RU" dirty="0" err="1" smtClean="0"/>
              <a:t>зароджуватися</a:t>
            </a:r>
            <a:r>
              <a:rPr lang="ru-RU" dirty="0" smtClean="0"/>
              <a:t> в XIX ст.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юридично</a:t>
            </a:r>
            <a:r>
              <a:rPr lang="ru-RU" dirty="0" smtClean="0"/>
              <a:t> </a:t>
            </a:r>
            <a:r>
              <a:rPr lang="ru-RU" dirty="0" err="1" smtClean="0"/>
              <a:t>була</a:t>
            </a:r>
            <a:r>
              <a:rPr lang="ru-RU" dirty="0" smtClean="0"/>
              <a:t> оформлена на </a:t>
            </a:r>
            <a:r>
              <a:rPr lang="ru-RU" dirty="0" err="1" smtClean="0"/>
              <a:t>Міжнародній</a:t>
            </a:r>
            <a:r>
              <a:rPr lang="ru-RU" dirty="0" smtClean="0"/>
              <a:t> </a:t>
            </a:r>
            <a:r>
              <a:rPr lang="ru-RU" dirty="0" err="1" smtClean="0"/>
              <a:t>конференції</a:t>
            </a:r>
            <a:r>
              <a:rPr lang="ru-RU" dirty="0" smtClean="0"/>
              <a:t> 1867 </a:t>
            </a:r>
            <a:r>
              <a:rPr lang="ru-RU" dirty="0" err="1" smtClean="0"/>
              <a:t>p</a:t>
            </a:r>
            <a:r>
              <a:rPr lang="ru-RU" dirty="0" smtClean="0"/>
              <a:t>.,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відбулася</a:t>
            </a:r>
            <a:r>
              <a:rPr lang="ru-RU" dirty="0" smtClean="0"/>
              <a:t> в </a:t>
            </a:r>
            <a:r>
              <a:rPr lang="ru-RU" dirty="0" err="1" smtClean="0"/>
              <a:t>Парижі</a:t>
            </a:r>
            <a:r>
              <a:rPr lang="ru-RU" dirty="0" smtClean="0"/>
              <a:t>. </a:t>
            </a:r>
            <a:r>
              <a:rPr lang="ru-RU" dirty="0" err="1" smtClean="0"/>
              <a:t>Конференція</a:t>
            </a:r>
            <a:r>
              <a:rPr lang="ru-RU" dirty="0" smtClean="0"/>
              <a:t> </a:t>
            </a:r>
            <a:r>
              <a:rPr lang="ru-RU" dirty="0" err="1" smtClean="0"/>
              <a:t>визнала</a:t>
            </a:r>
            <a:r>
              <a:rPr lang="ru-RU" dirty="0" smtClean="0"/>
              <a:t> золото </a:t>
            </a:r>
            <a:r>
              <a:rPr lang="ru-RU" dirty="0" err="1" smtClean="0"/>
              <a:t>єдиною</a:t>
            </a:r>
            <a:r>
              <a:rPr lang="ru-RU" dirty="0" smtClean="0"/>
              <a:t> формою </a:t>
            </a:r>
            <a:r>
              <a:rPr lang="ru-RU" dirty="0" err="1" smtClean="0"/>
              <a:t>світових</a:t>
            </a:r>
            <a:r>
              <a:rPr lang="ru-RU" dirty="0" smtClean="0"/>
              <a:t> грошей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вперше</a:t>
            </a:r>
            <a:r>
              <a:rPr lang="ru-RU" dirty="0" smtClean="0"/>
              <a:t> </a:t>
            </a:r>
            <a:r>
              <a:rPr lang="ru-RU" dirty="0" err="1" smtClean="0"/>
              <a:t>накреслила</a:t>
            </a:r>
            <a:r>
              <a:rPr lang="ru-RU" dirty="0" smtClean="0"/>
              <a:t> </a:t>
            </a:r>
            <a:r>
              <a:rPr lang="ru-RU" dirty="0" err="1" smtClean="0"/>
              <a:t>напрям</a:t>
            </a:r>
            <a:r>
              <a:rPr lang="ru-RU" dirty="0" smtClean="0"/>
              <a:t> </a:t>
            </a:r>
            <a:r>
              <a:rPr lang="ru-RU" dirty="0" err="1" smtClean="0"/>
              <a:t>уніфікації</a:t>
            </a:r>
            <a:r>
              <a:rPr lang="ru-RU" dirty="0" smtClean="0"/>
              <a:t> </a:t>
            </a:r>
            <a:r>
              <a:rPr lang="ru-RU" dirty="0" err="1" smtClean="0"/>
              <a:t>національних</a:t>
            </a:r>
            <a:r>
              <a:rPr lang="ru-RU" dirty="0" smtClean="0"/>
              <a:t> </a:t>
            </a:r>
            <a:r>
              <a:rPr lang="ru-RU" dirty="0" err="1" smtClean="0"/>
              <a:t>грошових</a:t>
            </a:r>
            <a:r>
              <a:rPr lang="ru-RU" dirty="0" smtClean="0"/>
              <a:t> систем.</a:t>
            </a:r>
            <a:endParaRPr lang="ru-RU" dirty="0"/>
          </a:p>
        </p:txBody>
      </p:sp>
      <p:pic>
        <p:nvPicPr>
          <p:cNvPr id="1026" name="Picture 2" descr="http://school.xvatit.com/images/f/fe/Ekon11-143.jpg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42910" y="3786190"/>
            <a:ext cx="3429000" cy="27432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0" y="214291"/>
            <a:ext cx="8829676" cy="2500330"/>
          </a:xfrm>
        </p:spPr>
        <p:txBody>
          <a:bodyPr>
            <a:normAutofit lnSpcReduction="10000"/>
          </a:bodyPr>
          <a:lstStyle/>
          <a:p>
            <a:r>
              <a:rPr lang="ru-RU" sz="3200" dirty="0" err="1" smtClean="0"/>
              <a:t>Ця</a:t>
            </a:r>
            <a:r>
              <a:rPr lang="ru-RU" sz="3200" dirty="0" smtClean="0"/>
              <a:t> система </a:t>
            </a:r>
            <a:r>
              <a:rPr lang="ru-RU" sz="3200" dirty="0" err="1" smtClean="0"/>
              <a:t>відома</a:t>
            </a:r>
            <a:r>
              <a:rPr lang="ru-RU" sz="3200" dirty="0" smtClean="0"/>
              <a:t> в </a:t>
            </a:r>
            <a:r>
              <a:rPr lang="ru-RU" sz="3200" dirty="0" err="1" smtClean="0"/>
              <a:t>історії</a:t>
            </a:r>
            <a:r>
              <a:rPr lang="ru-RU" sz="3200" dirty="0" smtClean="0"/>
              <a:t> як система «золотого стандарту» </a:t>
            </a:r>
            <a:r>
              <a:rPr lang="ru-RU" sz="3200" dirty="0" err="1" smtClean="0"/>
              <a:t>і</a:t>
            </a:r>
            <a:r>
              <a:rPr lang="ru-RU" sz="3200" dirty="0" smtClean="0"/>
              <a:t> в чистому </a:t>
            </a:r>
            <a:r>
              <a:rPr lang="ru-RU" sz="3200" dirty="0" err="1" smtClean="0"/>
              <a:t>вигляді</a:t>
            </a:r>
            <a:r>
              <a:rPr lang="ru-RU" sz="3200" dirty="0" smtClean="0"/>
              <a:t> </a:t>
            </a:r>
            <a:r>
              <a:rPr lang="ru-RU" sz="3200" dirty="0" err="1" smtClean="0"/>
              <a:t>проіснувала</a:t>
            </a:r>
            <a:r>
              <a:rPr lang="ru-RU" sz="3200" dirty="0" smtClean="0"/>
              <a:t> до </a:t>
            </a:r>
            <a:r>
              <a:rPr lang="ru-RU" sz="3200" dirty="0" err="1" smtClean="0"/>
              <a:t>першої</a:t>
            </a:r>
            <a:r>
              <a:rPr lang="ru-RU" sz="3200" dirty="0" smtClean="0"/>
              <a:t> </a:t>
            </a:r>
            <a:r>
              <a:rPr lang="ru-RU" sz="3200" dirty="0" err="1" smtClean="0"/>
              <a:t>світової</a:t>
            </a:r>
            <a:r>
              <a:rPr lang="ru-RU" sz="3200" dirty="0" smtClean="0"/>
              <a:t> </a:t>
            </a:r>
            <a:r>
              <a:rPr lang="ru-RU" sz="3200" dirty="0" err="1" smtClean="0"/>
              <a:t>війни</a:t>
            </a:r>
            <a:r>
              <a:rPr lang="ru-RU" sz="3200" dirty="0" smtClean="0"/>
              <a:t>, а </a:t>
            </a:r>
            <a:r>
              <a:rPr lang="ru-RU" sz="3200" dirty="0" err="1" smtClean="0"/>
              <a:t>окремі</a:t>
            </a:r>
            <a:r>
              <a:rPr lang="ru-RU" sz="3200" dirty="0" smtClean="0"/>
              <a:t> </a:t>
            </a:r>
            <a:r>
              <a:rPr lang="ru-RU" sz="3200" dirty="0" err="1" smtClean="0"/>
              <a:t>її</a:t>
            </a:r>
            <a:r>
              <a:rPr lang="ru-RU" sz="3200" dirty="0" smtClean="0"/>
              <a:t> </a:t>
            </a:r>
            <a:r>
              <a:rPr lang="ru-RU" sz="3200" dirty="0" err="1" smtClean="0"/>
              <a:t>елементи</a:t>
            </a:r>
            <a:r>
              <a:rPr lang="ru-RU" sz="3200" dirty="0" smtClean="0"/>
              <a:t> </a:t>
            </a:r>
            <a:r>
              <a:rPr lang="ru-RU" sz="3200" dirty="0" err="1" smtClean="0"/>
              <a:t>збереглися</a:t>
            </a:r>
            <a:r>
              <a:rPr lang="ru-RU" sz="3200" dirty="0" smtClean="0"/>
              <a:t> до 70-х </a:t>
            </a:r>
            <a:r>
              <a:rPr lang="ru-RU" sz="3200" dirty="0" err="1" smtClean="0"/>
              <a:t>років</a:t>
            </a:r>
            <a:r>
              <a:rPr lang="ru-RU" sz="3200" dirty="0" smtClean="0"/>
              <a:t> XX ст.</a:t>
            </a:r>
            <a:endParaRPr lang="ru-RU" sz="3200" dirty="0"/>
          </a:p>
        </p:txBody>
      </p:sp>
      <p:pic>
        <p:nvPicPr>
          <p:cNvPr id="5" name="Содержимое 4" descr="img1936532_Ezhegodno_kolichestvo_lyudey_uvlekayuschihsya_Foreks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1928794" y="2786058"/>
            <a:ext cx="5429288" cy="3831675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ru-RU" dirty="0" err="1" smtClean="0"/>
              <a:t>Міжнародна</a:t>
            </a:r>
            <a:r>
              <a:rPr lang="ru-RU" dirty="0" smtClean="0"/>
              <a:t> </a:t>
            </a:r>
            <a:r>
              <a:rPr lang="ru-RU" dirty="0" err="1" smtClean="0"/>
              <a:t>валютна</a:t>
            </a:r>
            <a:r>
              <a:rPr lang="ru-RU" dirty="0" smtClean="0"/>
              <a:t> система </a:t>
            </a:r>
            <a:r>
              <a:rPr lang="ru-RU" dirty="0" err="1" smtClean="0"/>
              <a:t>містить</a:t>
            </a:r>
            <a:r>
              <a:rPr lang="ru-RU" dirty="0" smtClean="0"/>
              <a:t> ряд </a:t>
            </a:r>
            <a:r>
              <a:rPr lang="ru-RU" dirty="0" err="1" smtClean="0"/>
              <a:t>конструктивних</a:t>
            </a:r>
            <a:r>
              <a:rPr lang="ru-RU" dirty="0" smtClean="0"/>
              <a:t> </a:t>
            </a:r>
            <a:r>
              <a:rPr lang="ru-RU" dirty="0" err="1" smtClean="0"/>
              <a:t>елементів</a:t>
            </a:r>
            <a:r>
              <a:rPr lang="ru-RU" dirty="0" smtClean="0"/>
              <a:t>: </a:t>
            </a:r>
            <a:r>
              <a:rPr lang="ru-RU" dirty="0" err="1" smtClean="0"/>
              <a:t>світовий</a:t>
            </a:r>
            <a:r>
              <a:rPr lang="ru-RU" dirty="0" smtClean="0"/>
              <a:t> </a:t>
            </a:r>
            <a:r>
              <a:rPr lang="ru-RU" dirty="0" err="1" smtClean="0"/>
              <a:t>грошовий</a:t>
            </a:r>
            <a:r>
              <a:rPr lang="ru-RU" dirty="0" smtClean="0"/>
              <a:t> товар, </a:t>
            </a:r>
            <a:r>
              <a:rPr lang="ru-RU" dirty="0" err="1" smtClean="0"/>
              <a:t>валютний</a:t>
            </a:r>
            <a:r>
              <a:rPr lang="ru-RU" dirty="0" smtClean="0"/>
              <a:t> курс, </a:t>
            </a:r>
            <a:r>
              <a:rPr lang="ru-RU" dirty="0" err="1" smtClean="0"/>
              <a:t>валютні</a:t>
            </a:r>
            <a:r>
              <a:rPr lang="ru-RU" dirty="0" smtClean="0"/>
              <a:t> ринки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міжнародні</a:t>
            </a:r>
            <a:r>
              <a:rPr lang="ru-RU" dirty="0" smtClean="0"/>
              <a:t> </a:t>
            </a:r>
            <a:r>
              <a:rPr lang="ru-RU" dirty="0" err="1" smtClean="0"/>
              <a:t>валютно-фінансові</a:t>
            </a:r>
            <a:r>
              <a:rPr lang="ru-RU" dirty="0" smtClean="0"/>
              <a:t> </a:t>
            </a:r>
            <a:r>
              <a:rPr lang="ru-RU" dirty="0" err="1" smtClean="0"/>
              <a:t>організації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5" name="Содержимое 4" descr="new5_2d93b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648200" y="2797136"/>
            <a:ext cx="4038600" cy="2681366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14282" y="214290"/>
            <a:ext cx="8543956" cy="3429024"/>
          </a:xfrm>
        </p:spPr>
        <p:txBody>
          <a:bodyPr>
            <a:normAutofit/>
          </a:bodyPr>
          <a:lstStyle/>
          <a:p>
            <a:r>
              <a:rPr lang="ru-RU" dirty="0" err="1" smtClean="0"/>
              <a:t>Світовий</a:t>
            </a:r>
            <a:r>
              <a:rPr lang="ru-RU" dirty="0" smtClean="0"/>
              <a:t> </a:t>
            </a:r>
            <a:r>
              <a:rPr lang="ru-RU" dirty="0" err="1" smtClean="0"/>
              <a:t>грошовий</a:t>
            </a:r>
            <a:r>
              <a:rPr lang="ru-RU" dirty="0" smtClean="0"/>
              <a:t> товар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носієм</a:t>
            </a:r>
            <a:r>
              <a:rPr lang="ru-RU" dirty="0" smtClean="0"/>
              <a:t> </a:t>
            </a:r>
            <a:r>
              <a:rPr lang="ru-RU" dirty="0" err="1" smtClean="0"/>
              <a:t>міжнародних</a:t>
            </a:r>
            <a:r>
              <a:rPr lang="ru-RU" dirty="0" smtClean="0"/>
              <a:t> </a:t>
            </a:r>
            <a:r>
              <a:rPr lang="ru-RU" dirty="0" err="1" smtClean="0"/>
              <a:t>валютно-грошових</a:t>
            </a:r>
            <a:r>
              <a:rPr lang="ru-RU" dirty="0" smtClean="0"/>
              <a:t> </a:t>
            </a:r>
            <a:r>
              <a:rPr lang="ru-RU" dirty="0" err="1" smtClean="0"/>
              <a:t>відносин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приймається</a:t>
            </a:r>
            <a:r>
              <a:rPr lang="ru-RU" dirty="0" smtClean="0"/>
              <a:t> кожною </a:t>
            </a:r>
            <a:r>
              <a:rPr lang="ru-RU" dirty="0" err="1" smtClean="0"/>
              <a:t>країною</a:t>
            </a:r>
            <a:r>
              <a:rPr lang="ru-RU" dirty="0" smtClean="0"/>
              <a:t> як </a:t>
            </a:r>
            <a:r>
              <a:rPr lang="ru-RU" dirty="0" err="1" smtClean="0"/>
              <a:t>еквівалент</a:t>
            </a:r>
            <a:r>
              <a:rPr lang="ru-RU" dirty="0" smtClean="0"/>
              <a:t> </a:t>
            </a:r>
            <a:r>
              <a:rPr lang="ru-RU" dirty="0" err="1" smtClean="0"/>
              <a:t>вивезеного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неї</a:t>
            </a:r>
            <a:r>
              <a:rPr lang="ru-RU" dirty="0" smtClean="0"/>
              <a:t> </a:t>
            </a:r>
            <a:r>
              <a:rPr lang="ru-RU" dirty="0" err="1" smtClean="0"/>
              <a:t>багатства</a:t>
            </a:r>
            <a:r>
              <a:rPr lang="ru-RU" dirty="0" smtClean="0"/>
              <a:t>. </a:t>
            </a:r>
            <a:r>
              <a:rPr lang="ru-RU" dirty="0" err="1" smtClean="0"/>
              <a:t>Історично</a:t>
            </a:r>
            <a:r>
              <a:rPr lang="ru-RU" dirty="0" smtClean="0"/>
              <a:t> першим </a:t>
            </a:r>
            <a:r>
              <a:rPr lang="ru-RU" dirty="0" err="1" smtClean="0"/>
              <a:t>міжнародним</a:t>
            </a:r>
            <a:r>
              <a:rPr lang="ru-RU" dirty="0" smtClean="0"/>
              <a:t> </a:t>
            </a:r>
            <a:r>
              <a:rPr lang="ru-RU" dirty="0" err="1" smtClean="0"/>
              <a:t>грошовим</a:t>
            </a:r>
            <a:r>
              <a:rPr lang="ru-RU" dirty="0" smtClean="0"/>
              <a:t> товаром </a:t>
            </a:r>
            <a:r>
              <a:rPr lang="ru-RU" dirty="0" err="1" smtClean="0"/>
              <a:t>було</a:t>
            </a:r>
            <a:r>
              <a:rPr lang="ru-RU" dirty="0" smtClean="0"/>
              <a:t> золото, </a:t>
            </a:r>
            <a:r>
              <a:rPr lang="ru-RU" dirty="0" err="1" smtClean="0"/>
              <a:t>пізніше</a:t>
            </a:r>
            <a:r>
              <a:rPr lang="ru-RU" dirty="0" smtClean="0"/>
              <a:t> у </a:t>
            </a:r>
            <a:r>
              <a:rPr lang="ru-RU" dirty="0" err="1" smtClean="0"/>
              <a:t>міжнародних</a:t>
            </a:r>
            <a:r>
              <a:rPr lang="ru-RU" dirty="0" smtClean="0"/>
              <a:t> </a:t>
            </a:r>
            <a:r>
              <a:rPr lang="ru-RU" dirty="0" err="1" smtClean="0"/>
              <a:t>розрахунках</a:t>
            </a:r>
            <a:r>
              <a:rPr lang="ru-RU" dirty="0" smtClean="0"/>
              <a:t> почали </a:t>
            </a:r>
            <a:r>
              <a:rPr lang="ru-RU" dirty="0" err="1" smtClean="0"/>
              <a:t>використовувати</a:t>
            </a:r>
            <a:r>
              <a:rPr lang="ru-RU" dirty="0" smtClean="0"/>
              <a:t> </a:t>
            </a:r>
            <a:r>
              <a:rPr lang="ru-RU" dirty="0" err="1" smtClean="0"/>
              <a:t>кредитні</a:t>
            </a:r>
            <a:r>
              <a:rPr lang="ru-RU" dirty="0" smtClean="0"/>
              <a:t> </a:t>
            </a:r>
            <a:r>
              <a:rPr lang="ru-RU" dirty="0" err="1" smtClean="0"/>
              <a:t>гроші</a:t>
            </a:r>
            <a:r>
              <a:rPr lang="ru-RU" dirty="0" smtClean="0"/>
              <a:t> (</a:t>
            </a:r>
            <a:r>
              <a:rPr lang="ru-RU" dirty="0" err="1" smtClean="0"/>
              <a:t>векселі</a:t>
            </a:r>
            <a:r>
              <a:rPr lang="ru-RU" dirty="0" smtClean="0"/>
              <a:t>, </a:t>
            </a:r>
            <a:r>
              <a:rPr lang="ru-RU" dirty="0" err="1" smtClean="0"/>
              <a:t>банкноти</a:t>
            </a:r>
            <a:r>
              <a:rPr lang="ru-RU" dirty="0" smtClean="0"/>
              <a:t>, чеки на </a:t>
            </a:r>
            <a:r>
              <a:rPr lang="ru-RU" dirty="0" err="1" smtClean="0"/>
              <a:t>депозити</a:t>
            </a:r>
            <a:r>
              <a:rPr lang="ru-RU" dirty="0" smtClean="0"/>
              <a:t>). </a:t>
            </a:r>
            <a:endParaRPr lang="ru-RU" dirty="0"/>
          </a:p>
        </p:txBody>
      </p:sp>
      <p:pic>
        <p:nvPicPr>
          <p:cNvPr id="18434" name="Picture 2" descr="http://gazeta.lviv.ua/sites/default/files/9jd3dydydv.jpe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34" y="3714752"/>
            <a:ext cx="3643338" cy="2793226"/>
          </a:xfrm>
          <a:prstGeom prst="rect">
            <a:avLst/>
          </a:prstGeom>
          <a:noFill/>
        </p:spPr>
      </p:pic>
      <p:pic>
        <p:nvPicPr>
          <p:cNvPr id="18436" name="Picture 4" descr="http://ua-ekonomist.com/uploads/posts/2013-04/1365067127_kaznachejski-zobovyazannya.jpg">
            <a:hlinkClick r:id="rId4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572000" y="3714752"/>
            <a:ext cx="4286250" cy="28575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571480"/>
            <a:ext cx="3257544" cy="5500726"/>
          </a:xfrm>
        </p:spPr>
        <p:txBody>
          <a:bodyPr/>
          <a:lstStyle/>
          <a:p>
            <a:r>
              <a:rPr lang="ru-RU" dirty="0" smtClean="0"/>
              <a:t>У 70-х роках </a:t>
            </a:r>
            <a:r>
              <a:rPr lang="ru-RU" dirty="0" err="1" smtClean="0"/>
              <a:t>з'являються</a:t>
            </a:r>
            <a:r>
              <a:rPr lang="ru-RU" dirty="0" smtClean="0"/>
              <a:t> </a:t>
            </a:r>
            <a:r>
              <a:rPr lang="ru-RU" dirty="0" err="1" smtClean="0"/>
              <a:t>спеціальні</a:t>
            </a:r>
            <a:r>
              <a:rPr lang="ru-RU" dirty="0" smtClean="0"/>
              <a:t> </a:t>
            </a:r>
            <a:r>
              <a:rPr lang="ru-RU" dirty="0" err="1" smtClean="0"/>
              <a:t>міжнародні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регіональні</a:t>
            </a:r>
            <a:r>
              <a:rPr lang="ru-RU" dirty="0" smtClean="0"/>
              <a:t> </a:t>
            </a:r>
            <a:r>
              <a:rPr lang="ru-RU" dirty="0" err="1" smtClean="0"/>
              <a:t>платіжні</a:t>
            </a:r>
            <a:r>
              <a:rPr lang="ru-RU" dirty="0" smtClean="0"/>
              <a:t> </a:t>
            </a:r>
            <a:r>
              <a:rPr lang="ru-RU" dirty="0" err="1" smtClean="0"/>
              <a:t>одиниці</a:t>
            </a:r>
            <a:r>
              <a:rPr lang="ru-RU" dirty="0" smtClean="0"/>
              <a:t> — СДР </a:t>
            </a:r>
            <a:r>
              <a:rPr lang="ru-RU" dirty="0" err="1" smtClean="0"/>
              <a:t>і</a:t>
            </a:r>
            <a:r>
              <a:rPr lang="ru-RU" dirty="0" smtClean="0"/>
              <a:t> ЕКЮ (</a:t>
            </a:r>
            <a:r>
              <a:rPr lang="ru-RU" dirty="0" err="1" smtClean="0"/>
              <a:t>згодом</a:t>
            </a:r>
            <a:r>
              <a:rPr lang="ru-RU" dirty="0" smtClean="0"/>
              <a:t> ЄВРО).</a:t>
            </a:r>
            <a:endParaRPr lang="ru-RU" dirty="0"/>
          </a:p>
        </p:txBody>
      </p:sp>
      <p:pic>
        <p:nvPicPr>
          <p:cNvPr id="5" name="Содержимое 4" descr="1417211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000496" y="571480"/>
            <a:ext cx="4291927" cy="2714644"/>
          </a:xfrm>
        </p:spPr>
      </p:pic>
      <p:pic>
        <p:nvPicPr>
          <p:cNvPr id="17410" name="Picture 2" descr="http://chitay.net/userfiles/data/20452.jpg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071934" y="3643314"/>
            <a:ext cx="4167192" cy="274809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28596" y="357166"/>
            <a:ext cx="7972452" cy="5715039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Другим </a:t>
            </a:r>
            <a:r>
              <a:rPr lang="ru-RU" sz="3200" dirty="0" err="1" smtClean="0"/>
              <a:t>елементом</a:t>
            </a:r>
            <a:r>
              <a:rPr lang="ru-RU" sz="3200" dirty="0" smtClean="0"/>
              <a:t> </a:t>
            </a:r>
            <a:r>
              <a:rPr lang="ru-RU" sz="3200" dirty="0" err="1" smtClean="0"/>
              <a:t>міжнародної</a:t>
            </a:r>
            <a:r>
              <a:rPr lang="ru-RU" sz="3200" dirty="0" smtClean="0"/>
              <a:t> </a:t>
            </a:r>
            <a:r>
              <a:rPr lang="ru-RU" sz="3200" dirty="0" err="1" smtClean="0"/>
              <a:t>валютної</a:t>
            </a:r>
            <a:r>
              <a:rPr lang="ru-RU" sz="3200" dirty="0" smtClean="0"/>
              <a:t> </a:t>
            </a:r>
            <a:r>
              <a:rPr lang="ru-RU" sz="3200" dirty="0" err="1" smtClean="0"/>
              <a:t>системи</a:t>
            </a:r>
            <a:r>
              <a:rPr lang="ru-RU" sz="3200" dirty="0" smtClean="0"/>
              <a:t> </a:t>
            </a:r>
            <a:r>
              <a:rPr lang="ru-RU" sz="3200" dirty="0" err="1" smtClean="0"/>
              <a:t>є</a:t>
            </a:r>
            <a:r>
              <a:rPr lang="ru-RU" sz="3200" dirty="0" smtClean="0"/>
              <a:t> </a:t>
            </a:r>
            <a:r>
              <a:rPr lang="ru-RU" sz="3200" dirty="0" err="1" smtClean="0"/>
              <a:t>валютний</a:t>
            </a:r>
            <a:r>
              <a:rPr lang="ru-RU" sz="3200" dirty="0" smtClean="0"/>
              <a:t> курс. </a:t>
            </a:r>
            <a:r>
              <a:rPr lang="ru-RU" sz="3200" dirty="0" err="1" smtClean="0"/>
              <a:t>Це</a:t>
            </a:r>
            <a:r>
              <a:rPr lang="ru-RU" sz="3200" dirty="0" smtClean="0"/>
              <a:t> </a:t>
            </a:r>
            <a:r>
              <a:rPr lang="ru-RU" sz="3200" dirty="0" err="1" smtClean="0"/>
              <a:t>мінова</a:t>
            </a:r>
            <a:r>
              <a:rPr lang="ru-RU" sz="3200" dirty="0" smtClean="0"/>
              <a:t> </a:t>
            </a:r>
            <a:r>
              <a:rPr lang="ru-RU" sz="3200" dirty="0" err="1" smtClean="0"/>
              <a:t>вартість</a:t>
            </a:r>
            <a:r>
              <a:rPr lang="ru-RU" sz="3200" dirty="0" smtClean="0"/>
              <a:t> </a:t>
            </a:r>
            <a:r>
              <a:rPr lang="ru-RU" sz="3200" dirty="0" err="1" smtClean="0"/>
              <a:t>національних</a:t>
            </a:r>
            <a:r>
              <a:rPr lang="ru-RU" sz="3200" dirty="0" smtClean="0"/>
              <a:t> грошей </a:t>
            </a:r>
            <a:r>
              <a:rPr lang="ru-RU" sz="3200" dirty="0" err="1" smtClean="0"/>
              <a:t>однієї</a:t>
            </a:r>
            <a:r>
              <a:rPr lang="ru-RU" sz="3200" dirty="0" smtClean="0"/>
              <a:t> </a:t>
            </a:r>
            <a:r>
              <a:rPr lang="ru-RU" sz="3200" dirty="0" err="1" smtClean="0"/>
              <a:t>країни</a:t>
            </a:r>
            <a:r>
              <a:rPr lang="ru-RU" sz="3200" dirty="0" smtClean="0"/>
              <a:t>, </a:t>
            </a:r>
            <a:r>
              <a:rPr lang="ru-RU" sz="3200" dirty="0" err="1" smtClean="0"/>
              <a:t>виражена</a:t>
            </a:r>
            <a:r>
              <a:rPr lang="ru-RU" sz="3200" dirty="0" smtClean="0"/>
              <a:t> у </a:t>
            </a:r>
            <a:r>
              <a:rPr lang="ru-RU" sz="3200" dirty="0" err="1" smtClean="0"/>
              <a:t>грошових</a:t>
            </a:r>
            <a:r>
              <a:rPr lang="ru-RU" sz="3200" dirty="0" smtClean="0"/>
              <a:t> </a:t>
            </a:r>
            <a:r>
              <a:rPr lang="ru-RU" sz="3200" dirty="0" err="1" smtClean="0"/>
              <a:t>одиницях</a:t>
            </a:r>
            <a:r>
              <a:rPr lang="ru-RU" sz="3200" dirty="0" smtClean="0"/>
              <a:t> </a:t>
            </a:r>
            <a:r>
              <a:rPr lang="ru-RU" sz="3200" dirty="0" err="1" smtClean="0"/>
              <a:t>інших</a:t>
            </a:r>
            <a:r>
              <a:rPr lang="ru-RU" sz="3200" dirty="0" smtClean="0"/>
              <a:t> </a:t>
            </a:r>
            <a:r>
              <a:rPr lang="ru-RU" sz="3200" dirty="0" err="1" smtClean="0"/>
              <a:t>країн</a:t>
            </a:r>
            <a:r>
              <a:rPr lang="ru-RU" sz="3200" dirty="0" smtClean="0"/>
              <a:t>. </a:t>
            </a:r>
            <a:r>
              <a:rPr lang="ru-RU" sz="3200" dirty="0" err="1" smtClean="0"/>
              <a:t>Розрізняють</a:t>
            </a:r>
            <a:r>
              <a:rPr lang="ru-RU" sz="3200" dirty="0" smtClean="0"/>
              <a:t> </a:t>
            </a:r>
            <a:r>
              <a:rPr lang="ru-RU" sz="3200" dirty="0" err="1" smtClean="0"/>
              <a:t>валютні</a:t>
            </a:r>
            <a:r>
              <a:rPr lang="ru-RU" sz="3200" dirty="0" smtClean="0"/>
              <a:t> </a:t>
            </a:r>
            <a:r>
              <a:rPr lang="ru-RU" sz="3200" dirty="0" err="1" smtClean="0"/>
              <a:t>курси</a:t>
            </a:r>
            <a:r>
              <a:rPr lang="ru-RU" sz="3200" dirty="0" smtClean="0"/>
              <a:t> </a:t>
            </a:r>
            <a:r>
              <a:rPr lang="ru-RU" sz="3200" dirty="0" err="1" smtClean="0"/>
              <a:t>фіксовані</a:t>
            </a:r>
            <a:r>
              <a:rPr lang="ru-RU" sz="3200" dirty="0" smtClean="0"/>
              <a:t> (</a:t>
            </a:r>
            <a:r>
              <a:rPr lang="ru-RU" sz="3200" dirty="0" err="1" smtClean="0"/>
              <a:t>тверді</a:t>
            </a:r>
            <a:r>
              <a:rPr lang="ru-RU" sz="3200" dirty="0" smtClean="0"/>
              <a:t>) та </a:t>
            </a:r>
            <a:r>
              <a:rPr lang="ru-RU" sz="3200" dirty="0" err="1" smtClean="0"/>
              <a:t>плаваючі</a:t>
            </a:r>
            <a:r>
              <a:rPr lang="ru-RU" sz="3200" dirty="0" smtClean="0"/>
              <a:t> (</a:t>
            </a:r>
            <a:r>
              <a:rPr lang="ru-RU" sz="3200" dirty="0" err="1" smtClean="0"/>
              <a:t>гнучкі</a:t>
            </a:r>
            <a:r>
              <a:rPr lang="ru-RU" sz="3200" dirty="0" smtClean="0"/>
              <a:t>). </a:t>
            </a:r>
            <a:r>
              <a:rPr lang="ru-RU" sz="3200" dirty="0" err="1" smtClean="0"/>
              <a:t>Фіксований</a:t>
            </a:r>
            <a:r>
              <a:rPr lang="ru-RU" sz="3200" dirty="0" smtClean="0"/>
              <a:t> </a:t>
            </a:r>
            <a:r>
              <a:rPr lang="ru-RU" sz="3200" dirty="0" err="1" smtClean="0"/>
              <a:t>валютний</a:t>
            </a:r>
            <a:r>
              <a:rPr lang="ru-RU" sz="3200" dirty="0" smtClean="0"/>
              <a:t> курс </a:t>
            </a:r>
            <a:r>
              <a:rPr lang="ru-RU" sz="3200" dirty="0" err="1" smtClean="0"/>
              <a:t>заснований</a:t>
            </a:r>
            <a:r>
              <a:rPr lang="ru-RU" sz="3200" dirty="0" smtClean="0"/>
              <a:t> на монетному </a:t>
            </a:r>
            <a:r>
              <a:rPr lang="ru-RU" sz="3200" dirty="0" err="1" smtClean="0"/>
              <a:t>паритеті</a:t>
            </a:r>
            <a:r>
              <a:rPr lang="ru-RU" sz="3200" dirty="0" smtClean="0"/>
              <a:t> (</a:t>
            </a:r>
            <a:r>
              <a:rPr lang="ru-RU" sz="3200" dirty="0" err="1" smtClean="0"/>
              <a:t>ваговому</a:t>
            </a:r>
            <a:r>
              <a:rPr lang="ru-RU" sz="3200" dirty="0" smtClean="0"/>
              <a:t> </a:t>
            </a:r>
            <a:r>
              <a:rPr lang="ru-RU" sz="3200" dirty="0" err="1" smtClean="0"/>
              <a:t>вміст</a:t>
            </a:r>
            <a:r>
              <a:rPr lang="ru-RU" sz="3200" dirty="0" smtClean="0"/>
              <a:t> </a:t>
            </a:r>
            <a:r>
              <a:rPr lang="ru-RU" sz="3200" dirty="0" err="1" smtClean="0"/>
              <a:t>і</a:t>
            </a:r>
            <a:r>
              <a:rPr lang="ru-RU" sz="3200" dirty="0" smtClean="0"/>
              <a:t> золота у </a:t>
            </a:r>
            <a:r>
              <a:rPr lang="ru-RU" sz="3200" dirty="0" err="1" smtClean="0"/>
              <a:t>національних</a:t>
            </a:r>
            <a:r>
              <a:rPr lang="ru-RU" sz="3200" dirty="0" smtClean="0"/>
              <a:t> </a:t>
            </a:r>
            <a:r>
              <a:rPr lang="ru-RU" sz="3200" dirty="0" err="1" smtClean="0"/>
              <a:t>грошових</a:t>
            </a:r>
            <a:r>
              <a:rPr lang="ru-RU" sz="3200" dirty="0" smtClean="0"/>
              <a:t> </a:t>
            </a:r>
            <a:r>
              <a:rPr lang="ru-RU" sz="3200" dirty="0" err="1" smtClean="0"/>
              <a:t>одиницях</a:t>
            </a:r>
            <a:r>
              <a:rPr lang="ru-RU" sz="3200" dirty="0" smtClean="0"/>
              <a:t>). </a:t>
            </a:r>
            <a:endParaRPr lang="ru-RU" sz="32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50</TotalTime>
  <Words>738</Words>
  <Application>Microsoft Office PowerPoint</Application>
  <PresentationFormat>Экран (4:3)</PresentationFormat>
  <Paragraphs>26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Поток</vt:lpstr>
      <vt:lpstr>Тема: Міжнародна валютна система  </vt:lpstr>
      <vt:lpstr>Слайд 2</vt:lpstr>
      <vt:lpstr>Що таке міжнародна валютна система ?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Посилання</vt:lpstr>
    </vt:vector>
  </TitlesOfParts>
  <Company>L208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Тема: Міжнародна валютна система  </dc:title>
  <dc:creator>U</dc:creator>
  <cp:lastModifiedBy>U</cp:lastModifiedBy>
  <cp:revision>6</cp:revision>
  <dcterms:created xsi:type="dcterms:W3CDTF">2014-05-15T06:18:45Z</dcterms:created>
  <dcterms:modified xsi:type="dcterms:W3CDTF">2014-05-15T07:09:08Z</dcterms:modified>
</cp:coreProperties>
</file>