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90A811-0A89-492B-821B-E26548C84EF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3C9402-7EC9-4911-9F1E-74C65E8DEC7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url?sa=i&amp;rct=j&amp;q=&amp;esrc=s&amp;source=images&amp;cd=&amp;docid=S3n4raCiYMBytM&amp;tbnid=ggIanWKpMN3L6M:&amp;ved=0CAUQjRw&amp;url=http%3A%2F%2Fschool.xvatit.com%2Findex.php%3Ftitle%3D%25D0%259B%25D1%2596%25D1%2582%25D0%25B5%25D1%2580%25D0%25B0%25D1%2582%25D1%2583%25D1%2580%25D0%25B0_%25D0%25B4%25D0%25BE_%25D1%2583%25D1%2580%25D0%25BE%25D0%25BA%25D1%2583_%25D0%25BD%25D0%25B0_%25D1%2582%25D0%25B5%25D0%25BC%25D1%2583_%25C2%25AB%25D0%25A2%25D0%25B5%25D0%25BC%25D0%25B0_9._%25D0%259C%25D1%2596%25D0%25B6%25D0%25BD%25D0%25B0%25D1%2580%25D0%25BE%25D0%25B4%25D0%25BD%25D0%25B0_%25D0%25B2%25D0%25B0%25D0%25BB%25D1%258E%25D1%2582%25D0%25BD%25D0%25B0_%25D1%2581%25D0%25B8%25D1%2581%25D1%2582%25D0%25B5%25D0%25BC%25D0%25B0._%25D0%259C%25D1%2596%25D0%25B6%25D0%25BD%25D0%25B0%25D1%2580%25D0%25BE%25D0%25B4%25D0%25BD%25D1%2596_%25D0%25B3%25D1%2580%25D0%25BE%25D1%2588%25D1%2596%25C2%25BB&amp;ei=IWF0U-PFEIXiOvTsgcgG&amp;bvm=bv.66699033,d.d2k&amp;psig=AFQjCNGQKoqEOq3PfqUWtSl_2zJBz6VchQ&amp;ust=140022199000615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ua/url?sa=i&amp;rct=j&amp;q=&amp;esrc=s&amp;source=images&amp;cd=&amp;cad=rja&amp;uact=8&amp;docid=Uu3yyyzmBaSIZM&amp;tbnid=aqnEMW2VCX7LcM:&amp;ved=0CAUQjRw&amp;url=http%3A%2F%2Fgazeta.lviv.ua%2Fnews%2F2013%2F10%2F29%2F17477&amp;ei=p2R0U8nJMITfOKewgMgH&amp;bvm=bv.66699033,d.d2k&amp;psig=AFQjCNG7myKyzaVc7ObZnp80PAATc3lhLw&amp;ust=1400223268107909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://ua-ekonomist.com/tags/%D0%BA%D0%B0%D0%B7%D0%BD%D0%B0%D1%87%D0%B5%D0%B9%D1%81%D1%8C%D0%BA%D1%96+%D0%B2%D0%B5%D0%BA%D1%81%D0%B5%D0%BB%D1%96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url?sa=i&amp;rct=j&amp;q=&amp;esrc=s&amp;source=images&amp;cd=&amp;cad=rja&amp;uact=8&amp;docid=KiGLsRhlAqW6UM&amp;tbnid=4iK4R7oExRAkcM:&amp;ved=0CAUQjRw&amp;url=http%3A%2F%2Fchitay.net%2Feconomy%2Fua-news-20452.html&amp;ei=12N0U7iANYHBOLi7gYgH&amp;bvm=bv.66699033,d.d2k&amp;psig=AFQjCNGbNxG4I779tE99FHhWiVciQKqNPQ&amp;ust=1400222801112907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/>
              <a:t>Тема: </a:t>
            </a:r>
            <a:r>
              <a:rPr lang="ru-RU" sz="6700" b="1" dirty="0" err="1" smtClean="0"/>
              <a:t>Міжнародна</a:t>
            </a:r>
            <a:r>
              <a:rPr lang="ru-RU" sz="6700" b="1" dirty="0" smtClean="0"/>
              <a:t> </a:t>
            </a:r>
            <a:r>
              <a:rPr lang="ru-RU" sz="6700" b="1" dirty="0" err="1" smtClean="0"/>
              <a:t>валютна</a:t>
            </a:r>
            <a:r>
              <a:rPr lang="ru-RU" sz="6700" b="1" dirty="0" smtClean="0"/>
              <a:t> система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85720" y="357166"/>
            <a:ext cx="4038600" cy="6000792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Плаваючий</a:t>
            </a:r>
            <a:r>
              <a:rPr lang="ru-RU" dirty="0" smtClean="0"/>
              <a:t> </a:t>
            </a:r>
            <a:r>
              <a:rPr lang="ru-RU" dirty="0" err="1" smtClean="0"/>
              <a:t>валютний</a:t>
            </a:r>
            <a:r>
              <a:rPr lang="ru-RU" dirty="0" smtClean="0"/>
              <a:t> курс не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монетним</a:t>
            </a:r>
            <a:r>
              <a:rPr lang="ru-RU" dirty="0" smtClean="0"/>
              <a:t> паритетом, 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зіставленням</a:t>
            </a:r>
            <a:r>
              <a:rPr lang="ru-RU" dirty="0" smtClean="0"/>
              <a:t> </a:t>
            </a:r>
            <a:r>
              <a:rPr lang="ru-RU" dirty="0" err="1" smtClean="0"/>
              <a:t>паритетів</a:t>
            </a:r>
            <a:r>
              <a:rPr lang="ru-RU" dirty="0" smtClean="0"/>
              <a:t> </a:t>
            </a:r>
            <a:r>
              <a:rPr lang="ru-RU" dirty="0" err="1" smtClean="0"/>
              <a:t>купівельної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валют,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в </a:t>
            </a:r>
            <a:r>
              <a:rPr lang="ru-RU" dirty="0" err="1" smtClean="0"/>
              <a:t>національних</a:t>
            </a:r>
            <a:r>
              <a:rPr lang="ru-RU" dirty="0" smtClean="0"/>
              <a:t> грошах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однойменного</a:t>
            </a:r>
            <a:r>
              <a:rPr lang="ru-RU" dirty="0" smtClean="0"/>
              <a:t> «</a:t>
            </a:r>
            <a:r>
              <a:rPr lang="ru-RU" dirty="0" err="1" smtClean="0"/>
              <a:t>кошика</a:t>
            </a:r>
            <a:r>
              <a:rPr lang="ru-RU" dirty="0" smtClean="0"/>
              <a:t>» </a:t>
            </a:r>
            <a:r>
              <a:rPr lang="ru-RU" dirty="0" err="1" smtClean="0"/>
              <a:t>товарів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Содержимое 5" descr="new5_2d93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3500438"/>
            <a:ext cx="4572032" cy="3035530"/>
          </a:xfrm>
        </p:spPr>
      </p:pic>
      <p:pic>
        <p:nvPicPr>
          <p:cNvPr id="9" name="Содержимое 4" descr="кккк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0"/>
            <a:ext cx="4860362" cy="325000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607223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Третім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валютний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. Першим таким ринком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золота як грошового товару, де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продавалося</a:t>
            </a:r>
            <a:r>
              <a:rPr lang="ru-RU" dirty="0" smtClean="0"/>
              <a:t> за </a:t>
            </a:r>
            <a:r>
              <a:rPr lang="ru-RU" dirty="0" err="1" smtClean="0"/>
              <a:t>офіційною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закріплена</a:t>
            </a:r>
            <a:r>
              <a:rPr lang="ru-RU" dirty="0" smtClean="0"/>
              <a:t> </a:t>
            </a:r>
            <a:r>
              <a:rPr lang="ru-RU" dirty="0" err="1" smtClean="0"/>
              <a:t>міжнародним</a:t>
            </a:r>
            <a:r>
              <a:rPr lang="ru-RU" dirty="0" smtClean="0"/>
              <a:t> договором.</a:t>
            </a:r>
          </a:p>
          <a:p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на золото </a:t>
            </a:r>
            <a:r>
              <a:rPr lang="ru-RU" dirty="0" err="1" smtClean="0"/>
              <a:t>складається</a:t>
            </a:r>
            <a:r>
              <a:rPr lang="ru-RU" dirty="0" smtClean="0"/>
              <a:t> під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, а </a:t>
            </a:r>
            <a:r>
              <a:rPr lang="ru-RU" dirty="0" err="1" smtClean="0"/>
              <a:t>ринок</a:t>
            </a:r>
            <a:r>
              <a:rPr lang="ru-RU" dirty="0" smtClean="0"/>
              <a:t> золота </a:t>
            </a:r>
            <a:r>
              <a:rPr lang="ru-RU" dirty="0" err="1" smtClean="0"/>
              <a:t>функціонує</a:t>
            </a:r>
            <a:r>
              <a:rPr lang="ru-RU" dirty="0" smtClean="0"/>
              <a:t> як </a:t>
            </a:r>
            <a:r>
              <a:rPr lang="ru-RU" dirty="0" err="1" smtClean="0"/>
              <a:t>звичайний</a:t>
            </a:r>
            <a:r>
              <a:rPr lang="ru-RU" dirty="0" smtClean="0"/>
              <a:t> </a:t>
            </a:r>
            <a:r>
              <a:rPr lang="ru-RU" dirty="0" err="1" smtClean="0"/>
              <a:t>товарний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fairytale_leprechaun_00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857364"/>
            <a:ext cx="4038600" cy="304241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dirty="0" err="1" smtClean="0"/>
              <a:t>Змістом</a:t>
            </a:r>
            <a:r>
              <a:rPr lang="ru-RU" dirty="0" smtClean="0"/>
              <a:t> четвертого </a:t>
            </a:r>
            <a:r>
              <a:rPr lang="ru-RU" dirty="0" err="1" smtClean="0"/>
              <a:t>елементу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валютно-фінансові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валютний</a:t>
            </a:r>
            <a:r>
              <a:rPr lang="ru-RU" dirty="0" smtClean="0"/>
              <a:t> фонд (МВФ), </a:t>
            </a:r>
            <a:r>
              <a:rPr lang="ru-RU" dirty="0" err="1" smtClean="0"/>
              <a:t>Міжнародний</a:t>
            </a:r>
            <a:r>
              <a:rPr lang="ru-RU" dirty="0" smtClean="0"/>
              <a:t> банк </a:t>
            </a:r>
            <a:r>
              <a:rPr lang="ru-RU" dirty="0" err="1" smtClean="0"/>
              <a:t>реконструкції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(МБРР), </a:t>
            </a:r>
            <a:r>
              <a:rPr lang="ru-RU" dirty="0" err="1" smtClean="0"/>
              <a:t>який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філіалами</a:t>
            </a:r>
            <a:r>
              <a:rPr lang="ru-RU" dirty="0" smtClean="0"/>
              <a:t> — </a:t>
            </a:r>
            <a:r>
              <a:rPr lang="ru-RU" dirty="0" err="1" smtClean="0"/>
              <a:t>Міжнародною</a:t>
            </a:r>
            <a:r>
              <a:rPr lang="ru-RU" dirty="0" smtClean="0"/>
              <a:t> </a:t>
            </a:r>
            <a:r>
              <a:rPr lang="ru-RU" dirty="0" err="1" smtClean="0"/>
              <a:t>фінансовою</a:t>
            </a:r>
            <a:r>
              <a:rPr lang="ru-RU" dirty="0" smtClean="0"/>
              <a:t> </a:t>
            </a:r>
            <a:r>
              <a:rPr lang="ru-RU" dirty="0" err="1" smtClean="0"/>
              <a:t>корпорацією</a:t>
            </a:r>
            <a:r>
              <a:rPr lang="ru-RU" dirty="0" smtClean="0"/>
              <a:t> (МФК), </a:t>
            </a:r>
            <a:r>
              <a:rPr lang="ru-RU" dirty="0" err="1" smtClean="0"/>
              <a:t>Міжнародною</a:t>
            </a:r>
            <a:r>
              <a:rPr lang="ru-RU" dirty="0" smtClean="0"/>
              <a:t> </a:t>
            </a:r>
            <a:r>
              <a:rPr lang="ru-RU" dirty="0" err="1" smtClean="0"/>
              <a:t>асоціацією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(МАР) та </a:t>
            </a:r>
            <a:r>
              <a:rPr lang="ru-RU" dirty="0" err="1" smtClean="0"/>
              <a:t>Багатостороннім</a:t>
            </a:r>
            <a:r>
              <a:rPr lang="ru-RU" dirty="0" smtClean="0"/>
              <a:t> агентством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гарантій</a:t>
            </a:r>
            <a:r>
              <a:rPr lang="ru-RU" dirty="0" smtClean="0"/>
              <a:t> </a:t>
            </a:r>
            <a:r>
              <a:rPr lang="ru-RU" dirty="0" err="1" smtClean="0"/>
              <a:t>інвестицій</a:t>
            </a:r>
            <a:r>
              <a:rPr lang="ru-RU" dirty="0" smtClean="0"/>
              <a:t> (БАГІ) —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банку, Банк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у </a:t>
            </a:r>
            <a:r>
              <a:rPr lang="ru-RU" dirty="0" err="1" smtClean="0"/>
              <a:t>Базелі</a:t>
            </a:r>
            <a:r>
              <a:rPr lang="ru-RU" dirty="0" smtClean="0"/>
              <a:t>, </a:t>
            </a:r>
            <a:r>
              <a:rPr lang="ru-RU" dirty="0" err="1" smtClean="0"/>
              <a:t>регіональні</a:t>
            </a:r>
            <a:r>
              <a:rPr lang="ru-RU" dirty="0" smtClean="0"/>
              <a:t> банки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Першим </a:t>
            </a:r>
            <a:r>
              <a:rPr lang="ru-RU" dirty="0" err="1" smtClean="0"/>
              <a:t>кроком</a:t>
            </a:r>
            <a:r>
              <a:rPr lang="ru-RU" dirty="0" smtClean="0"/>
              <a:t> на шляху до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платіжних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СДР (</a:t>
            </a:r>
            <a:r>
              <a:rPr lang="ru-RU" dirty="0" err="1" smtClean="0"/>
              <a:t>спеціальних</a:t>
            </a:r>
            <a:r>
              <a:rPr lang="ru-RU" dirty="0" smtClean="0"/>
              <a:t> прав </a:t>
            </a:r>
            <a:r>
              <a:rPr lang="ru-RU" dirty="0" err="1" smtClean="0"/>
              <a:t>запозичення</a:t>
            </a:r>
            <a:r>
              <a:rPr lang="ru-RU" dirty="0" smtClean="0"/>
              <a:t>), а </a:t>
            </a:r>
            <a:r>
              <a:rPr lang="ru-RU" dirty="0" err="1" smtClean="0"/>
              <a:t>поворотним</a:t>
            </a:r>
            <a:r>
              <a:rPr lang="ru-RU" dirty="0" smtClean="0"/>
              <a:t> моментом стала </a:t>
            </a:r>
            <a:r>
              <a:rPr lang="ru-RU" dirty="0" err="1" smtClean="0"/>
              <a:t>відмова</a:t>
            </a:r>
            <a:r>
              <a:rPr lang="ru-RU" dirty="0" smtClean="0"/>
              <a:t> США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розміну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 на золото для </a:t>
            </a:r>
            <a:r>
              <a:rPr lang="ru-RU" dirty="0" err="1" smtClean="0"/>
              <a:t>нерезидентів</a:t>
            </a:r>
            <a:r>
              <a:rPr lang="ru-RU" dirty="0" smtClean="0"/>
              <a:t>. У </a:t>
            </a:r>
            <a:r>
              <a:rPr lang="ru-RU" dirty="0" err="1" smtClean="0"/>
              <a:t>березні</a:t>
            </a:r>
            <a:r>
              <a:rPr lang="ru-RU" dirty="0" smtClean="0"/>
              <a:t> 1973 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здійснено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до </a:t>
            </a:r>
            <a:r>
              <a:rPr lang="ru-RU" dirty="0" err="1" smtClean="0"/>
              <a:t>плаваючих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, а в </a:t>
            </a:r>
            <a:r>
              <a:rPr lang="ru-RU" dirty="0" err="1" smtClean="0"/>
              <a:t>липні</a:t>
            </a:r>
            <a:r>
              <a:rPr lang="ru-RU" dirty="0" smtClean="0"/>
              <a:t> 1974 р. </a:t>
            </a:r>
            <a:r>
              <a:rPr lang="ru-RU" dirty="0" err="1" smtClean="0"/>
              <a:t>валютний</a:t>
            </a:r>
            <a:r>
              <a:rPr lang="ru-RU" dirty="0" smtClean="0"/>
              <a:t> паритет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замінено</a:t>
            </a:r>
            <a:r>
              <a:rPr lang="ru-RU" dirty="0" smtClean="0"/>
              <a:t> </a:t>
            </a:r>
            <a:r>
              <a:rPr lang="ru-RU" dirty="0" err="1" smtClean="0"/>
              <a:t>валютним</a:t>
            </a:r>
            <a:r>
              <a:rPr lang="ru-RU" dirty="0" smtClean="0"/>
              <a:t> </a:t>
            </a:r>
            <a:r>
              <a:rPr lang="ru-RU" dirty="0" err="1" smtClean="0"/>
              <a:t>кошиком</a:t>
            </a:r>
            <a:r>
              <a:rPr lang="ru-RU" dirty="0" smtClean="0"/>
              <a:t> СДР.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січні</a:t>
            </a:r>
            <a:r>
              <a:rPr lang="ru-RU" dirty="0" smtClean="0"/>
              <a:t> 1976 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підписано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валютний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нова </a:t>
            </a:r>
            <a:r>
              <a:rPr lang="ru-RU" dirty="0" err="1" smtClean="0"/>
              <a:t>четверта</a:t>
            </a:r>
            <a:r>
              <a:rPr lang="ru-RU" dirty="0" smtClean="0"/>
              <a:t> </a:t>
            </a:r>
            <a:r>
              <a:rPr lang="ru-RU" dirty="0" err="1" smtClean="0"/>
              <a:t>валютна</a:t>
            </a:r>
            <a:r>
              <a:rPr lang="ru-RU" dirty="0" smtClean="0"/>
              <a:t> система </a:t>
            </a:r>
            <a:r>
              <a:rPr lang="ru-RU" dirty="0" err="1" smtClean="0"/>
              <a:t>дістала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, де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підписання</a:t>
            </a:r>
            <a:r>
              <a:rPr lang="ru-RU" dirty="0" smtClean="0"/>
              <a:t>, — </a:t>
            </a:r>
            <a:r>
              <a:rPr lang="ru-RU" dirty="0" err="1" smtClean="0"/>
              <a:t>Ямайська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система </a:t>
            </a:r>
            <a:r>
              <a:rPr lang="ru-RU" dirty="0" err="1" smtClean="0"/>
              <a:t>заснована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не на </a:t>
            </a:r>
            <a:r>
              <a:rPr lang="ru-RU" dirty="0" err="1" smtClean="0"/>
              <a:t>одній</a:t>
            </a:r>
            <a:r>
              <a:rPr lang="ru-RU" dirty="0" smtClean="0"/>
              <a:t>, а на </a:t>
            </a:r>
            <a:r>
              <a:rPr lang="ru-RU" dirty="0" err="1" smtClean="0"/>
              <a:t>кількох</a:t>
            </a:r>
            <a:r>
              <a:rPr lang="ru-RU" dirty="0" smtClean="0"/>
              <a:t> валютах,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багатовалютним</a:t>
            </a:r>
            <a:r>
              <a:rPr lang="ru-RU" dirty="0" smtClean="0"/>
              <a:t> стандартом.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передбачав</a:t>
            </a:r>
            <a:r>
              <a:rPr lang="ru-RU" dirty="0" smtClean="0"/>
              <a:t>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демонетизацію</a:t>
            </a:r>
            <a:r>
              <a:rPr lang="ru-RU" dirty="0" smtClean="0"/>
              <a:t> золота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остаточний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до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як </a:t>
            </a:r>
            <a:r>
              <a:rPr lang="ru-RU" dirty="0" err="1" smtClean="0"/>
              <a:t>світових</a:t>
            </a:r>
            <a:r>
              <a:rPr lang="ru-RU" dirty="0" smtClean="0"/>
              <a:t> грошей </a:t>
            </a:r>
            <a:r>
              <a:rPr lang="ru-RU" dirty="0" err="1" smtClean="0"/>
              <a:t>національних</a:t>
            </a:r>
            <a:r>
              <a:rPr lang="ru-RU" dirty="0" smtClean="0"/>
              <a:t> валют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розрахункових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— </a:t>
            </a:r>
            <a:r>
              <a:rPr lang="ru-RU" dirty="0" err="1" smtClean="0"/>
              <a:t>спеціальних</a:t>
            </a:r>
            <a:r>
              <a:rPr lang="ru-RU" dirty="0" smtClean="0"/>
              <a:t> прав </a:t>
            </a:r>
            <a:r>
              <a:rPr lang="ru-RU" dirty="0" err="1" smtClean="0"/>
              <a:t>запозичення</a:t>
            </a:r>
            <a:r>
              <a:rPr lang="ru-RU" dirty="0" smtClean="0"/>
              <a:t> (СДР),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випускаються</a:t>
            </a:r>
            <a:r>
              <a:rPr lang="ru-RU" dirty="0" smtClean="0"/>
              <a:t> </a:t>
            </a:r>
            <a:r>
              <a:rPr lang="ru-RU" dirty="0" err="1" smtClean="0"/>
              <a:t>Міжнародним</a:t>
            </a:r>
            <a:r>
              <a:rPr lang="ru-RU" dirty="0" smtClean="0"/>
              <a:t> </a:t>
            </a:r>
            <a:r>
              <a:rPr lang="ru-RU" dirty="0" err="1" smtClean="0"/>
              <a:t>валютним</a:t>
            </a:r>
            <a:r>
              <a:rPr lang="ru-RU" dirty="0" smtClean="0"/>
              <a:t> фондом.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400552" cy="607223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валютний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ru-RU" dirty="0" err="1" smtClean="0"/>
              <a:t>стійких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та </a:t>
            </a:r>
            <a:r>
              <a:rPr lang="ru-RU" dirty="0" err="1" smtClean="0"/>
              <a:t>організаційних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пов'язаних-9 </a:t>
            </a:r>
            <a:r>
              <a:rPr lang="ru-RU" dirty="0" err="1" smtClean="0"/>
              <a:t>операціями</a:t>
            </a:r>
            <a:r>
              <a:rPr lang="ru-RU" dirty="0" smtClean="0"/>
              <a:t> </a:t>
            </a:r>
            <a:r>
              <a:rPr lang="ru-RU" dirty="0" err="1" smtClean="0"/>
              <a:t>купівлі-продажу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валют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платіжних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в </a:t>
            </a:r>
            <a:r>
              <a:rPr lang="ru-RU" dirty="0" err="1" smtClean="0"/>
              <a:t>іноземних</a:t>
            </a:r>
            <a:r>
              <a:rPr lang="ru-RU" dirty="0" smtClean="0"/>
              <a:t> валютах. На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коло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зовнішньоторговельних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, туризму, </a:t>
            </a:r>
            <a:r>
              <a:rPr lang="ru-RU" dirty="0" err="1" smtClean="0"/>
              <a:t>міграції</a:t>
            </a:r>
            <a:r>
              <a:rPr lang="ru-RU" dirty="0" smtClean="0"/>
              <a:t> </a:t>
            </a:r>
            <a:r>
              <a:rPr lang="ru-RU" dirty="0" err="1" smtClean="0"/>
              <a:t>капіталів</a:t>
            </a:r>
            <a:r>
              <a:rPr lang="ru-RU" dirty="0" smtClean="0"/>
              <a:t>,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передбачають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, </a:t>
            </a:r>
            <a:r>
              <a:rPr lang="ru-RU" dirty="0" err="1" smtClean="0"/>
              <a:t>продавцями</a:t>
            </a:r>
            <a:r>
              <a:rPr lang="ru-RU" dirty="0" smtClean="0"/>
              <a:t>, </a:t>
            </a:r>
            <a:r>
              <a:rPr lang="ru-RU" dirty="0" err="1" smtClean="0"/>
              <a:t>посередниками</a:t>
            </a:r>
            <a:r>
              <a:rPr lang="ru-RU" dirty="0" smtClean="0"/>
              <a:t> та </a:t>
            </a:r>
            <a:r>
              <a:rPr lang="ru-RU" dirty="0" err="1" smtClean="0"/>
              <a:t>банківськими</a:t>
            </a:r>
            <a:r>
              <a:rPr lang="ru-RU" dirty="0" smtClean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фірмами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6" name="Содержимое 5" descr="Ekon11-13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000108"/>
            <a:ext cx="4286248" cy="336313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500042"/>
            <a:ext cx="8115328" cy="2643205"/>
          </a:xfrm>
        </p:spPr>
        <p:txBody>
          <a:bodyPr>
            <a:normAutofit/>
          </a:bodyPr>
          <a:lstStyle/>
          <a:p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валютного ринку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транснаціональні</a:t>
            </a:r>
            <a:r>
              <a:rPr lang="ru-RU" dirty="0" smtClean="0"/>
              <a:t> банки,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розгалужену</a:t>
            </a:r>
            <a:r>
              <a:rPr lang="ru-RU" dirty="0" smtClean="0"/>
              <a:t> мережу </a:t>
            </a:r>
            <a:r>
              <a:rPr lang="ru-RU" dirty="0" err="1" smtClean="0"/>
              <a:t>філій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широко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в </a:t>
            </a:r>
            <a:r>
              <a:rPr lang="ru-RU" dirty="0" err="1" smtClean="0"/>
              <a:t>операціях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, </a:t>
            </a:r>
            <a:r>
              <a:rPr lang="ru-RU" dirty="0" err="1" smtClean="0"/>
              <a:t>комп'ютерну</a:t>
            </a:r>
            <a:r>
              <a:rPr lang="ru-RU" dirty="0" smtClean="0"/>
              <a:t> </a:t>
            </a:r>
            <a:r>
              <a:rPr lang="ru-RU" dirty="0" err="1" smtClean="0"/>
              <a:t>техніку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1393685903_nbu1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14480" y="2835253"/>
            <a:ext cx="5572164" cy="371477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829180" cy="555468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, </a:t>
            </a:r>
            <a:r>
              <a:rPr lang="ru-RU" dirty="0" err="1" smtClean="0"/>
              <a:t>закріпленого</a:t>
            </a:r>
            <a:r>
              <a:rPr lang="ru-RU" dirty="0" smtClean="0"/>
              <a:t> </a:t>
            </a:r>
            <a:r>
              <a:rPr lang="ru-RU" dirty="0" err="1" smtClean="0"/>
              <a:t>багатосторонньою</a:t>
            </a:r>
            <a:r>
              <a:rPr lang="ru-RU" dirty="0" smtClean="0"/>
              <a:t> угодою </a:t>
            </a:r>
            <a:r>
              <a:rPr lang="ru-RU" dirty="0" err="1" smtClean="0"/>
              <a:t>універсального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в межах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угруповань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існувати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міри</a:t>
            </a:r>
            <a:r>
              <a:rPr lang="ru-RU" dirty="0" smtClean="0"/>
              <a:t> </a:t>
            </a:r>
            <a:r>
              <a:rPr lang="ru-RU" dirty="0" err="1" smtClean="0"/>
              <a:t>єдині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. У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світогосподарських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торговельних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неторговельних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регулюються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принципами, </a:t>
            </a:r>
            <a:r>
              <a:rPr lang="ru-RU" dirty="0" err="1" smtClean="0"/>
              <a:t>закріпленими</a:t>
            </a:r>
            <a:r>
              <a:rPr lang="ru-RU" dirty="0" smtClean="0"/>
              <a:t> в </a:t>
            </a:r>
            <a:r>
              <a:rPr lang="ru-RU" dirty="0" err="1" smtClean="0"/>
              <a:t>Женевській</a:t>
            </a:r>
            <a:r>
              <a:rPr lang="ru-RU" dirty="0" smtClean="0"/>
              <a:t> </a:t>
            </a:r>
            <a:r>
              <a:rPr lang="ru-RU" dirty="0" err="1" smtClean="0"/>
              <a:t>конвенції</a:t>
            </a:r>
            <a:r>
              <a:rPr lang="ru-RU" dirty="0" smtClean="0"/>
              <a:t> про чеки та </a:t>
            </a:r>
            <a:r>
              <a:rPr lang="ru-RU" dirty="0" err="1" smtClean="0"/>
              <a:t>векселі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зведеннями</a:t>
            </a:r>
            <a:r>
              <a:rPr lang="ru-RU" dirty="0" smtClean="0"/>
              <a:t> постанов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торгової</a:t>
            </a:r>
            <a:r>
              <a:rPr lang="ru-RU" dirty="0" smtClean="0"/>
              <a:t> </a:t>
            </a:r>
            <a:r>
              <a:rPr lang="ru-RU" dirty="0" err="1" smtClean="0"/>
              <a:t>палати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Парижі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ndex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1142984"/>
            <a:ext cx="3692430" cy="270590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Посилання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5500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http://library.if.ua/book/61/4429.html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algn="r"/>
            <a:endParaRPr lang="uk-UA" dirty="0"/>
          </a:p>
          <a:p>
            <a:pPr algn="r"/>
            <a:endParaRPr lang="uk-UA" dirty="0" smtClean="0"/>
          </a:p>
          <a:p>
            <a:pPr algn="r"/>
            <a:r>
              <a:rPr lang="uk-UA" sz="4000" dirty="0" smtClean="0"/>
              <a:t>Виконала учениця 11-А класу</a:t>
            </a:r>
          </a:p>
          <a:p>
            <a:pPr algn="r"/>
            <a:r>
              <a:rPr lang="uk-UA" sz="4000" dirty="0" smtClean="0"/>
              <a:t>Ліцею№208  </a:t>
            </a:r>
            <a:r>
              <a:rPr lang="uk-UA" sz="4000" dirty="0" err="1" smtClean="0"/>
              <a:t>м.Києва</a:t>
            </a:r>
            <a:endParaRPr lang="uk-UA" sz="4000" dirty="0" smtClean="0"/>
          </a:p>
          <a:p>
            <a:pPr algn="r"/>
            <a:r>
              <a:rPr lang="uk-UA" sz="4000" dirty="0" err="1" smtClean="0"/>
              <a:t>Монько</a:t>
            </a:r>
            <a:r>
              <a:rPr lang="uk-UA" sz="4000" dirty="0" smtClean="0"/>
              <a:t> Ірини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 smtClean="0"/>
              <a:t>Що таке </a:t>
            </a:r>
            <a:r>
              <a:rPr lang="ru-RU" b="1" dirty="0" err="1"/>
              <a:t>м</a:t>
            </a:r>
            <a:r>
              <a:rPr lang="ru-RU" b="1" dirty="0" err="1" smtClean="0"/>
              <a:t>іжнародна</a:t>
            </a:r>
            <a:r>
              <a:rPr lang="ru-RU" b="1" dirty="0" smtClean="0"/>
              <a:t> </a:t>
            </a:r>
            <a:r>
              <a:rPr lang="ru-RU" b="1" dirty="0" err="1" smtClean="0"/>
              <a:t>валютна</a:t>
            </a:r>
            <a:r>
              <a:rPr lang="ru-RU" b="1" dirty="0" smtClean="0"/>
              <a:t> система 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валютна</a:t>
            </a:r>
            <a:r>
              <a:rPr lang="ru-RU" dirty="0" smtClean="0"/>
              <a:t> система — </a:t>
            </a:r>
            <a:r>
              <a:rPr lang="ru-RU" dirty="0" err="1" smtClean="0"/>
              <a:t>це</a:t>
            </a:r>
            <a:r>
              <a:rPr lang="ru-RU" dirty="0" smtClean="0"/>
              <a:t> форма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склалася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закріплена</a:t>
            </a:r>
            <a:r>
              <a:rPr lang="ru-RU" dirty="0" smtClean="0"/>
              <a:t> </a:t>
            </a:r>
            <a:r>
              <a:rPr lang="ru-RU" dirty="0" err="1" smtClean="0"/>
              <a:t>міждержавною</a:t>
            </a:r>
            <a:r>
              <a:rPr lang="ru-RU" dirty="0" smtClean="0"/>
              <a:t> </a:t>
            </a:r>
            <a:r>
              <a:rPr lang="ru-RU" dirty="0" err="1" smtClean="0"/>
              <a:t>домовленістю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, </a:t>
            </a:r>
            <a:r>
              <a:rPr lang="ru-RU" dirty="0" err="1" smtClean="0"/>
              <a:t>інструментів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міждержавних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взаємний</a:t>
            </a:r>
            <a:r>
              <a:rPr lang="ru-RU" dirty="0" smtClean="0"/>
              <a:t> </a:t>
            </a:r>
            <a:r>
              <a:rPr lang="ru-RU" dirty="0" err="1" smtClean="0"/>
              <a:t>платіжно-розрахунковий</a:t>
            </a:r>
            <a:r>
              <a:rPr lang="ru-RU" dirty="0" smtClean="0"/>
              <a:t> оборот у рамках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05000" y="3566319"/>
            <a:ext cx="1143000" cy="11430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85720" y="357166"/>
            <a:ext cx="8858280" cy="3500462"/>
          </a:xfrm>
        </p:spPr>
        <p:txBody>
          <a:bodyPr>
            <a:normAutofit/>
          </a:bodyPr>
          <a:lstStyle/>
          <a:p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валютна</a:t>
            </a:r>
            <a:r>
              <a:rPr lang="ru-RU" dirty="0" smtClean="0"/>
              <a:t> система </a:t>
            </a:r>
            <a:r>
              <a:rPr lang="ru-RU" dirty="0" err="1" smtClean="0"/>
              <a:t>виникла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систем,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існували</a:t>
            </a:r>
            <a:r>
              <a:rPr lang="ru-RU" dirty="0" smtClean="0"/>
              <a:t>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. Перша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грошова</a:t>
            </a:r>
            <a:r>
              <a:rPr lang="ru-RU" dirty="0" smtClean="0"/>
              <a:t> система почала </a:t>
            </a:r>
            <a:r>
              <a:rPr lang="ru-RU" dirty="0" err="1" smtClean="0"/>
              <a:t>зароджуватися</a:t>
            </a:r>
            <a:r>
              <a:rPr lang="ru-RU" dirty="0" smtClean="0"/>
              <a:t> в XIX ст.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юридично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оформлена на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 1867 </a:t>
            </a:r>
            <a:r>
              <a:rPr lang="ru-RU" dirty="0" err="1" smtClean="0"/>
              <a:t>p</a:t>
            </a:r>
            <a:r>
              <a:rPr lang="ru-RU" dirty="0" smtClean="0"/>
              <a:t>.,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в </a:t>
            </a:r>
            <a:r>
              <a:rPr lang="ru-RU" dirty="0" err="1" smtClean="0"/>
              <a:t>Парижі</a:t>
            </a:r>
            <a:r>
              <a:rPr lang="ru-RU" dirty="0" smtClean="0"/>
              <a:t>. </a:t>
            </a:r>
            <a:r>
              <a:rPr lang="ru-RU" dirty="0" err="1" smtClean="0"/>
              <a:t>Конференція</a:t>
            </a:r>
            <a:r>
              <a:rPr lang="ru-RU" dirty="0" smtClean="0"/>
              <a:t> </a:t>
            </a:r>
            <a:r>
              <a:rPr lang="ru-RU" dirty="0" err="1" smtClean="0"/>
              <a:t>визнала</a:t>
            </a:r>
            <a:r>
              <a:rPr lang="ru-RU" dirty="0" smtClean="0"/>
              <a:t> золото </a:t>
            </a:r>
            <a:r>
              <a:rPr lang="ru-RU" dirty="0" err="1" smtClean="0"/>
              <a:t>єдиною</a:t>
            </a:r>
            <a:r>
              <a:rPr lang="ru-RU" dirty="0" smtClean="0"/>
              <a:t> формою </a:t>
            </a:r>
            <a:r>
              <a:rPr lang="ru-RU" dirty="0" err="1" smtClean="0"/>
              <a:t>світових</a:t>
            </a:r>
            <a:r>
              <a:rPr lang="ru-RU" dirty="0" smtClean="0"/>
              <a:t> грошей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накреслила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уніфікації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систем.</a:t>
            </a:r>
            <a:endParaRPr lang="ru-RU" dirty="0"/>
          </a:p>
        </p:txBody>
      </p:sp>
      <p:pic>
        <p:nvPicPr>
          <p:cNvPr id="1026" name="Picture 2" descr="http://school.xvatit.com/images/f/fe/Ekon11-143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86190"/>
            <a:ext cx="342900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14291"/>
            <a:ext cx="8829676" cy="2500330"/>
          </a:xfrm>
        </p:spPr>
        <p:txBody>
          <a:bodyPr>
            <a:normAutofit lnSpcReduction="10000"/>
          </a:bodyPr>
          <a:lstStyle/>
          <a:p>
            <a:r>
              <a:rPr lang="ru-RU" sz="3200" dirty="0" err="1" smtClean="0"/>
              <a:t>Ця</a:t>
            </a:r>
            <a:r>
              <a:rPr lang="ru-RU" sz="3200" dirty="0" smtClean="0"/>
              <a:t> система </a:t>
            </a:r>
            <a:r>
              <a:rPr lang="ru-RU" sz="3200" dirty="0" err="1" smtClean="0"/>
              <a:t>відома</a:t>
            </a:r>
            <a:r>
              <a:rPr lang="ru-RU" sz="3200" dirty="0" smtClean="0"/>
              <a:t> в </a:t>
            </a:r>
            <a:r>
              <a:rPr lang="ru-RU" sz="3200" dirty="0" err="1" smtClean="0"/>
              <a:t>історії</a:t>
            </a:r>
            <a:r>
              <a:rPr lang="ru-RU" sz="3200" dirty="0" smtClean="0"/>
              <a:t> як система «золотого стандарту» </a:t>
            </a:r>
            <a:r>
              <a:rPr lang="ru-RU" sz="3200" dirty="0" err="1" smtClean="0"/>
              <a:t>і</a:t>
            </a:r>
            <a:r>
              <a:rPr lang="ru-RU" sz="3200" dirty="0" smtClean="0"/>
              <a:t> в чистому </a:t>
            </a:r>
            <a:r>
              <a:rPr lang="ru-RU" sz="3200" dirty="0" err="1" smtClean="0"/>
              <a:t>вигляді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проіснувала</a:t>
            </a:r>
            <a:r>
              <a:rPr lang="ru-RU" sz="3200" dirty="0" smtClean="0"/>
              <a:t> до </a:t>
            </a:r>
            <a:r>
              <a:rPr lang="ru-RU" sz="3200" dirty="0" err="1" smtClean="0"/>
              <a:t>першої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світової</a:t>
            </a:r>
            <a:r>
              <a:rPr lang="ru-RU" sz="3200" dirty="0" smtClean="0"/>
              <a:t> </a:t>
            </a:r>
            <a:r>
              <a:rPr lang="ru-RU" sz="3200" dirty="0" err="1" smtClean="0"/>
              <a:t>війни</a:t>
            </a:r>
            <a:r>
              <a:rPr lang="ru-RU" sz="3200" dirty="0" smtClean="0"/>
              <a:t>, а </a:t>
            </a:r>
            <a:r>
              <a:rPr lang="ru-RU" sz="3200" dirty="0" err="1" smtClean="0"/>
              <a:t>окремі</a:t>
            </a:r>
            <a:r>
              <a:rPr lang="ru-RU" sz="3200" dirty="0" smtClean="0"/>
              <a:t> </a:t>
            </a:r>
            <a:r>
              <a:rPr lang="ru-RU" sz="3200" dirty="0" err="1" smtClean="0"/>
              <a:t>її</a:t>
            </a:r>
            <a:r>
              <a:rPr lang="ru-RU" sz="3200" dirty="0" smtClean="0"/>
              <a:t> </a:t>
            </a:r>
            <a:r>
              <a:rPr lang="ru-RU" sz="3200" dirty="0" err="1" smtClean="0"/>
              <a:t>елементи</a:t>
            </a:r>
            <a:r>
              <a:rPr lang="ru-RU" sz="3200" dirty="0" smtClean="0"/>
              <a:t> </a:t>
            </a:r>
            <a:r>
              <a:rPr lang="ru-RU" sz="3200" dirty="0" err="1" smtClean="0"/>
              <a:t>збереглися</a:t>
            </a:r>
            <a:r>
              <a:rPr lang="ru-RU" sz="3200" dirty="0" smtClean="0"/>
              <a:t> до 70-х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 XX ст.</a:t>
            </a:r>
            <a:endParaRPr lang="ru-RU" sz="3200" dirty="0"/>
          </a:p>
        </p:txBody>
      </p:sp>
      <p:pic>
        <p:nvPicPr>
          <p:cNvPr id="5" name="Содержимое 4" descr="img1936532_Ezhegodno_kolichestvo_lyudey_uvlekayuschihsya_Forek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28794" y="2786058"/>
            <a:ext cx="5429288" cy="38316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валютна</a:t>
            </a:r>
            <a:r>
              <a:rPr lang="ru-RU" dirty="0" smtClean="0"/>
              <a:t> система </a:t>
            </a:r>
            <a:r>
              <a:rPr lang="ru-RU" dirty="0" err="1" smtClean="0"/>
              <a:t>містить</a:t>
            </a:r>
            <a:r>
              <a:rPr lang="ru-RU" dirty="0" smtClean="0"/>
              <a:t> ряд </a:t>
            </a:r>
            <a:r>
              <a:rPr lang="ru-RU" dirty="0" err="1" smtClean="0"/>
              <a:t>конструктивних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: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грошовий</a:t>
            </a:r>
            <a:r>
              <a:rPr lang="ru-RU" dirty="0" smtClean="0"/>
              <a:t> товар, </a:t>
            </a:r>
            <a:r>
              <a:rPr lang="ru-RU" dirty="0" err="1" smtClean="0"/>
              <a:t>валютний</a:t>
            </a:r>
            <a:r>
              <a:rPr lang="ru-RU" dirty="0" smtClean="0"/>
              <a:t> курс, </a:t>
            </a:r>
            <a:r>
              <a:rPr lang="ru-RU" dirty="0" err="1" smtClean="0"/>
              <a:t>валютні</a:t>
            </a:r>
            <a:r>
              <a:rPr lang="ru-RU" dirty="0" smtClean="0"/>
              <a:t> ринки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валютно-фінансові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new5_2d93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797136"/>
            <a:ext cx="4038600" cy="268136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8543956" cy="3429024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грошовий</a:t>
            </a:r>
            <a:r>
              <a:rPr lang="ru-RU" dirty="0" smtClean="0"/>
              <a:t> товар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валютно-грошових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кожною </a:t>
            </a:r>
            <a:r>
              <a:rPr lang="ru-RU" dirty="0" err="1" smtClean="0"/>
              <a:t>країною</a:t>
            </a:r>
            <a:r>
              <a:rPr lang="ru-RU" dirty="0" smtClean="0"/>
              <a:t> як </a:t>
            </a:r>
            <a:r>
              <a:rPr lang="ru-RU" dirty="0" err="1" smtClean="0"/>
              <a:t>еквівалент</a:t>
            </a:r>
            <a:r>
              <a:rPr lang="ru-RU" dirty="0" smtClean="0"/>
              <a:t> </a:t>
            </a:r>
            <a:r>
              <a:rPr lang="ru-RU" dirty="0" err="1" smtClean="0"/>
              <a:t>вивезеного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багатства</a:t>
            </a:r>
            <a:r>
              <a:rPr lang="ru-RU" dirty="0" smtClean="0"/>
              <a:t>. </a:t>
            </a:r>
            <a:r>
              <a:rPr lang="ru-RU" dirty="0" err="1" smtClean="0"/>
              <a:t>Історично</a:t>
            </a:r>
            <a:r>
              <a:rPr lang="ru-RU" dirty="0" smtClean="0"/>
              <a:t> першим </a:t>
            </a:r>
            <a:r>
              <a:rPr lang="ru-RU" dirty="0" err="1" smtClean="0"/>
              <a:t>міжнародним</a:t>
            </a:r>
            <a:r>
              <a:rPr lang="ru-RU" dirty="0" smtClean="0"/>
              <a:t> </a:t>
            </a:r>
            <a:r>
              <a:rPr lang="ru-RU" dirty="0" err="1" smtClean="0"/>
              <a:t>грошовим</a:t>
            </a:r>
            <a:r>
              <a:rPr lang="ru-RU" dirty="0" smtClean="0"/>
              <a:t> товаром </a:t>
            </a:r>
            <a:r>
              <a:rPr lang="ru-RU" dirty="0" err="1" smtClean="0"/>
              <a:t>було</a:t>
            </a:r>
            <a:r>
              <a:rPr lang="ru-RU" dirty="0" smtClean="0"/>
              <a:t> золото, </a:t>
            </a:r>
            <a:r>
              <a:rPr lang="ru-RU" dirty="0" err="1" smtClean="0"/>
              <a:t>пізніше</a:t>
            </a:r>
            <a:r>
              <a:rPr lang="ru-RU" dirty="0" smtClean="0"/>
              <a:t> у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розрахунках</a:t>
            </a:r>
            <a:r>
              <a:rPr lang="ru-RU" dirty="0" smtClean="0"/>
              <a:t> почали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кредитні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 (</a:t>
            </a:r>
            <a:r>
              <a:rPr lang="ru-RU" dirty="0" err="1" smtClean="0"/>
              <a:t>векселі</a:t>
            </a:r>
            <a:r>
              <a:rPr lang="ru-RU" dirty="0" smtClean="0"/>
              <a:t>, </a:t>
            </a:r>
            <a:r>
              <a:rPr lang="ru-RU" dirty="0" err="1" smtClean="0"/>
              <a:t>банкноти</a:t>
            </a:r>
            <a:r>
              <a:rPr lang="ru-RU" dirty="0" smtClean="0"/>
              <a:t>, чеки на </a:t>
            </a:r>
            <a:r>
              <a:rPr lang="ru-RU" dirty="0" err="1" smtClean="0"/>
              <a:t>депозити</a:t>
            </a:r>
            <a:r>
              <a:rPr lang="ru-RU" dirty="0" smtClean="0"/>
              <a:t>). </a:t>
            </a:r>
            <a:endParaRPr lang="ru-RU" dirty="0"/>
          </a:p>
        </p:txBody>
      </p:sp>
      <p:pic>
        <p:nvPicPr>
          <p:cNvPr id="18434" name="Picture 2" descr="http://gazeta.lviv.ua/sites/default/files/9jd3dydydv.jpe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14752"/>
            <a:ext cx="3643338" cy="2793226"/>
          </a:xfrm>
          <a:prstGeom prst="rect">
            <a:avLst/>
          </a:prstGeom>
          <a:noFill/>
        </p:spPr>
      </p:pic>
      <p:pic>
        <p:nvPicPr>
          <p:cNvPr id="18436" name="Picture 4" descr="http://ua-ekonomist.com/uploads/posts/2013-04/1365067127_kaznachejski-zobovyazannya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714752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3257544" cy="5500726"/>
          </a:xfrm>
        </p:spPr>
        <p:txBody>
          <a:bodyPr/>
          <a:lstStyle/>
          <a:p>
            <a:r>
              <a:rPr lang="ru-RU" dirty="0" smtClean="0"/>
              <a:t>У 70-х роках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регіональні</a:t>
            </a:r>
            <a:r>
              <a:rPr lang="ru-RU" dirty="0" smtClean="0"/>
              <a:t> </a:t>
            </a:r>
            <a:r>
              <a:rPr lang="ru-RU" dirty="0" err="1" smtClean="0"/>
              <a:t>платіжні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— СДР </a:t>
            </a:r>
            <a:r>
              <a:rPr lang="ru-RU" dirty="0" err="1" smtClean="0"/>
              <a:t>і</a:t>
            </a:r>
            <a:r>
              <a:rPr lang="ru-RU" dirty="0" smtClean="0"/>
              <a:t> ЕКЮ (</a:t>
            </a:r>
            <a:r>
              <a:rPr lang="ru-RU" dirty="0" err="1" smtClean="0"/>
              <a:t>згодом</a:t>
            </a:r>
            <a:r>
              <a:rPr lang="ru-RU" dirty="0" smtClean="0"/>
              <a:t> ЄВРО).</a:t>
            </a:r>
            <a:endParaRPr lang="ru-RU" dirty="0"/>
          </a:p>
        </p:txBody>
      </p:sp>
      <p:pic>
        <p:nvPicPr>
          <p:cNvPr id="5" name="Содержимое 4" descr="14172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00496" y="571480"/>
            <a:ext cx="4291927" cy="2714644"/>
          </a:xfrm>
        </p:spPr>
      </p:pic>
      <p:pic>
        <p:nvPicPr>
          <p:cNvPr id="17410" name="Picture 2" descr="http://chitay.net/userfiles/data/20452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643314"/>
            <a:ext cx="4167192" cy="2748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57166"/>
            <a:ext cx="7972452" cy="571503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Другим </a:t>
            </a:r>
            <a:r>
              <a:rPr lang="ru-RU" sz="3200" dirty="0" err="1" smtClean="0"/>
              <a:t>елементом</a:t>
            </a:r>
            <a:r>
              <a:rPr lang="ru-RU" sz="3200" dirty="0" smtClean="0"/>
              <a:t> </a:t>
            </a:r>
            <a:r>
              <a:rPr lang="ru-RU" sz="3200" dirty="0" err="1" smtClean="0"/>
              <a:t>міжнародної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валютної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системи</a:t>
            </a:r>
            <a:r>
              <a:rPr lang="ru-RU" sz="3200" dirty="0" smtClean="0"/>
              <a:t>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ru-RU" sz="3200" dirty="0" err="1" smtClean="0"/>
              <a:t>валютний</a:t>
            </a:r>
            <a:r>
              <a:rPr lang="ru-RU" sz="3200" dirty="0" smtClean="0"/>
              <a:t> курс.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мінова</a:t>
            </a:r>
            <a:r>
              <a:rPr lang="ru-RU" sz="3200" dirty="0" smtClean="0"/>
              <a:t> </a:t>
            </a:r>
            <a:r>
              <a:rPr lang="ru-RU" sz="3200" dirty="0" err="1" smtClean="0"/>
              <a:t>вартість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національних</a:t>
            </a:r>
            <a:r>
              <a:rPr lang="ru-RU" sz="3200" dirty="0" smtClean="0"/>
              <a:t> грошей </a:t>
            </a:r>
            <a:r>
              <a:rPr lang="ru-RU" sz="3200" dirty="0" err="1" smtClean="0"/>
              <a:t>однієї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країни</a:t>
            </a:r>
            <a:r>
              <a:rPr lang="ru-RU" sz="3200" dirty="0" smtClean="0"/>
              <a:t>, </a:t>
            </a:r>
            <a:r>
              <a:rPr lang="ru-RU" sz="3200" dirty="0" err="1" smtClean="0"/>
              <a:t>виражена</a:t>
            </a:r>
            <a:r>
              <a:rPr lang="ru-RU" sz="3200" dirty="0" smtClean="0"/>
              <a:t> у </a:t>
            </a:r>
            <a:r>
              <a:rPr lang="ru-RU" sz="3200" dirty="0" err="1" smtClean="0"/>
              <a:t>грошових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одиницях</a:t>
            </a:r>
            <a:r>
              <a:rPr lang="ru-RU" sz="3200" dirty="0" smtClean="0"/>
              <a:t> </a:t>
            </a:r>
            <a:r>
              <a:rPr lang="ru-RU" sz="3200" dirty="0" err="1" smtClean="0"/>
              <a:t>інших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</a:t>
            </a:r>
            <a:r>
              <a:rPr lang="ru-RU" sz="3200" dirty="0" smtClean="0"/>
              <a:t>. </a:t>
            </a:r>
            <a:r>
              <a:rPr lang="ru-RU" sz="3200" dirty="0" err="1" smtClean="0"/>
              <a:t>Розрізняють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валютні</a:t>
            </a:r>
            <a:r>
              <a:rPr lang="ru-RU" sz="3200" dirty="0" smtClean="0"/>
              <a:t> </a:t>
            </a:r>
            <a:r>
              <a:rPr lang="ru-RU" sz="3200" dirty="0" err="1" smtClean="0"/>
              <a:t>курси</a:t>
            </a:r>
            <a:r>
              <a:rPr lang="ru-RU" sz="3200" dirty="0" smtClean="0"/>
              <a:t> </a:t>
            </a:r>
            <a:r>
              <a:rPr lang="ru-RU" sz="3200" dirty="0" err="1" smtClean="0"/>
              <a:t>фіксовані</a:t>
            </a:r>
            <a:r>
              <a:rPr lang="ru-RU" sz="3200" dirty="0" smtClean="0"/>
              <a:t> (</a:t>
            </a:r>
            <a:r>
              <a:rPr lang="ru-RU" sz="3200" dirty="0" err="1" smtClean="0"/>
              <a:t>тверді</a:t>
            </a:r>
            <a:r>
              <a:rPr lang="ru-RU" sz="3200" dirty="0" smtClean="0"/>
              <a:t>) та </a:t>
            </a:r>
            <a:r>
              <a:rPr lang="ru-RU" sz="3200" dirty="0" err="1" smtClean="0"/>
              <a:t>плаваючі</a:t>
            </a:r>
            <a:r>
              <a:rPr lang="ru-RU" sz="3200" dirty="0" smtClean="0"/>
              <a:t> (</a:t>
            </a:r>
            <a:r>
              <a:rPr lang="ru-RU" sz="3200" dirty="0" err="1" smtClean="0"/>
              <a:t>гнучкі</a:t>
            </a:r>
            <a:r>
              <a:rPr lang="ru-RU" sz="3200" dirty="0" smtClean="0"/>
              <a:t>). </a:t>
            </a:r>
            <a:r>
              <a:rPr lang="ru-RU" sz="3200" dirty="0" err="1" smtClean="0"/>
              <a:t>Фіксований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валютний</a:t>
            </a:r>
            <a:r>
              <a:rPr lang="ru-RU" sz="3200" dirty="0" smtClean="0"/>
              <a:t> курс </a:t>
            </a:r>
            <a:r>
              <a:rPr lang="ru-RU" sz="3200" dirty="0" err="1" smtClean="0"/>
              <a:t>заснований</a:t>
            </a:r>
            <a:r>
              <a:rPr lang="ru-RU" sz="3200" dirty="0" smtClean="0"/>
              <a:t> на монетному </a:t>
            </a:r>
            <a:r>
              <a:rPr lang="ru-RU" sz="3200" dirty="0" err="1" smtClean="0"/>
              <a:t>паритеті</a:t>
            </a:r>
            <a:r>
              <a:rPr lang="ru-RU" sz="3200" dirty="0" smtClean="0"/>
              <a:t> (</a:t>
            </a:r>
            <a:r>
              <a:rPr lang="ru-RU" sz="3200" dirty="0" err="1" smtClean="0"/>
              <a:t>ваговому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вміст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золота у </a:t>
            </a:r>
            <a:r>
              <a:rPr lang="ru-RU" sz="3200" dirty="0" err="1" smtClean="0"/>
              <a:t>національних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грошових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одиницях</a:t>
            </a:r>
            <a:r>
              <a:rPr lang="ru-RU" sz="3200" dirty="0" smtClean="0"/>
              <a:t>). 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738</Words>
  <Application>Microsoft Office PowerPoint</Application>
  <PresentationFormat>Экран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Тема: Міжнародна валютна система  </vt:lpstr>
      <vt:lpstr>Слайд 2</vt:lpstr>
      <vt:lpstr>Що таке міжнародна валютна система 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Посилання</vt:lpstr>
    </vt:vector>
  </TitlesOfParts>
  <Company>L208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Міжнародна валютна система  </dc:title>
  <dc:creator>U</dc:creator>
  <cp:lastModifiedBy>U</cp:lastModifiedBy>
  <cp:revision>6</cp:revision>
  <dcterms:created xsi:type="dcterms:W3CDTF">2014-05-15T06:18:45Z</dcterms:created>
  <dcterms:modified xsi:type="dcterms:W3CDTF">2014-05-15T07:09:08Z</dcterms:modified>
</cp:coreProperties>
</file>