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7" r:id="rId2"/>
    <p:sldId id="256"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338B78F2-8FED-41AE-BBC5-D7F505BDB7E8}" type="datetimeFigureOut">
              <a:rPr lang="ru-RU" smtClean="0"/>
              <a:t>31.03.2014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ED33E2D2-40BD-4865-99D9-D39757681952}"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38B78F2-8FED-41AE-BBC5-D7F505BDB7E8}" type="datetimeFigureOut">
              <a:rPr lang="ru-RU" smtClean="0"/>
              <a:t>31.03.2014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33E2D2-40BD-4865-99D9-D3975768195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38B78F2-8FED-41AE-BBC5-D7F505BDB7E8}" type="datetimeFigureOut">
              <a:rPr lang="ru-RU" smtClean="0"/>
              <a:t>31.03.2014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33E2D2-40BD-4865-99D9-D3975768195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338B78F2-8FED-41AE-BBC5-D7F505BDB7E8}" type="datetimeFigureOut">
              <a:rPr lang="ru-RU" smtClean="0"/>
              <a:t>31.03.2014</a:t>
            </a:fld>
            <a:endParaRPr lang="ru-RU"/>
          </a:p>
        </p:txBody>
      </p:sp>
      <p:sp>
        <p:nvSpPr>
          <p:cNvPr id="9" name="Номер слайда 8"/>
          <p:cNvSpPr>
            <a:spLocks noGrp="1"/>
          </p:cNvSpPr>
          <p:nvPr>
            <p:ph type="sldNum" sz="quarter" idx="15"/>
          </p:nvPr>
        </p:nvSpPr>
        <p:spPr/>
        <p:txBody>
          <a:bodyPr rtlCol="0"/>
          <a:lstStyle/>
          <a:p>
            <a:fld id="{ED33E2D2-40BD-4865-99D9-D39757681952}"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338B78F2-8FED-41AE-BBC5-D7F505BDB7E8}" type="datetimeFigureOut">
              <a:rPr lang="ru-RU" smtClean="0"/>
              <a:t>31.03.2014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ED33E2D2-40BD-4865-99D9-D39757681952}"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38B78F2-8FED-41AE-BBC5-D7F505BDB7E8}" type="datetimeFigureOut">
              <a:rPr lang="ru-RU" smtClean="0"/>
              <a:t>31.03.2014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33E2D2-40BD-4865-99D9-D39757681952}"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338B78F2-8FED-41AE-BBC5-D7F505BDB7E8}" type="datetimeFigureOut">
              <a:rPr lang="ru-RU" smtClean="0"/>
              <a:t>31.03.2014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D33E2D2-40BD-4865-99D9-D39757681952}"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338B78F2-8FED-41AE-BBC5-D7F505BDB7E8}" type="datetimeFigureOut">
              <a:rPr lang="ru-RU" smtClean="0"/>
              <a:t>31.03.2014</a:t>
            </a:fld>
            <a:endParaRPr lang="ru-RU"/>
          </a:p>
        </p:txBody>
      </p:sp>
      <p:sp>
        <p:nvSpPr>
          <p:cNvPr id="7" name="Номер слайда 6"/>
          <p:cNvSpPr>
            <a:spLocks noGrp="1"/>
          </p:cNvSpPr>
          <p:nvPr>
            <p:ph type="sldNum" sz="quarter" idx="11"/>
          </p:nvPr>
        </p:nvSpPr>
        <p:spPr/>
        <p:txBody>
          <a:bodyPr rtlCol="0"/>
          <a:lstStyle/>
          <a:p>
            <a:fld id="{ED33E2D2-40BD-4865-99D9-D39757681952}"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38B78F2-8FED-41AE-BBC5-D7F505BDB7E8}" type="datetimeFigureOut">
              <a:rPr lang="ru-RU" smtClean="0"/>
              <a:t>31.03.2014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D33E2D2-40BD-4865-99D9-D3975768195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338B78F2-8FED-41AE-BBC5-D7F505BDB7E8}" type="datetimeFigureOut">
              <a:rPr lang="ru-RU" smtClean="0"/>
              <a:t>31.03.2014</a:t>
            </a:fld>
            <a:endParaRPr lang="ru-RU"/>
          </a:p>
        </p:txBody>
      </p:sp>
      <p:sp>
        <p:nvSpPr>
          <p:cNvPr id="22" name="Номер слайда 21"/>
          <p:cNvSpPr>
            <a:spLocks noGrp="1"/>
          </p:cNvSpPr>
          <p:nvPr>
            <p:ph type="sldNum" sz="quarter" idx="15"/>
          </p:nvPr>
        </p:nvSpPr>
        <p:spPr/>
        <p:txBody>
          <a:bodyPr rtlCol="0"/>
          <a:lstStyle/>
          <a:p>
            <a:fld id="{ED33E2D2-40BD-4865-99D9-D39757681952}"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338B78F2-8FED-41AE-BBC5-D7F505BDB7E8}" type="datetimeFigureOut">
              <a:rPr lang="ru-RU" smtClean="0"/>
              <a:t>31.03.2014</a:t>
            </a:fld>
            <a:endParaRPr lang="ru-RU"/>
          </a:p>
        </p:txBody>
      </p:sp>
      <p:sp>
        <p:nvSpPr>
          <p:cNvPr id="18" name="Номер слайда 17"/>
          <p:cNvSpPr>
            <a:spLocks noGrp="1"/>
          </p:cNvSpPr>
          <p:nvPr>
            <p:ph type="sldNum" sz="quarter" idx="11"/>
          </p:nvPr>
        </p:nvSpPr>
        <p:spPr/>
        <p:txBody>
          <a:bodyPr rtlCol="0"/>
          <a:lstStyle/>
          <a:p>
            <a:fld id="{ED33E2D2-40BD-4865-99D9-D39757681952}"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38B78F2-8FED-41AE-BBC5-D7F505BDB7E8}" type="datetimeFigureOut">
              <a:rPr lang="ru-RU" smtClean="0"/>
              <a:t>31.03.2014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D33E2D2-40BD-4865-99D9-D3975768195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908720"/>
            <a:ext cx="6462464" cy="1008112"/>
          </a:xfrm>
        </p:spPr>
        <p:txBody>
          <a:bodyPr/>
          <a:lstStyle/>
          <a:p>
            <a:pPr algn="ctr"/>
            <a:r>
              <a:rPr lang="en-US" dirty="0" err="1">
                <a:solidFill>
                  <a:schemeClr val="tx1"/>
                </a:solidFill>
              </a:rPr>
              <a:t>Kazimir</a:t>
            </a:r>
            <a:r>
              <a:rPr lang="en-US" dirty="0">
                <a:solidFill>
                  <a:schemeClr val="tx1"/>
                </a:solidFill>
              </a:rPr>
              <a:t> Malevich</a:t>
            </a:r>
            <a:endParaRPr lang="ru-RU" dirty="0">
              <a:solidFill>
                <a:schemeClr val="tx1"/>
              </a:solidFill>
            </a:endParaRPr>
          </a:p>
        </p:txBody>
      </p:sp>
      <p:pic>
        <p:nvPicPr>
          <p:cNvPr id="1026" name="Picture 2" descr="http://upload.wikimedia.org/wikipedia/commons/6/63/Casimir_Malevich_phot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981199"/>
            <a:ext cx="3505200" cy="4876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315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971800" y="5439"/>
            <a:ext cx="6172200" cy="4901930"/>
          </a:xfrm>
        </p:spPr>
        <p:txBody>
          <a:bodyPr>
            <a:normAutofit/>
          </a:bodyPr>
          <a:lstStyle/>
          <a:p>
            <a:r>
              <a:rPr lang="en-US" sz="2000" b="0" dirty="0" err="1">
                <a:solidFill>
                  <a:schemeClr val="tx1"/>
                </a:solidFill>
              </a:rPr>
              <a:t>Kazimir</a:t>
            </a:r>
            <a:r>
              <a:rPr lang="en-US" sz="2000" b="0" dirty="0">
                <a:solidFill>
                  <a:schemeClr val="tx1"/>
                </a:solidFill>
              </a:rPr>
              <a:t> Malevich was born </a:t>
            </a:r>
            <a:r>
              <a:rPr lang="en-US" sz="2000" b="0" dirty="0" smtClean="0">
                <a:solidFill>
                  <a:schemeClr val="tx1"/>
                </a:solidFill>
              </a:rPr>
              <a:t>in </a:t>
            </a:r>
            <a:r>
              <a:rPr lang="en-US" sz="2000" b="0" dirty="0">
                <a:solidFill>
                  <a:schemeClr val="tx1"/>
                </a:solidFill>
              </a:rPr>
              <a:t>the Kyiv Governorate of the Russian Empire. His parents, </a:t>
            </a:r>
            <a:r>
              <a:rPr lang="en-US" sz="2000" b="0" dirty="0" err="1">
                <a:solidFill>
                  <a:schemeClr val="tx1"/>
                </a:solidFill>
              </a:rPr>
              <a:t>Seweryn</a:t>
            </a:r>
            <a:r>
              <a:rPr lang="en-US" sz="2000" b="0" dirty="0">
                <a:solidFill>
                  <a:schemeClr val="tx1"/>
                </a:solidFill>
              </a:rPr>
              <a:t> and </a:t>
            </a:r>
            <a:r>
              <a:rPr lang="en-US" sz="2000" b="0" dirty="0" err="1">
                <a:solidFill>
                  <a:schemeClr val="tx1"/>
                </a:solidFill>
              </a:rPr>
              <a:t>Ludwika</a:t>
            </a:r>
            <a:r>
              <a:rPr lang="en-US" sz="2000" b="0" dirty="0">
                <a:solidFill>
                  <a:schemeClr val="tx1"/>
                </a:solidFill>
              </a:rPr>
              <a:t> </a:t>
            </a:r>
            <a:r>
              <a:rPr lang="en-US" sz="2000" b="0" dirty="0" err="1">
                <a:solidFill>
                  <a:schemeClr val="tx1"/>
                </a:solidFill>
              </a:rPr>
              <a:t>Malewicz</a:t>
            </a:r>
            <a:r>
              <a:rPr lang="en-US" sz="2000" b="0" dirty="0">
                <a:solidFill>
                  <a:schemeClr val="tx1"/>
                </a:solidFill>
              </a:rPr>
              <a:t>, were ethnic Poles, and he was </a:t>
            </a:r>
            <a:r>
              <a:rPr lang="en-US" sz="2000" b="0" dirty="0" err="1">
                <a:solidFill>
                  <a:schemeClr val="tx1"/>
                </a:solidFill>
              </a:rPr>
              <a:t>baptised</a:t>
            </a:r>
            <a:r>
              <a:rPr lang="en-US" sz="2000" b="0" dirty="0">
                <a:solidFill>
                  <a:schemeClr val="tx1"/>
                </a:solidFill>
              </a:rPr>
              <a:t> in the Roman Catholic Church. His father was the manager of a sugar factory. </a:t>
            </a:r>
            <a:r>
              <a:rPr lang="en-US" sz="2000" b="0" dirty="0" err="1">
                <a:solidFill>
                  <a:schemeClr val="tx1"/>
                </a:solidFill>
              </a:rPr>
              <a:t>Kazimir</a:t>
            </a:r>
            <a:r>
              <a:rPr lang="en-US" sz="2000" b="0" dirty="0">
                <a:solidFill>
                  <a:schemeClr val="tx1"/>
                </a:solidFill>
              </a:rPr>
              <a:t> was the first of fourteen children, although only nine of the children survived into adulthood. </a:t>
            </a:r>
            <a:r>
              <a:rPr lang="en-US" sz="2000" b="0" dirty="0" smtClean="0">
                <a:solidFill>
                  <a:schemeClr val="tx1"/>
                </a:solidFill>
              </a:rPr>
              <a:t>Until </a:t>
            </a:r>
            <a:r>
              <a:rPr lang="en-US" sz="2000" b="0" dirty="0">
                <a:solidFill>
                  <a:schemeClr val="tx1"/>
                </a:solidFill>
              </a:rPr>
              <a:t>age 12 he knew nothing of professional artists, though art had surrounded him in childhood. He delighted in peasant embroidery, and in decorated walls and stoves. He himself was able to paint in the peasant style. He studied drawing in </a:t>
            </a:r>
            <a:r>
              <a:rPr lang="en-US" sz="2000" b="0" dirty="0" smtClean="0">
                <a:solidFill>
                  <a:schemeClr val="tx1"/>
                </a:solidFill>
              </a:rPr>
              <a:t>Kyiv from </a:t>
            </a:r>
            <a:r>
              <a:rPr lang="en-US" sz="2000" b="0" dirty="0">
                <a:solidFill>
                  <a:schemeClr val="tx1"/>
                </a:solidFill>
              </a:rPr>
              <a:t>1895 to 1896</a:t>
            </a:r>
            <a:r>
              <a:rPr lang="en-US" b="0" dirty="0"/>
              <a:t>.</a:t>
            </a:r>
            <a:endParaRPr lang="ru-RU" dirty="0"/>
          </a:p>
        </p:txBody>
      </p:sp>
      <p:pic>
        <p:nvPicPr>
          <p:cNvPr id="2050" name="Picture 2" descr="Kazimir Malevich Portra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764704"/>
            <a:ext cx="2381250" cy="249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1327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998440" y="260648"/>
            <a:ext cx="6172200" cy="1944216"/>
          </a:xfrm>
        </p:spPr>
        <p:txBody>
          <a:bodyPr>
            <a:normAutofit/>
          </a:bodyPr>
          <a:lstStyle/>
          <a:p>
            <a:r>
              <a:rPr lang="en-US" sz="2000" b="0" dirty="0">
                <a:solidFill>
                  <a:schemeClr val="tx1"/>
                </a:solidFill>
              </a:rPr>
              <a:t>In 1910, Malevich was fascinated by the works of the French Fauves. Primarily A Matisse, Marc A., J. Rouault ... </a:t>
            </a:r>
            <a:br>
              <a:rPr lang="en-US" sz="2000" b="0" dirty="0">
                <a:solidFill>
                  <a:schemeClr val="tx1"/>
                </a:solidFill>
              </a:rPr>
            </a:br>
            <a:r>
              <a:rPr lang="en-US" sz="2000" b="0" dirty="0">
                <a:solidFill>
                  <a:schemeClr val="tx1"/>
                </a:solidFill>
              </a:rPr>
              <a:t>    Impressions wizard reflected in his series of the 1910s, which can be </a:t>
            </a:r>
            <a:r>
              <a:rPr lang="en-US" sz="2000" b="0" dirty="0" smtClean="0">
                <a:solidFill>
                  <a:schemeClr val="tx1"/>
                </a:solidFill>
              </a:rPr>
              <a:t>called peasants</a:t>
            </a:r>
            <a:endParaRPr lang="ru-RU" sz="2000" b="0" dirty="0">
              <a:solidFill>
                <a:schemeClr val="tx1"/>
              </a:solidFill>
            </a:endParaRPr>
          </a:p>
        </p:txBody>
      </p:sp>
      <p:pic>
        <p:nvPicPr>
          <p:cNvPr id="3074" name="Picture 2" descr="http://www.calend.ru/img/content_images/i1/1942_o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8950" y="2860025"/>
            <a:ext cx="2305050" cy="400050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r.gallerix.ru/334728896/_RUS/4923276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1" y="2756363"/>
            <a:ext cx="4035718" cy="411162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t3.gstatic.com/images?q=tbn:ANd9GcRi3wlXL85JIvhagidn2A6scjUdFxAzzUTG3eRpK02kPOU_L3q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299032">
            <a:off x="4283968" y="4365104"/>
            <a:ext cx="2343580" cy="2294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8809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7448" y="147"/>
            <a:ext cx="3806552" cy="3960440"/>
          </a:xfrm>
        </p:spPr>
        <p:txBody>
          <a:bodyPr>
            <a:normAutofit fontScale="90000"/>
          </a:bodyPr>
          <a:lstStyle/>
          <a:p>
            <a:r>
              <a:rPr lang="en-US" sz="2000" b="0" dirty="0">
                <a:solidFill>
                  <a:schemeClr val="tx1"/>
                </a:solidFill>
              </a:rPr>
              <a:t>In December 1915 in St. Petersburg opened an exhibition called outrageous "0.10" (zero, ten "). Last Futurist Exhibition. The word "last" in the title of the exhibition, according to organizers, was to mark the completion of a futuristic period. The name "0.10", linked to the idea of reducing all Malevich subject forms to zero and the transition "as zero."</a:t>
            </a:r>
            <a:endParaRPr lang="ru-RU" sz="2000" b="0" dirty="0">
              <a:solidFill>
                <a:schemeClr val="tx1"/>
              </a:solidFill>
            </a:endParaRPr>
          </a:p>
        </p:txBody>
      </p:sp>
      <p:pic>
        <p:nvPicPr>
          <p:cNvPr id="4098" name="Picture 2" descr="http://4.bp.blogspot.com/_2yfuOK6nYaM/TUG5N8jfVXI/AAAAAAAAAAc/MUpY45kdtTI/s1600/Malevich+-+Suprematis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6711"/>
            <a:ext cx="4353678" cy="604592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ibiblio.org/wm/paint/auth/malevich/sup/malevich.supremus-5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3960053"/>
            <a:ext cx="2566004" cy="2922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079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260648"/>
            <a:ext cx="8460432" cy="1872208"/>
          </a:xfrm>
        </p:spPr>
        <p:txBody>
          <a:bodyPr>
            <a:normAutofit fontScale="90000"/>
          </a:bodyPr>
          <a:lstStyle/>
          <a:p>
            <a:r>
              <a:rPr lang="en-US" sz="2000" b="0" dirty="0">
                <a:solidFill>
                  <a:schemeClr val="tx1"/>
                </a:solidFill>
              </a:rPr>
              <a:t>The concept and meaning of </a:t>
            </a:r>
            <a:r>
              <a:rPr lang="en-US" sz="2000" b="0" dirty="0" err="1">
                <a:solidFill>
                  <a:schemeClr val="tx1"/>
                </a:solidFill>
              </a:rPr>
              <a:t>Suprematism</a:t>
            </a:r>
            <a:r>
              <a:rPr lang="en-US" sz="2000" b="0" dirty="0">
                <a:solidFill>
                  <a:schemeClr val="tx1"/>
                </a:solidFill>
              </a:rPr>
              <a:t> , which invested Malevich in major works of his style - three "square " - black , red, white . , Fully - formulated and explained in the theoretical works of the artist. Without them it is impossible to obtain an adequate understanding of the work of the master . He states bluntly : " </a:t>
            </a:r>
            <a:r>
              <a:rPr lang="en-US" sz="2000" b="0" dirty="0" err="1">
                <a:solidFill>
                  <a:schemeClr val="tx1"/>
                </a:solidFill>
              </a:rPr>
              <a:t>Suprematism</a:t>
            </a:r>
            <a:r>
              <a:rPr lang="en-US" sz="2000" b="0" dirty="0">
                <a:solidFill>
                  <a:schemeClr val="tx1"/>
                </a:solidFill>
              </a:rPr>
              <a:t> is divided into three stages according to the number of squares - black, red and white . </a:t>
            </a:r>
            <a:endParaRPr lang="ru-RU" sz="2000" b="0" dirty="0">
              <a:solidFill>
                <a:schemeClr val="tx1"/>
              </a:solidFill>
            </a:endParaRPr>
          </a:p>
        </p:txBody>
      </p:sp>
      <p:pic>
        <p:nvPicPr>
          <p:cNvPr id="5122" name="Picture 2" descr="http://www.bc.edu/bc_org/avp/cas/fnart/art/20th/painting/malevich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40" y="2132856"/>
            <a:ext cx="3438535" cy="3347864"/>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1.bp.blogspot.com/-dXF9YfBCoxI/TazU_UzARTI/AAAAAAAABv8/Y3hnSDKGPnk/s400/malevich.peasant-woman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7515" y="2127176"/>
            <a:ext cx="3810000" cy="3781425"/>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1.bp.blogspot.com/_a8Ii8lzYu8c/S4O2YF6HxfI/AAAAAAAABBo/I0nN5o4aqgA/s400/malevich_black_squar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3067049"/>
            <a:ext cx="3810000" cy="3800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0627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TotalTime>
  <Words>186</Words>
  <Application>Microsoft Office PowerPoint</Application>
  <PresentationFormat>Экран (4:3)</PresentationFormat>
  <Paragraphs>5</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Эркер</vt:lpstr>
      <vt:lpstr>Kazimir Malevich</vt:lpstr>
      <vt:lpstr>Kazimir Malevich was born in the Kyiv Governorate of the Russian Empire. His parents, Seweryn and Ludwika Malewicz, were ethnic Poles, and he was baptised in the Roman Catholic Church. His father was the manager of a sugar factory. Kazimir was the first of fourteen children, although only nine of the children survived into adulthood. Until age 12 he knew nothing of professional artists, though art had surrounded him in childhood. He delighted in peasant embroidery, and in decorated walls and stoves. He himself was able to paint in the peasant style. He studied drawing in Kyiv from 1895 to 1896.</vt:lpstr>
      <vt:lpstr>In 1910, Malevich was fascinated by the works of the French Fauves. Primarily A Matisse, Marc A., J. Rouault ...      Impressions wizard reflected in his series of the 1910s, which can be called peasants</vt:lpstr>
      <vt:lpstr>In December 1915 in St. Petersburg opened an exhibition called outrageous "0.10" (zero, ten "). Last Futurist Exhibition. The word "last" in the title of the exhibition, according to organizers, was to mark the completion of a futuristic period. The name "0.10", linked to the idea of reducing all Malevich subject forms to zero and the transition "as zero."</vt:lpstr>
      <vt:lpstr>The concept and meaning of Suprematism , which invested Malevich in major works of his style - three "square " - black , red, white . , Fully - formulated and explained in the theoretical works of the artist. Without them it is impossible to obtain an adequate understanding of the work of the master . He states bluntly : " Suprematism is divided into three stages according to the number of squares - black, red and white .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cp:revision>
  <dcterms:created xsi:type="dcterms:W3CDTF">2014-03-31T17:30:26Z</dcterms:created>
  <dcterms:modified xsi:type="dcterms:W3CDTF">2014-03-31T18:31:48Z</dcterms:modified>
</cp:coreProperties>
</file>