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29.01.2015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29.01.2015</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29.01.2015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29.01.2015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29.01.2015</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29.01.2015</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29.01.2015</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29.01.2015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en-US" dirty="0">
                <a:effectLst>
                  <a:outerShdw blurRad="38100" dist="38100" dir="2700000" algn="tl">
                    <a:srgbClr val="000000">
                      <a:alpha val="43137"/>
                    </a:srgbClr>
                  </a:outerShdw>
                </a:effectLst>
              </a:rPr>
              <a:t>Culture, customs and traditions of Sweden</a:t>
            </a:r>
            <a:endParaRPr lang="uk-UA"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932040" y="5877272"/>
            <a:ext cx="3526160" cy="497650"/>
          </a:xfrm>
        </p:spPr>
        <p:txBody>
          <a:bodyPr/>
          <a:lstStyle/>
          <a:p>
            <a:endParaRPr lang="uk-UA" dirty="0"/>
          </a:p>
        </p:txBody>
      </p:sp>
    </p:spTree>
    <p:extLst>
      <p:ext uri="{BB962C8B-B14F-4D97-AF65-F5344CB8AC3E}">
        <p14:creationId xmlns:p14="http://schemas.microsoft.com/office/powerpoint/2010/main" val="263759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2348880"/>
            <a:ext cx="8003232" cy="4133056"/>
          </a:xfrm>
        </p:spPr>
        <p:txBody>
          <a:bodyPr>
            <a:normAutofit/>
          </a:bodyPr>
          <a:lstStyle/>
          <a:p>
            <a:pPr marL="0" indent="0" algn="ctr">
              <a:buNone/>
            </a:pPr>
            <a:r>
              <a:rPr lang="en-US" sz="4800" dirty="0" smtClean="0"/>
              <a:t>Thank you for watching!</a:t>
            </a:r>
            <a:endParaRPr lang="uk-UA" sz="4800" dirty="0"/>
          </a:p>
        </p:txBody>
      </p:sp>
    </p:spTree>
    <p:extLst>
      <p:ext uri="{BB962C8B-B14F-4D97-AF65-F5344CB8AC3E}">
        <p14:creationId xmlns:p14="http://schemas.microsoft.com/office/powerpoint/2010/main" val="156136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499176" cy="634082"/>
          </a:xfrm>
        </p:spPr>
        <p:txBody>
          <a:bodyPr/>
          <a:lstStyle/>
          <a:p>
            <a:pPr algn="ctr"/>
            <a:r>
              <a:rPr lang="fr-FR" dirty="0"/>
              <a:t>Swedish mentality</a:t>
            </a:r>
            <a:endParaRPr lang="uk-UA" dirty="0"/>
          </a:p>
        </p:txBody>
      </p:sp>
      <p:sp>
        <p:nvSpPr>
          <p:cNvPr id="3" name="Объект 2"/>
          <p:cNvSpPr>
            <a:spLocks noGrp="1"/>
          </p:cNvSpPr>
          <p:nvPr>
            <p:ph sz="quarter" idx="1"/>
          </p:nvPr>
        </p:nvSpPr>
        <p:spPr>
          <a:xfrm>
            <a:off x="394750" y="836712"/>
            <a:ext cx="8352928" cy="3168352"/>
          </a:xfrm>
        </p:spPr>
        <p:txBody>
          <a:bodyPr>
            <a:normAutofit fontScale="77500" lnSpcReduction="20000"/>
          </a:bodyPr>
          <a:lstStyle/>
          <a:p>
            <a:pPr marL="0" indent="0">
              <a:buNone/>
            </a:pPr>
            <a:r>
              <a:rPr lang="en-US" dirty="0">
                <a:solidFill>
                  <a:schemeClr val="accent1">
                    <a:lumMod val="75000"/>
                  </a:schemeClr>
                </a:solidFill>
              </a:rPr>
              <a:t>Swedes are scrupulous </a:t>
            </a:r>
            <a:r>
              <a:rPr lang="en-US" dirty="0" smtClean="0">
                <a:solidFill>
                  <a:schemeClr val="accent1">
                    <a:lumMod val="75000"/>
                  </a:schemeClr>
                </a:solidFill>
              </a:rPr>
              <a:t>persons, they are </a:t>
            </a:r>
            <a:r>
              <a:rPr lang="en-US" dirty="0">
                <a:solidFill>
                  <a:schemeClr val="accent1">
                    <a:lumMod val="75000"/>
                  </a:schemeClr>
                </a:solidFill>
              </a:rPr>
              <a:t>punctual and discreet without express violent </a:t>
            </a:r>
            <a:r>
              <a:rPr lang="en-US" dirty="0" smtClean="0">
                <a:solidFill>
                  <a:schemeClr val="accent1">
                    <a:lumMod val="75000"/>
                  </a:schemeClr>
                </a:solidFill>
              </a:rPr>
              <a:t>emotions. Speaking </a:t>
            </a:r>
            <a:r>
              <a:rPr lang="en-US" dirty="0">
                <a:solidFill>
                  <a:schemeClr val="accent1">
                    <a:lumMod val="75000"/>
                  </a:schemeClr>
                </a:solidFill>
              </a:rPr>
              <a:t>in the </a:t>
            </a:r>
            <a:r>
              <a:rPr lang="en-US" dirty="0" smtClean="0">
                <a:solidFill>
                  <a:schemeClr val="accent1">
                    <a:lumMod val="75000"/>
                  </a:schemeClr>
                </a:solidFill>
              </a:rPr>
              <a:t>group, if they </a:t>
            </a:r>
            <a:r>
              <a:rPr lang="en-US" dirty="0">
                <a:solidFill>
                  <a:schemeClr val="accent1">
                    <a:lumMod val="75000"/>
                  </a:schemeClr>
                </a:solidFill>
              </a:rPr>
              <a:t>did not give the other </a:t>
            </a:r>
            <a:r>
              <a:rPr lang="en-US" dirty="0" smtClean="0">
                <a:solidFill>
                  <a:schemeClr val="accent1">
                    <a:lumMod val="75000"/>
                  </a:schemeClr>
                </a:solidFill>
              </a:rPr>
              <a:t>people the </a:t>
            </a:r>
            <a:r>
              <a:rPr lang="en-US" dirty="0">
                <a:solidFill>
                  <a:schemeClr val="accent1">
                    <a:lumMod val="75000"/>
                  </a:schemeClr>
                </a:solidFill>
              </a:rPr>
              <a:t>right to call his name </a:t>
            </a:r>
            <a:r>
              <a:rPr lang="en-US" dirty="0" smtClean="0">
                <a:solidFill>
                  <a:schemeClr val="accent1">
                    <a:lumMod val="75000"/>
                  </a:schemeClr>
                </a:solidFill>
              </a:rPr>
              <a:t>- they </a:t>
            </a:r>
            <a:r>
              <a:rPr lang="en-US" dirty="0">
                <a:solidFill>
                  <a:schemeClr val="accent1">
                    <a:lumMod val="75000"/>
                  </a:schemeClr>
                </a:solidFill>
              </a:rPr>
              <a:t>resent. They </a:t>
            </a:r>
            <a:r>
              <a:rPr lang="en-US" dirty="0" smtClean="0">
                <a:solidFill>
                  <a:schemeClr val="accent1">
                    <a:lumMod val="75000"/>
                  </a:schemeClr>
                </a:solidFill>
              </a:rPr>
              <a:t>consider </a:t>
            </a:r>
            <a:r>
              <a:rPr lang="en-US" dirty="0">
                <a:solidFill>
                  <a:schemeClr val="accent1">
                    <a:lumMod val="75000"/>
                  </a:schemeClr>
                </a:solidFill>
              </a:rPr>
              <a:t>better express patriotism actual deeds to the people </a:t>
            </a:r>
            <a:r>
              <a:rPr lang="en-US" dirty="0" smtClean="0">
                <a:solidFill>
                  <a:schemeClr val="accent1">
                    <a:lumMod val="75000"/>
                  </a:schemeClr>
                </a:solidFill>
              </a:rPr>
              <a:t>than </a:t>
            </a:r>
            <a:r>
              <a:rPr lang="en-US" dirty="0">
                <a:solidFill>
                  <a:schemeClr val="accent1">
                    <a:lumMod val="75000"/>
                  </a:schemeClr>
                </a:solidFill>
              </a:rPr>
              <a:t>"dance around the National Flag" rallies and demonstrations. Swedes </a:t>
            </a:r>
            <a:r>
              <a:rPr lang="en-US" dirty="0" smtClean="0">
                <a:solidFill>
                  <a:schemeClr val="accent1">
                    <a:lumMod val="75000"/>
                  </a:schemeClr>
                </a:solidFill>
              </a:rPr>
              <a:t>have aristocratic </a:t>
            </a:r>
            <a:r>
              <a:rPr lang="en-US" dirty="0">
                <a:solidFill>
                  <a:schemeClr val="accent1">
                    <a:lumMod val="75000"/>
                  </a:schemeClr>
                </a:solidFill>
              </a:rPr>
              <a:t>character, </a:t>
            </a:r>
            <a:r>
              <a:rPr lang="en-US" dirty="0" smtClean="0">
                <a:solidFill>
                  <a:schemeClr val="accent1">
                    <a:lumMod val="75000"/>
                  </a:schemeClr>
                </a:solidFill>
              </a:rPr>
              <a:t>modesty and freedom – they don’t </a:t>
            </a:r>
            <a:r>
              <a:rPr lang="en-US" dirty="0">
                <a:solidFill>
                  <a:schemeClr val="accent1">
                    <a:lumMod val="75000"/>
                  </a:schemeClr>
                </a:solidFill>
              </a:rPr>
              <a:t>take any pressure.</a:t>
            </a:r>
            <a:br>
              <a:rPr lang="en-US" dirty="0">
                <a:solidFill>
                  <a:schemeClr val="accent1">
                    <a:lumMod val="75000"/>
                  </a:schemeClr>
                </a:solidFill>
              </a:rPr>
            </a:br>
            <a:r>
              <a:rPr lang="en-US" dirty="0">
                <a:solidFill>
                  <a:schemeClr val="accent1">
                    <a:lumMod val="75000"/>
                  </a:schemeClr>
                </a:solidFill>
              </a:rPr>
              <a:t>    Swedes </a:t>
            </a:r>
            <a:r>
              <a:rPr lang="en-US" dirty="0" smtClean="0">
                <a:solidFill>
                  <a:schemeClr val="accent1">
                    <a:lumMod val="75000"/>
                  </a:schemeClr>
                </a:solidFill>
              </a:rPr>
              <a:t>are </a:t>
            </a:r>
            <a:r>
              <a:rPr lang="en-US" dirty="0">
                <a:solidFill>
                  <a:schemeClr val="accent1">
                    <a:lumMod val="75000"/>
                  </a:schemeClr>
                </a:solidFill>
              </a:rPr>
              <a:t>silent and suffer from complexes, shy, afraid to make new </a:t>
            </a:r>
            <a:r>
              <a:rPr lang="en-US" dirty="0" smtClean="0">
                <a:solidFill>
                  <a:schemeClr val="accent1">
                    <a:lumMod val="75000"/>
                  </a:schemeClr>
                </a:solidFill>
              </a:rPr>
              <a:t>acquaintance</a:t>
            </a:r>
            <a:r>
              <a:rPr lang="en-US" dirty="0">
                <a:solidFill>
                  <a:schemeClr val="accent1">
                    <a:lumMod val="75000"/>
                  </a:schemeClr>
                </a:solidFill>
              </a:rPr>
              <a:t>, restrained in an already established relationship, envious, moderate in </a:t>
            </a:r>
            <a:r>
              <a:rPr lang="en-US" dirty="0" smtClean="0">
                <a:solidFill>
                  <a:schemeClr val="accent1">
                    <a:lumMod val="75000"/>
                  </a:schemeClr>
                </a:solidFill>
              </a:rPr>
              <a:t>all, </a:t>
            </a:r>
            <a:r>
              <a:rPr lang="en-US" dirty="0">
                <a:solidFill>
                  <a:schemeClr val="accent1">
                    <a:lumMod val="75000"/>
                  </a:schemeClr>
                </a:solidFill>
              </a:rPr>
              <a:t>law-abiding citizens. The Swedes do not want to put </a:t>
            </a:r>
            <a:r>
              <a:rPr lang="en-US" dirty="0" smtClean="0">
                <a:solidFill>
                  <a:schemeClr val="accent1">
                    <a:lumMod val="75000"/>
                  </a:schemeClr>
                </a:solidFill>
              </a:rPr>
              <a:t>themselves in </a:t>
            </a:r>
            <a:r>
              <a:rPr lang="en-US" dirty="0">
                <a:solidFill>
                  <a:schemeClr val="accent1">
                    <a:lumMod val="75000"/>
                  </a:schemeClr>
                </a:solidFill>
              </a:rPr>
              <a:t>a very positive light because it does not require self-assertion. </a:t>
            </a:r>
            <a:r>
              <a:rPr lang="en-US" dirty="0" smtClean="0">
                <a:solidFill>
                  <a:schemeClr val="accent1">
                    <a:lumMod val="75000"/>
                  </a:schemeClr>
                </a:solidFill>
              </a:rPr>
              <a:t>Strong </a:t>
            </a:r>
            <a:r>
              <a:rPr lang="en-US" dirty="0">
                <a:solidFill>
                  <a:schemeClr val="accent1">
                    <a:lumMod val="75000"/>
                  </a:schemeClr>
                </a:solidFill>
              </a:rPr>
              <a:t>sense of national pride </a:t>
            </a:r>
            <a:r>
              <a:rPr lang="en-US" dirty="0" smtClean="0">
                <a:solidFill>
                  <a:schemeClr val="accent1">
                    <a:lumMod val="75000"/>
                  </a:schemeClr>
                </a:solidFill>
              </a:rPr>
              <a:t>is in </a:t>
            </a:r>
            <a:r>
              <a:rPr lang="en-US" dirty="0">
                <a:solidFill>
                  <a:schemeClr val="accent1">
                    <a:lumMod val="75000"/>
                  </a:schemeClr>
                </a:solidFill>
              </a:rPr>
              <a:t>the soul of every Swede, but they do not express it </a:t>
            </a:r>
            <a:r>
              <a:rPr lang="en-US" dirty="0" smtClean="0">
                <a:solidFill>
                  <a:schemeClr val="accent1">
                    <a:lumMod val="75000"/>
                  </a:schemeClr>
                </a:solidFill>
              </a:rPr>
              <a:t>openly, considering it is </a:t>
            </a:r>
            <a:r>
              <a:rPr lang="en-US" dirty="0">
                <a:solidFill>
                  <a:schemeClr val="accent1">
                    <a:lumMod val="75000"/>
                  </a:schemeClr>
                </a:solidFill>
              </a:rPr>
              <a:t>too unseemly emotional behavior.</a:t>
            </a:r>
            <a:endParaRPr lang="uk-UA" dirty="0">
              <a:solidFill>
                <a:schemeClr val="accent1">
                  <a:lumMod val="7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717032"/>
            <a:ext cx="6191116" cy="3050257"/>
          </a:xfrm>
          <a:prstGeom prst="rect">
            <a:avLst/>
          </a:prstGeom>
        </p:spPr>
      </p:pic>
    </p:spTree>
    <p:extLst>
      <p:ext uri="{BB962C8B-B14F-4D97-AF65-F5344CB8AC3E}">
        <p14:creationId xmlns:p14="http://schemas.microsoft.com/office/powerpoint/2010/main" val="161129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0951"/>
            <a:ext cx="7488832" cy="671745"/>
          </a:xfrm>
        </p:spPr>
        <p:txBody>
          <a:bodyPr/>
          <a:lstStyle/>
          <a:p>
            <a:pPr algn="ctr"/>
            <a:r>
              <a:rPr lang="en-US" dirty="0"/>
              <a:t>Gender relations</a:t>
            </a:r>
            <a:endParaRPr lang="uk-UA" dirty="0"/>
          </a:p>
        </p:txBody>
      </p:sp>
      <p:sp>
        <p:nvSpPr>
          <p:cNvPr id="3" name="Объект 2"/>
          <p:cNvSpPr>
            <a:spLocks noGrp="1"/>
          </p:cNvSpPr>
          <p:nvPr>
            <p:ph sz="quarter" idx="1"/>
          </p:nvPr>
        </p:nvSpPr>
        <p:spPr>
          <a:xfrm>
            <a:off x="251519" y="980728"/>
            <a:ext cx="4896544" cy="6048672"/>
          </a:xfrm>
        </p:spPr>
        <p:txBody>
          <a:bodyPr>
            <a:normAutofit fontScale="92500" lnSpcReduction="20000"/>
          </a:bodyPr>
          <a:lstStyle/>
          <a:p>
            <a:pPr marL="0" indent="0">
              <a:buNone/>
            </a:pPr>
            <a:r>
              <a:rPr lang="en-US" dirty="0" smtClean="0"/>
              <a:t>Great </a:t>
            </a:r>
            <a:r>
              <a:rPr lang="en-US" dirty="0"/>
              <a:t>success has reached the feminist movement. </a:t>
            </a:r>
            <a:r>
              <a:rPr lang="en-US" dirty="0" smtClean="0"/>
              <a:t>Women are </a:t>
            </a:r>
            <a:r>
              <a:rPr lang="en-US" dirty="0"/>
              <a:t>almost completely equated himself in the rights and responsibilities with men, sharing </a:t>
            </a:r>
            <a:r>
              <a:rPr lang="en-US" dirty="0" smtClean="0"/>
              <a:t>some </a:t>
            </a:r>
            <a:r>
              <a:rPr lang="en-US" dirty="0"/>
              <a:t>of his responsibilities </a:t>
            </a:r>
            <a:r>
              <a:rPr lang="en-US" dirty="0" smtClean="0"/>
              <a:t>with them. </a:t>
            </a:r>
            <a:r>
              <a:rPr lang="en-US" dirty="0"/>
              <a:t>Swedish women more fully than in </a:t>
            </a:r>
            <a:r>
              <a:rPr lang="en-US" dirty="0" smtClean="0"/>
              <a:t>other country are </a:t>
            </a:r>
            <a:r>
              <a:rPr lang="en-US" dirty="0"/>
              <a:t>involved in </a:t>
            </a:r>
            <a:r>
              <a:rPr lang="en-US" dirty="0" smtClean="0"/>
              <a:t>labor</a:t>
            </a:r>
            <a:r>
              <a:rPr lang="en-US" dirty="0"/>
              <a:t>. The Cabinet of Ministers of Sweden is </a:t>
            </a:r>
            <a:r>
              <a:rPr lang="en-US" dirty="0" smtClean="0"/>
              <a:t>consisted of 50</a:t>
            </a:r>
            <a:r>
              <a:rPr lang="en-US" dirty="0"/>
              <a:t>% of the women. Even among the priests they meet more frequently. According to the Law of Succession men and women in the royal family have the same right of succession to the throne. A woman plays a major role in the marriage. Man along with a woman engaged in children and housework. Women </a:t>
            </a:r>
            <a:r>
              <a:rPr lang="en-US" dirty="0" smtClean="0"/>
              <a:t>can go </a:t>
            </a:r>
            <a:r>
              <a:rPr lang="en-US" dirty="0"/>
              <a:t>to restaurants, cafes, pubs </a:t>
            </a:r>
            <a:r>
              <a:rPr lang="en-US" dirty="0" smtClean="0"/>
              <a:t>alone and invite </a:t>
            </a:r>
            <a:r>
              <a:rPr lang="en-US" dirty="0"/>
              <a:t>gentlemen to dance.</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980728"/>
            <a:ext cx="3934723" cy="216024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3" y="3789039"/>
            <a:ext cx="3790707" cy="2476595"/>
          </a:xfrm>
          <a:prstGeom prst="rect">
            <a:avLst/>
          </a:prstGeom>
        </p:spPr>
      </p:pic>
    </p:spTree>
    <p:extLst>
      <p:ext uri="{BB962C8B-B14F-4D97-AF65-F5344CB8AC3E}">
        <p14:creationId xmlns:p14="http://schemas.microsoft.com/office/powerpoint/2010/main" val="163685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27168" cy="850106"/>
          </a:xfrm>
        </p:spPr>
        <p:txBody>
          <a:bodyPr>
            <a:normAutofit fontScale="90000"/>
          </a:bodyPr>
          <a:lstStyle/>
          <a:p>
            <a:pPr algn="ctr"/>
            <a:r>
              <a:rPr lang="fr-FR" dirty="0"/>
              <a:t>Housing and interior</a:t>
            </a:r>
            <a:br>
              <a:rPr lang="fr-FR" dirty="0"/>
            </a:br>
            <a:endParaRPr lang="uk-UA" dirty="0"/>
          </a:p>
        </p:txBody>
      </p:sp>
      <p:sp>
        <p:nvSpPr>
          <p:cNvPr id="3" name="Объект 2"/>
          <p:cNvSpPr>
            <a:spLocks noGrp="1"/>
          </p:cNvSpPr>
          <p:nvPr>
            <p:ph sz="quarter" idx="1"/>
          </p:nvPr>
        </p:nvSpPr>
        <p:spPr>
          <a:xfrm>
            <a:off x="179512" y="805621"/>
            <a:ext cx="8662662" cy="6048672"/>
          </a:xfrm>
        </p:spPr>
        <p:txBody>
          <a:bodyPr>
            <a:normAutofit/>
          </a:bodyPr>
          <a:lstStyle/>
          <a:p>
            <a:pPr marL="0" indent="0">
              <a:buNone/>
            </a:pPr>
            <a:r>
              <a:rPr lang="en-US" dirty="0" smtClean="0"/>
              <a:t>Most </a:t>
            </a:r>
            <a:r>
              <a:rPr lang="en-US" dirty="0"/>
              <a:t>city dwellers live in </a:t>
            </a:r>
            <a:r>
              <a:rPr lang="en-US" dirty="0" smtClean="0"/>
              <a:t>apartment </a:t>
            </a:r>
            <a:r>
              <a:rPr lang="en-US" dirty="0"/>
              <a:t>buildings, </a:t>
            </a:r>
            <a:r>
              <a:rPr lang="en-US" dirty="0" smtClean="0"/>
              <a:t>the wealthier </a:t>
            </a:r>
            <a:r>
              <a:rPr lang="en-US" dirty="0"/>
              <a:t>inhabitants - in individual one-and two-story cottages. </a:t>
            </a:r>
            <a:r>
              <a:rPr lang="en-US" dirty="0" smtClean="0"/>
              <a:t>There are popular </a:t>
            </a:r>
            <a:r>
              <a:rPr lang="en-US" dirty="0"/>
              <a:t>one-or two-story house, </a:t>
            </a:r>
            <a:r>
              <a:rPr lang="en-US" dirty="0" smtClean="0"/>
              <a:t>consisting </a:t>
            </a:r>
            <a:r>
              <a:rPr lang="en-US" dirty="0"/>
              <a:t>of several single-family sections between which are built garages. Each section has a separate </a:t>
            </a:r>
            <a:r>
              <a:rPr lang="en-US" dirty="0" smtClean="0"/>
              <a:t>entrance.</a:t>
            </a:r>
            <a:r>
              <a:rPr lang="en-US" dirty="0"/>
              <a:t/>
            </a:r>
            <a:br>
              <a:rPr lang="en-US" dirty="0"/>
            </a:br>
            <a:r>
              <a:rPr lang="en-US" dirty="0"/>
              <a:t>The ground floor features a kitchen-dining room and living room where the family spends his free time and hosts. On the second floor </a:t>
            </a:r>
            <a:r>
              <a:rPr lang="en-US" dirty="0" smtClean="0"/>
              <a:t>we can see </a:t>
            </a:r>
          </a:p>
          <a:p>
            <a:pPr marL="0" indent="0">
              <a:buNone/>
            </a:pPr>
            <a:r>
              <a:rPr lang="en-US" dirty="0" smtClean="0"/>
              <a:t>bedroom </a:t>
            </a:r>
            <a:r>
              <a:rPr lang="en-US" dirty="0"/>
              <a:t>and children's </a:t>
            </a:r>
            <a:endParaRPr lang="en-US" dirty="0" smtClean="0"/>
          </a:p>
          <a:p>
            <a:pPr marL="0" indent="0">
              <a:buNone/>
            </a:pPr>
            <a:r>
              <a:rPr lang="en-US" dirty="0" smtClean="0"/>
              <a:t>room. </a:t>
            </a:r>
            <a:r>
              <a:rPr lang="en-US" dirty="0"/>
              <a:t>In families with </a:t>
            </a:r>
            <a:endParaRPr lang="en-US" dirty="0" smtClean="0"/>
          </a:p>
          <a:p>
            <a:pPr marL="0" indent="0">
              <a:buNone/>
            </a:pPr>
            <a:r>
              <a:rPr lang="en-US" dirty="0" smtClean="0"/>
              <a:t>many children, they can </a:t>
            </a:r>
          </a:p>
          <a:p>
            <a:pPr marL="0" indent="0">
              <a:buNone/>
            </a:pPr>
            <a:r>
              <a:rPr lang="en-US" dirty="0" smtClean="0"/>
              <a:t>sleep </a:t>
            </a:r>
            <a:r>
              <a:rPr lang="en-US" dirty="0"/>
              <a:t>on a bunk bed.</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429000"/>
            <a:ext cx="4752528" cy="3165184"/>
          </a:xfrm>
          <a:prstGeom prst="rect">
            <a:avLst/>
          </a:prstGeom>
        </p:spPr>
      </p:pic>
    </p:spTree>
    <p:extLst>
      <p:ext uri="{BB962C8B-B14F-4D97-AF65-F5344CB8AC3E}">
        <p14:creationId xmlns:p14="http://schemas.microsoft.com/office/powerpoint/2010/main" val="60839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418058"/>
          </a:xfrm>
        </p:spPr>
        <p:txBody>
          <a:bodyPr>
            <a:normAutofit fontScale="90000"/>
          </a:bodyPr>
          <a:lstStyle/>
          <a:p>
            <a:pPr algn="ctr"/>
            <a:r>
              <a:rPr lang="fr-FR" dirty="0"/>
              <a:t>Food</a:t>
            </a:r>
            <a:endParaRPr lang="uk-UA" dirty="0"/>
          </a:p>
        </p:txBody>
      </p:sp>
      <p:sp>
        <p:nvSpPr>
          <p:cNvPr id="3" name="Объект 2"/>
          <p:cNvSpPr>
            <a:spLocks noGrp="1"/>
          </p:cNvSpPr>
          <p:nvPr>
            <p:ph sz="quarter" idx="1"/>
          </p:nvPr>
        </p:nvSpPr>
        <p:spPr>
          <a:xfrm>
            <a:off x="4067944" y="692696"/>
            <a:ext cx="4896544" cy="6165304"/>
          </a:xfrm>
        </p:spPr>
        <p:txBody>
          <a:bodyPr>
            <a:normAutofit fontScale="92500"/>
          </a:bodyPr>
          <a:lstStyle/>
          <a:p>
            <a:pPr marL="0" indent="0">
              <a:buNone/>
            </a:pPr>
            <a:r>
              <a:rPr lang="en-US" dirty="0" smtClean="0"/>
              <a:t>An important </a:t>
            </a:r>
            <a:r>
              <a:rPr lang="en-US" dirty="0"/>
              <a:t>role in the nutrition of the Swedes </a:t>
            </a:r>
            <a:r>
              <a:rPr lang="en-US" dirty="0" err="1" smtClean="0"/>
              <a:t>playes</a:t>
            </a:r>
            <a:r>
              <a:rPr lang="en-US" dirty="0" smtClean="0"/>
              <a:t> </a:t>
            </a:r>
            <a:r>
              <a:rPr lang="en-US" dirty="0"/>
              <a:t>milk and dairy products, meat, fish. Swedes </a:t>
            </a:r>
            <a:r>
              <a:rPr lang="en-US" dirty="0" smtClean="0"/>
              <a:t>eat 3 </a:t>
            </a:r>
            <a:r>
              <a:rPr lang="en-US" dirty="0"/>
              <a:t>times </a:t>
            </a:r>
            <a:r>
              <a:rPr lang="en-US" dirty="0" smtClean="0"/>
              <a:t>for a </a:t>
            </a:r>
            <a:r>
              <a:rPr lang="en-US" dirty="0"/>
              <a:t>day: a light breakfast </a:t>
            </a:r>
            <a:r>
              <a:rPr lang="en-US" dirty="0" smtClean="0"/>
              <a:t>- </a:t>
            </a:r>
            <a:r>
              <a:rPr lang="en-US" dirty="0"/>
              <a:t>before work, a hot breakfast in the lunch break - lunch and finally dinner - </a:t>
            </a:r>
            <a:r>
              <a:rPr lang="en-US" dirty="0" err="1"/>
              <a:t>middag</a:t>
            </a:r>
            <a:r>
              <a:rPr lang="en-US" dirty="0"/>
              <a:t> - at home, after work. For lunch, usually served salad and hot meat or fish dish with a </a:t>
            </a:r>
            <a:r>
              <a:rPr lang="en-US" dirty="0" smtClean="0"/>
              <a:t>boiled </a:t>
            </a:r>
            <a:r>
              <a:rPr lang="en-US" dirty="0"/>
              <a:t>potatoes, mineral water or light beer. </a:t>
            </a:r>
            <a:r>
              <a:rPr lang="en-US" dirty="0" smtClean="0"/>
              <a:t>On </a:t>
            </a:r>
            <a:r>
              <a:rPr lang="en-US" dirty="0"/>
              <a:t>Thursdays, many Swedes traditionally eat pea </a:t>
            </a:r>
            <a:r>
              <a:rPr lang="en-US" dirty="0" smtClean="0"/>
              <a:t>soup. </a:t>
            </a:r>
            <a:r>
              <a:rPr lang="en-US" dirty="0"/>
              <a:t>Among the workers and </a:t>
            </a:r>
            <a:r>
              <a:rPr lang="en-US" dirty="0" smtClean="0"/>
              <a:t>students are popular sausages, </a:t>
            </a:r>
            <a:r>
              <a:rPr lang="en-US" dirty="0"/>
              <a:t>hamburger steak with mashed potatoes. Bread consumed in limited quantities. </a:t>
            </a:r>
            <a:r>
              <a:rPr lang="en-US" dirty="0" smtClean="0"/>
              <a:t>They consume a </a:t>
            </a:r>
            <a:r>
              <a:rPr lang="en-US" dirty="0"/>
              <a:t>variety of cheeses. </a:t>
            </a:r>
            <a:r>
              <a:rPr lang="en-US" dirty="0" smtClean="0"/>
              <a:t>Swedes drink coffee 5-6 </a:t>
            </a:r>
            <a:r>
              <a:rPr lang="en-US" dirty="0"/>
              <a:t>times a </a:t>
            </a:r>
            <a:r>
              <a:rPr lang="en-US" dirty="0" smtClean="0"/>
              <a:t>day.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86" y="3717032"/>
            <a:ext cx="3734550" cy="280091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3815916" cy="2543944"/>
          </a:xfrm>
          <a:prstGeom prst="rect">
            <a:avLst/>
          </a:prstGeom>
        </p:spPr>
      </p:pic>
    </p:spTree>
    <p:extLst>
      <p:ext uri="{BB962C8B-B14F-4D97-AF65-F5344CB8AC3E}">
        <p14:creationId xmlns:p14="http://schemas.microsoft.com/office/powerpoint/2010/main" val="356020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427168" cy="490066"/>
          </a:xfrm>
        </p:spPr>
        <p:txBody>
          <a:bodyPr>
            <a:normAutofit fontScale="90000"/>
          </a:bodyPr>
          <a:lstStyle/>
          <a:p>
            <a:pPr algn="ctr"/>
            <a:r>
              <a:rPr lang="fr-FR" dirty="0"/>
              <a:t>Holidays in Sweden</a:t>
            </a:r>
            <a:endParaRPr lang="uk-UA" dirty="0"/>
          </a:p>
        </p:txBody>
      </p:sp>
      <p:sp>
        <p:nvSpPr>
          <p:cNvPr id="3" name="Объект 2"/>
          <p:cNvSpPr>
            <a:spLocks noGrp="1"/>
          </p:cNvSpPr>
          <p:nvPr>
            <p:ph sz="quarter" idx="1"/>
          </p:nvPr>
        </p:nvSpPr>
        <p:spPr>
          <a:xfrm>
            <a:off x="179512" y="764704"/>
            <a:ext cx="8640960" cy="6093296"/>
          </a:xfrm>
        </p:spPr>
        <p:txBody>
          <a:bodyPr>
            <a:normAutofit fontScale="77500" lnSpcReduction="20000"/>
          </a:bodyPr>
          <a:lstStyle/>
          <a:p>
            <a:pPr marL="0" indent="0">
              <a:buNone/>
            </a:pPr>
            <a:r>
              <a:rPr lang="en-US" dirty="0" smtClean="0"/>
              <a:t>There are a lot of different events. </a:t>
            </a:r>
            <a:r>
              <a:rPr lang="en-US" dirty="0"/>
              <a:t>There are traditional for all European countries, religious holidays, there a</a:t>
            </a:r>
            <a:r>
              <a:rPr lang="en-US" dirty="0" smtClean="0"/>
              <a:t>re </a:t>
            </a:r>
            <a:r>
              <a:rPr lang="en-US" dirty="0"/>
              <a:t>some pagan, </a:t>
            </a:r>
            <a:r>
              <a:rPr lang="en-US" dirty="0" smtClean="0"/>
              <a:t>when are performed different festivals </a:t>
            </a:r>
            <a:r>
              <a:rPr lang="en-US" dirty="0"/>
              <a:t>and sporting events. In addition to national holidays in some cities and provinces marked </a:t>
            </a:r>
            <a:r>
              <a:rPr lang="en-US" dirty="0" smtClean="0"/>
              <a:t>“their" </a:t>
            </a:r>
            <a:r>
              <a:rPr lang="en-US" dirty="0"/>
              <a:t>special holidays.</a:t>
            </a:r>
            <a:br>
              <a:rPr lang="en-US" dirty="0"/>
            </a:br>
            <a:r>
              <a:rPr lang="en-US" dirty="0" smtClean="0"/>
              <a:t>The most </a:t>
            </a:r>
            <a:r>
              <a:rPr lang="en-US" dirty="0"/>
              <a:t>popular holiday </a:t>
            </a:r>
            <a:r>
              <a:rPr lang="en-US" dirty="0" smtClean="0"/>
              <a:t>is Christmas. Preparing </a:t>
            </a:r>
            <a:r>
              <a:rPr lang="en-US" dirty="0"/>
              <a:t>for Christmas begins in mid-December, when the squares and public gardens </a:t>
            </a:r>
            <a:r>
              <a:rPr lang="en-US" dirty="0" smtClean="0"/>
              <a:t>are decorated. First </a:t>
            </a:r>
            <a:r>
              <a:rPr lang="en-US" dirty="0"/>
              <a:t>day Swedes spend with </a:t>
            </a:r>
            <a:r>
              <a:rPr lang="en-US" dirty="0" smtClean="0"/>
              <a:t>family</a:t>
            </a:r>
            <a:r>
              <a:rPr lang="en-US" dirty="0"/>
              <a:t>. On the festive table traditional baked ham, and of course, coffee and homemade </a:t>
            </a:r>
            <a:r>
              <a:rPr lang="en-US" dirty="0" smtClean="0"/>
              <a:t>cookies</a:t>
            </a:r>
            <a:r>
              <a:rPr lang="en-US" dirty="0"/>
              <a:t>. During the second day </a:t>
            </a:r>
            <a:r>
              <a:rPr lang="en-US" dirty="0" smtClean="0"/>
              <a:t>of </a:t>
            </a:r>
          </a:p>
          <a:p>
            <a:pPr marL="0" indent="0">
              <a:buNone/>
            </a:pPr>
            <a:r>
              <a:rPr lang="en-US" dirty="0" smtClean="0"/>
              <a:t>Christmas people attend </a:t>
            </a:r>
            <a:r>
              <a:rPr lang="en-US" dirty="0"/>
              <a:t>public </a:t>
            </a:r>
            <a:endParaRPr lang="en-US" dirty="0" smtClean="0"/>
          </a:p>
          <a:p>
            <a:pPr marL="0" indent="0">
              <a:buNone/>
            </a:pPr>
            <a:r>
              <a:rPr lang="en-US" dirty="0" smtClean="0"/>
              <a:t>performances </a:t>
            </a:r>
            <a:r>
              <a:rPr lang="en-US" dirty="0"/>
              <a:t>or concerts.</a:t>
            </a:r>
            <a:br>
              <a:rPr lang="en-US" dirty="0"/>
            </a:br>
            <a:r>
              <a:rPr lang="en-US" dirty="0"/>
              <a:t>New Year usually meet at a </a:t>
            </a:r>
            <a:endParaRPr lang="en-US" dirty="0" smtClean="0"/>
          </a:p>
          <a:p>
            <a:pPr marL="0" indent="0">
              <a:buNone/>
            </a:pPr>
            <a:r>
              <a:rPr lang="en-US" dirty="0" smtClean="0"/>
              <a:t>restaurant</a:t>
            </a:r>
            <a:r>
              <a:rPr lang="en-US" dirty="0"/>
              <a:t>, and young people are </a:t>
            </a:r>
            <a:endParaRPr lang="en-US" dirty="0" smtClean="0"/>
          </a:p>
          <a:p>
            <a:pPr marL="0" indent="0">
              <a:buNone/>
            </a:pPr>
            <a:r>
              <a:rPr lang="en-US" dirty="0" smtClean="0"/>
              <a:t>often </a:t>
            </a:r>
            <a:r>
              <a:rPr lang="en-US" dirty="0"/>
              <a:t>on the streets, playing in the </a:t>
            </a:r>
            <a:endParaRPr lang="en-US" dirty="0" smtClean="0"/>
          </a:p>
          <a:p>
            <a:pPr marL="0" indent="0">
              <a:buNone/>
            </a:pPr>
            <a:r>
              <a:rPr lang="en-US" dirty="0" smtClean="0"/>
              <a:t>snow</a:t>
            </a:r>
            <a:r>
              <a:rPr lang="en-US" dirty="0"/>
              <a:t>, lighting sparklers, shooting </a:t>
            </a:r>
            <a:endParaRPr lang="en-US" dirty="0" smtClean="0"/>
          </a:p>
          <a:p>
            <a:pPr marL="0" indent="0">
              <a:buNone/>
            </a:pPr>
            <a:r>
              <a:rPr lang="en-US" dirty="0" smtClean="0"/>
              <a:t>firecrackers </a:t>
            </a:r>
            <a:r>
              <a:rPr lang="en-US" dirty="0"/>
              <a:t>and scaring </a:t>
            </a:r>
            <a:r>
              <a:rPr lang="en-US" dirty="0" smtClean="0"/>
              <a:t>masks.</a:t>
            </a:r>
            <a:r>
              <a:rPr lang="en-US" dirty="0"/>
              <a:t/>
            </a:r>
            <a:br>
              <a:rPr lang="en-US" dirty="0"/>
            </a:br>
            <a:r>
              <a:rPr lang="en-US" dirty="0" smtClean="0"/>
              <a:t>In </a:t>
            </a:r>
            <a:r>
              <a:rPr lang="en-US" dirty="0"/>
              <a:t>the spring days of </a:t>
            </a:r>
            <a:r>
              <a:rPr lang="en-US" dirty="0" smtClean="0"/>
              <a:t>Easter, </a:t>
            </a:r>
            <a:r>
              <a:rPr lang="en-US" dirty="0"/>
              <a:t>citizens </a:t>
            </a:r>
            <a:endParaRPr lang="en-US" dirty="0" smtClean="0"/>
          </a:p>
          <a:p>
            <a:pPr marL="0" indent="0">
              <a:buNone/>
            </a:pPr>
            <a:r>
              <a:rPr lang="en-US" dirty="0" smtClean="0"/>
              <a:t>usually leave the </a:t>
            </a:r>
            <a:r>
              <a:rPr lang="en-US" dirty="0"/>
              <a:t>city. Youth sent to the </a:t>
            </a:r>
            <a:endParaRPr lang="en-US" dirty="0" smtClean="0"/>
          </a:p>
          <a:p>
            <a:pPr marL="0" indent="0">
              <a:buNone/>
            </a:pPr>
            <a:r>
              <a:rPr lang="en-US" dirty="0" smtClean="0"/>
              <a:t>north </a:t>
            </a:r>
            <a:r>
              <a:rPr lang="en-US" dirty="0"/>
              <a:t>of the country, where there is </a:t>
            </a:r>
            <a:endParaRPr lang="en-US" dirty="0" smtClean="0"/>
          </a:p>
          <a:p>
            <a:pPr marL="0" indent="0">
              <a:buNone/>
            </a:pPr>
            <a:r>
              <a:rPr lang="en-US" dirty="0" smtClean="0"/>
              <a:t>snow </a:t>
            </a:r>
            <a:r>
              <a:rPr lang="en-US" dirty="0"/>
              <a:t>skiing.</a:t>
            </a:r>
            <a:br>
              <a:rPr lang="en-US" dirty="0"/>
            </a:br>
            <a:r>
              <a:rPr lang="en-US" dirty="0"/>
              <a:t>May Day is celebrated as a civic holiday, </a:t>
            </a:r>
            <a:r>
              <a:rPr lang="en-US" dirty="0" smtClean="0"/>
              <a:t>the </a:t>
            </a:r>
            <a:r>
              <a:rPr lang="en-US" dirty="0"/>
              <a:t>Day of International Solidarity of Workers.</a:t>
            </a:r>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780928"/>
            <a:ext cx="4206271" cy="3191600"/>
          </a:xfrm>
          <a:prstGeom prst="rect">
            <a:avLst/>
          </a:prstGeom>
        </p:spPr>
      </p:pic>
    </p:spTree>
    <p:extLst>
      <p:ext uri="{BB962C8B-B14F-4D97-AF65-F5344CB8AC3E}">
        <p14:creationId xmlns:p14="http://schemas.microsoft.com/office/powerpoint/2010/main" val="326057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99176" cy="634082"/>
          </a:xfrm>
        </p:spPr>
        <p:txBody>
          <a:bodyPr/>
          <a:lstStyle/>
          <a:p>
            <a:pPr algn="ctr"/>
            <a:r>
              <a:rPr lang="en-US" dirty="0" smtClean="0"/>
              <a:t>Sport life</a:t>
            </a:r>
            <a:endParaRPr lang="uk-UA" dirty="0"/>
          </a:p>
        </p:txBody>
      </p:sp>
      <p:sp>
        <p:nvSpPr>
          <p:cNvPr id="3" name="Объект 2"/>
          <p:cNvSpPr>
            <a:spLocks noGrp="1"/>
          </p:cNvSpPr>
          <p:nvPr>
            <p:ph sz="quarter" idx="1"/>
          </p:nvPr>
        </p:nvSpPr>
        <p:spPr>
          <a:xfrm>
            <a:off x="251520" y="908720"/>
            <a:ext cx="8640960" cy="3168352"/>
          </a:xfrm>
        </p:spPr>
        <p:txBody>
          <a:bodyPr>
            <a:normAutofit fontScale="85000" lnSpcReduction="20000"/>
          </a:bodyPr>
          <a:lstStyle/>
          <a:p>
            <a:pPr marL="0" indent="0">
              <a:buNone/>
            </a:pPr>
            <a:r>
              <a:rPr lang="en-US" dirty="0"/>
              <a:t>In Sweden, the </a:t>
            </a:r>
            <a:r>
              <a:rPr lang="en-US" dirty="0" smtClean="0"/>
              <a:t>culture </a:t>
            </a:r>
            <a:r>
              <a:rPr lang="en-US" dirty="0"/>
              <a:t>of </a:t>
            </a:r>
            <a:r>
              <a:rPr lang="en-US" dirty="0" smtClean="0"/>
              <a:t>sport are </a:t>
            </a:r>
            <a:r>
              <a:rPr lang="en-US" dirty="0" err="1" smtClean="0"/>
              <a:t>hightly</a:t>
            </a:r>
            <a:r>
              <a:rPr lang="en-US" dirty="0" smtClean="0"/>
              <a:t> developed, </a:t>
            </a:r>
            <a:r>
              <a:rPr lang="en-US" dirty="0"/>
              <a:t>why it is so famous for its athletes. Bjorn Borg </a:t>
            </a:r>
            <a:r>
              <a:rPr lang="en-US" dirty="0" smtClean="0"/>
              <a:t>is the </a:t>
            </a:r>
            <a:r>
              <a:rPr lang="en-US" dirty="0"/>
              <a:t>most popular Swedish athlete. </a:t>
            </a:r>
            <a:endParaRPr lang="en-US" dirty="0" smtClean="0"/>
          </a:p>
          <a:p>
            <a:pPr marL="0" indent="0">
              <a:buNone/>
            </a:pPr>
            <a:r>
              <a:rPr lang="en-US" dirty="0" smtClean="0"/>
              <a:t>Teams </a:t>
            </a:r>
            <a:r>
              <a:rPr lang="en-US" dirty="0"/>
              <a:t>of Sweden achieved great success in ice </a:t>
            </a:r>
            <a:r>
              <a:rPr lang="en-US" dirty="0" smtClean="0"/>
              <a:t>hockey, tennis, table </a:t>
            </a:r>
            <a:r>
              <a:rPr lang="en-US" dirty="0"/>
              <a:t>tennis, football and other sports.</a:t>
            </a:r>
            <a:br>
              <a:rPr lang="en-US" dirty="0"/>
            </a:br>
            <a:r>
              <a:rPr lang="en-US" dirty="0" smtClean="0"/>
              <a:t>Life of Swedes </a:t>
            </a:r>
            <a:r>
              <a:rPr lang="en-US" dirty="0"/>
              <a:t>can not be imagined without </a:t>
            </a:r>
            <a:r>
              <a:rPr lang="en-US" dirty="0" smtClean="0"/>
              <a:t>sport. There are a lot of gymnasiums</a:t>
            </a:r>
            <a:r>
              <a:rPr lang="en-US" dirty="0"/>
              <a:t>, football stadiums, swimming pools, skating rinks, ski </a:t>
            </a:r>
            <a:r>
              <a:rPr lang="en-US" dirty="0" smtClean="0"/>
              <a:t>slopes. </a:t>
            </a:r>
            <a:r>
              <a:rPr lang="en-US" dirty="0"/>
              <a:t>Sweden - the birthplace of </a:t>
            </a:r>
            <a:r>
              <a:rPr lang="en-US" dirty="0" smtClean="0"/>
              <a:t>gymnastics, the most </a:t>
            </a:r>
            <a:r>
              <a:rPr lang="en-US" dirty="0"/>
              <a:t>popular </a:t>
            </a:r>
            <a:r>
              <a:rPr lang="en-US" dirty="0" smtClean="0"/>
              <a:t>activity is cross-country </a:t>
            </a:r>
            <a:r>
              <a:rPr lang="en-US" dirty="0"/>
              <a:t>skiing and ice hockey. </a:t>
            </a:r>
            <a:r>
              <a:rPr lang="en-US" dirty="0" smtClean="0"/>
              <a:t>It </a:t>
            </a:r>
            <a:r>
              <a:rPr lang="en-US" dirty="0"/>
              <a:t>is estimated that one in five </a:t>
            </a:r>
            <a:r>
              <a:rPr lang="en-US" dirty="0" smtClean="0"/>
              <a:t>Swedes engaged </a:t>
            </a:r>
            <a:r>
              <a:rPr lang="en-US" dirty="0"/>
              <a:t>in any kind of sport.</a:t>
            </a:r>
            <a:br>
              <a:rPr lang="en-US" dirty="0"/>
            </a:br>
            <a:r>
              <a:rPr lang="en-US" dirty="0" smtClean="0"/>
              <a:t>Juniors of high </a:t>
            </a:r>
            <a:r>
              <a:rPr lang="en-US" dirty="0"/>
              <a:t>school </a:t>
            </a:r>
            <a:r>
              <a:rPr lang="en-US" dirty="0" smtClean="0"/>
              <a:t>are </a:t>
            </a:r>
            <a:r>
              <a:rPr lang="en-US" dirty="0"/>
              <a:t>required to pass a special exam in swimming, for which they must </a:t>
            </a:r>
            <a:r>
              <a:rPr lang="en-US" dirty="0" smtClean="0"/>
              <a:t>overcome10 </a:t>
            </a:r>
            <a:r>
              <a:rPr lang="en-US" dirty="0"/>
              <a:t>km in the pools. All boys and girls </a:t>
            </a:r>
            <a:r>
              <a:rPr lang="en-US" dirty="0" smtClean="0"/>
              <a:t>can swim</a:t>
            </a:r>
            <a:r>
              <a:rPr lang="en-US" dirty="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861047"/>
            <a:ext cx="4073268" cy="269344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476" y="3861047"/>
            <a:ext cx="4054654" cy="2693449"/>
          </a:xfrm>
          <a:prstGeom prst="rect">
            <a:avLst/>
          </a:prstGeom>
        </p:spPr>
      </p:pic>
    </p:spTree>
    <p:extLst>
      <p:ext uri="{BB962C8B-B14F-4D97-AF65-F5344CB8AC3E}">
        <p14:creationId xmlns:p14="http://schemas.microsoft.com/office/powerpoint/2010/main" val="3252957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490066"/>
          </a:xfrm>
        </p:spPr>
        <p:txBody>
          <a:bodyPr>
            <a:normAutofit fontScale="90000"/>
          </a:bodyPr>
          <a:lstStyle/>
          <a:p>
            <a:pPr algn="ctr"/>
            <a:r>
              <a:rPr lang="en-US" dirty="0" smtClean="0"/>
              <a:t>Fine art and sculpture</a:t>
            </a:r>
            <a:endParaRPr lang="uk-UA" dirty="0"/>
          </a:p>
        </p:txBody>
      </p:sp>
      <p:sp>
        <p:nvSpPr>
          <p:cNvPr id="3" name="Объект 2"/>
          <p:cNvSpPr>
            <a:spLocks noGrp="1"/>
          </p:cNvSpPr>
          <p:nvPr>
            <p:ph sz="quarter" idx="1"/>
          </p:nvPr>
        </p:nvSpPr>
        <p:spPr>
          <a:xfrm>
            <a:off x="179512" y="764704"/>
            <a:ext cx="4176464" cy="5904656"/>
          </a:xfrm>
        </p:spPr>
        <p:txBody>
          <a:bodyPr>
            <a:normAutofit fontScale="85000" lnSpcReduction="10000"/>
          </a:bodyPr>
          <a:lstStyle/>
          <a:p>
            <a:pPr marL="0" indent="0">
              <a:buNone/>
            </a:pPr>
            <a:r>
              <a:rPr lang="en-US" dirty="0"/>
              <a:t>The most </a:t>
            </a:r>
            <a:r>
              <a:rPr lang="en-US" dirty="0" smtClean="0"/>
              <a:t>famous </a:t>
            </a:r>
            <a:r>
              <a:rPr lang="en-US" dirty="0"/>
              <a:t>Swedish </a:t>
            </a:r>
            <a:r>
              <a:rPr lang="en-US" dirty="0" smtClean="0"/>
              <a:t>is Carl </a:t>
            </a:r>
            <a:r>
              <a:rPr lang="en-US" dirty="0"/>
              <a:t>Milles (1875-1955). The park's museum, located in the Stockholm </a:t>
            </a:r>
            <a:r>
              <a:rPr lang="en-US" dirty="0" smtClean="0"/>
              <a:t>contains dozens </a:t>
            </a:r>
            <a:r>
              <a:rPr lang="en-US" dirty="0"/>
              <a:t>of his sculptural ensembles. </a:t>
            </a:r>
            <a:r>
              <a:rPr lang="en-US" dirty="0" smtClean="0"/>
              <a:t>There are such sculptures, as "Man </a:t>
            </a:r>
            <a:r>
              <a:rPr lang="en-US" dirty="0"/>
              <a:t>and Pegasus" and "The Hand of the Creator", affecting </a:t>
            </a:r>
            <a:r>
              <a:rPr lang="en-US" dirty="0" smtClean="0"/>
              <a:t>imagination </a:t>
            </a:r>
            <a:r>
              <a:rPr lang="en-US" dirty="0"/>
              <a:t>of the sculptor and his great </a:t>
            </a:r>
            <a:r>
              <a:rPr lang="en-US" dirty="0" smtClean="0"/>
              <a:t>skills. </a:t>
            </a:r>
            <a:r>
              <a:rPr lang="en-US" dirty="0"/>
              <a:t>In Stockholm, Gothenburg and many other cities Milles created monumental sculptures, fountains, which have become emblems of these cities. He has created a gallery of prominent public figures, such as </a:t>
            </a:r>
            <a:r>
              <a:rPr lang="en-US" dirty="0" err="1"/>
              <a:t>Engelbrecht</a:t>
            </a:r>
            <a:r>
              <a:rPr lang="en-US" dirty="0"/>
              <a:t> </a:t>
            </a:r>
            <a:r>
              <a:rPr lang="en-US" dirty="0" err="1"/>
              <a:t>Engelbrektsson</a:t>
            </a:r>
            <a:r>
              <a:rPr lang="en-US" dirty="0"/>
              <a:t> and Gustav Vasa, whose names are associated with the turning points of Swedish history.</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980728"/>
            <a:ext cx="2626494" cy="266378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933056"/>
            <a:ext cx="3631952" cy="2723964"/>
          </a:xfrm>
          <a:prstGeom prst="rect">
            <a:avLst/>
          </a:prstGeom>
        </p:spPr>
      </p:pic>
    </p:spTree>
    <p:extLst>
      <p:ext uri="{BB962C8B-B14F-4D97-AF65-F5344CB8AC3E}">
        <p14:creationId xmlns:p14="http://schemas.microsoft.com/office/powerpoint/2010/main" val="175469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99176" cy="562074"/>
          </a:xfrm>
        </p:spPr>
        <p:txBody>
          <a:bodyPr/>
          <a:lstStyle/>
          <a:p>
            <a:pPr algn="ctr"/>
            <a:r>
              <a:rPr lang="en-US" dirty="0" smtClean="0"/>
              <a:t>Music</a:t>
            </a:r>
            <a:endParaRPr lang="uk-UA" dirty="0"/>
          </a:p>
        </p:txBody>
      </p:sp>
      <p:sp>
        <p:nvSpPr>
          <p:cNvPr id="3" name="Объект 2"/>
          <p:cNvSpPr>
            <a:spLocks noGrp="1"/>
          </p:cNvSpPr>
          <p:nvPr>
            <p:ph sz="quarter" idx="1"/>
          </p:nvPr>
        </p:nvSpPr>
        <p:spPr>
          <a:xfrm>
            <a:off x="467544" y="836712"/>
            <a:ext cx="4392488" cy="5760640"/>
          </a:xfrm>
        </p:spPr>
        <p:txBody>
          <a:bodyPr>
            <a:normAutofit fontScale="92500" lnSpcReduction="20000"/>
          </a:bodyPr>
          <a:lstStyle/>
          <a:p>
            <a:pPr marL="0" indent="0">
              <a:buNone/>
            </a:pPr>
            <a:r>
              <a:rPr lang="en-US" dirty="0"/>
              <a:t>In the history of </a:t>
            </a:r>
            <a:r>
              <a:rPr lang="en-US" dirty="0" smtClean="0"/>
              <a:t>art, a </a:t>
            </a:r>
            <a:r>
              <a:rPr lang="en-US" dirty="0"/>
              <a:t>special place belongs to the work of </a:t>
            </a:r>
            <a:r>
              <a:rPr lang="en-US" dirty="0" smtClean="0"/>
              <a:t>original poet and singer – Carl </a:t>
            </a:r>
            <a:r>
              <a:rPr lang="en-US" dirty="0"/>
              <a:t>Michael </a:t>
            </a:r>
            <a:r>
              <a:rPr lang="en-US" dirty="0" smtClean="0"/>
              <a:t>Bellman.</a:t>
            </a:r>
            <a:r>
              <a:rPr lang="en-US" dirty="0"/>
              <a:t/>
            </a:r>
            <a:br>
              <a:rPr lang="en-US" dirty="0"/>
            </a:br>
            <a:r>
              <a:rPr lang="en-US" dirty="0" err="1"/>
              <a:t>Jussi</a:t>
            </a:r>
            <a:r>
              <a:rPr lang="en-US" dirty="0"/>
              <a:t> </a:t>
            </a:r>
            <a:r>
              <a:rPr lang="en-US" dirty="0" err="1"/>
              <a:t>Bjorling</a:t>
            </a:r>
            <a:r>
              <a:rPr lang="en-US" dirty="0"/>
              <a:t> (1911-60) was one of the world's leading tenors. He made his debut at the Stockholm opera when he was </a:t>
            </a:r>
            <a:r>
              <a:rPr lang="en-US" dirty="0" smtClean="0"/>
              <a:t>20 </a:t>
            </a:r>
            <a:r>
              <a:rPr lang="en-US" dirty="0"/>
              <a:t>years old. </a:t>
            </a:r>
            <a:br>
              <a:rPr lang="en-US" dirty="0"/>
            </a:br>
            <a:r>
              <a:rPr lang="en-US" dirty="0" smtClean="0"/>
              <a:t>A famous group was </a:t>
            </a:r>
            <a:r>
              <a:rPr lang="en-US" dirty="0" err="1" smtClean="0"/>
              <a:t>Roxette</a:t>
            </a:r>
            <a:r>
              <a:rPr lang="en-US" dirty="0"/>
              <a:t>. A charming duo of musicians and singers Per </a:t>
            </a:r>
            <a:r>
              <a:rPr lang="en-US" dirty="0" err="1"/>
              <a:t>Gessle</a:t>
            </a:r>
            <a:r>
              <a:rPr lang="en-US" dirty="0"/>
              <a:t> and Marie </a:t>
            </a:r>
            <a:r>
              <a:rPr lang="en-US" dirty="0" err="1"/>
              <a:t>Fredriksson</a:t>
            </a:r>
            <a:r>
              <a:rPr lang="en-US" dirty="0"/>
              <a:t> appeared on the international music market in 1986, the Group has repeatedly won first place in the charts in Europe and the U.S., and her albums went on all </a:t>
            </a:r>
            <a:r>
              <a:rPr lang="en-US" dirty="0" smtClean="0"/>
              <a:t>continents and </a:t>
            </a:r>
            <a:r>
              <a:rPr lang="en-US" dirty="0"/>
              <a:t>sold over 40 million copies.</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836712"/>
            <a:ext cx="3760812" cy="5566002"/>
          </a:xfrm>
          <a:prstGeom prst="rect">
            <a:avLst/>
          </a:prstGeom>
        </p:spPr>
      </p:pic>
    </p:spTree>
    <p:extLst>
      <p:ext uri="{BB962C8B-B14F-4D97-AF65-F5344CB8AC3E}">
        <p14:creationId xmlns:p14="http://schemas.microsoft.com/office/powerpoint/2010/main" val="1874823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TotalTime>
  <Words>628</Words>
  <Application>Microsoft Office PowerPoint</Application>
  <PresentationFormat>Экран (4:3)</PresentationFormat>
  <Paragraphs>32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Эркер</vt:lpstr>
      <vt:lpstr>Culture, customs and traditions of Sweden</vt:lpstr>
      <vt:lpstr>Swedish mentality</vt:lpstr>
      <vt:lpstr>Gender relations</vt:lpstr>
      <vt:lpstr>Housing and interior </vt:lpstr>
      <vt:lpstr>Food</vt:lpstr>
      <vt:lpstr>Holidays in Sweden</vt:lpstr>
      <vt:lpstr>Sport life</vt:lpstr>
      <vt:lpstr>Fine art and sculpture</vt:lpstr>
      <vt:lpstr>Music</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customs and traditions of Sweden</dc:title>
  <dc:creator>Natalia</dc:creator>
  <cp:lastModifiedBy>Natalia</cp:lastModifiedBy>
  <cp:revision>11</cp:revision>
  <dcterms:created xsi:type="dcterms:W3CDTF">2013-04-17T12:37:43Z</dcterms:created>
  <dcterms:modified xsi:type="dcterms:W3CDTF">2015-01-29T09:58:22Z</dcterms:modified>
</cp:coreProperties>
</file>