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79" autoAdjust="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CB6AC-B8BD-42BF-9ABF-07A73D77CB72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28CD6-3E9D-40F8-BC69-03266DD04109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CB6AC-B8BD-42BF-9ABF-07A73D77CB72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28CD6-3E9D-40F8-BC69-03266DD041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CB6AC-B8BD-42BF-9ABF-07A73D77CB72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28CD6-3E9D-40F8-BC69-03266DD041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CB6AC-B8BD-42BF-9ABF-07A73D77CB72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28CD6-3E9D-40F8-BC69-03266DD041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CB6AC-B8BD-42BF-9ABF-07A73D77CB72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28CD6-3E9D-40F8-BC69-03266DD0410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CB6AC-B8BD-42BF-9ABF-07A73D77CB72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28CD6-3E9D-40F8-BC69-03266DD041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CB6AC-B8BD-42BF-9ABF-07A73D77CB72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28CD6-3E9D-40F8-BC69-03266DD041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CB6AC-B8BD-42BF-9ABF-07A73D77CB72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28CD6-3E9D-40F8-BC69-03266DD041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CB6AC-B8BD-42BF-9ABF-07A73D77CB72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28CD6-3E9D-40F8-BC69-03266DD041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CB6AC-B8BD-42BF-9ABF-07A73D77CB72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28CD6-3E9D-40F8-BC69-03266DD04109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CB6AC-B8BD-42BF-9ABF-07A73D77CB72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28CD6-3E9D-40F8-BC69-03266DD04109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7DCB6AC-B8BD-42BF-9ABF-07A73D77CB72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B028CD6-3E9D-40F8-BC69-03266DD04109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5783560" cy="1600327"/>
          </a:xfrm>
        </p:spPr>
        <p:txBody>
          <a:bodyPr>
            <a:noAutofit/>
          </a:bodyPr>
          <a:lstStyle/>
          <a:p>
            <a:r>
              <a:rPr lang="ru-RU" sz="5400" dirty="0"/>
              <a:t>А.М. Бутлеров</a:t>
            </a:r>
          </a:p>
        </p:txBody>
      </p:sp>
    </p:spTree>
    <p:extLst>
      <p:ext uri="{BB962C8B-B14F-4D97-AF65-F5344CB8AC3E}">
        <p14:creationId xmlns:p14="http://schemas.microsoft.com/office/powerpoint/2010/main" val="39292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86" b="11986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1772816"/>
            <a:ext cx="2736304" cy="1728192"/>
          </a:xfrm>
        </p:spPr>
        <p:txBody>
          <a:bodyPr>
            <a:noAutofit/>
          </a:bodyPr>
          <a:lstStyle/>
          <a:p>
            <a:r>
              <a:rPr lang="ru-RU" dirty="0"/>
              <a:t>Бутлеров </a:t>
            </a:r>
            <a:r>
              <a:rPr lang="ru-RU" dirty="0" err="1"/>
              <a:t>Олександр</a:t>
            </a:r>
            <a:r>
              <a:rPr lang="ru-RU" dirty="0"/>
              <a:t> Михайлович (15 </a:t>
            </a:r>
            <a:r>
              <a:rPr lang="ru-RU" dirty="0" err="1"/>
              <a:t>вересня</a:t>
            </a:r>
            <a:r>
              <a:rPr lang="ru-RU" dirty="0"/>
              <a:t> 1828 - 17 </a:t>
            </a:r>
            <a:r>
              <a:rPr lang="ru-RU" dirty="0" err="1"/>
              <a:t>серпня</a:t>
            </a:r>
            <a:r>
              <a:rPr lang="ru-RU" dirty="0"/>
              <a:t> 1886) </a:t>
            </a:r>
            <a:r>
              <a:rPr lang="ru-RU" dirty="0" err="1"/>
              <a:t>Народився</a:t>
            </a:r>
            <a:r>
              <a:rPr lang="ru-RU" dirty="0"/>
              <a:t> в </a:t>
            </a:r>
            <a:r>
              <a:rPr lang="ru-RU" dirty="0" err="1"/>
              <a:t>Чистополі</a:t>
            </a:r>
            <a:r>
              <a:rPr lang="ru-RU" dirty="0"/>
              <a:t> </a:t>
            </a:r>
            <a:r>
              <a:rPr lang="ru-RU" dirty="0" err="1"/>
              <a:t>Казанської</a:t>
            </a:r>
            <a:r>
              <a:rPr lang="ru-RU" dirty="0"/>
              <a:t> </a:t>
            </a:r>
            <a:r>
              <a:rPr lang="ru-RU" dirty="0" err="1"/>
              <a:t>губернії</a:t>
            </a:r>
            <a:r>
              <a:rPr lang="ru-RU" dirty="0"/>
              <a:t> .</a:t>
            </a:r>
            <a:r>
              <a:rPr lang="ru-RU" dirty="0" err="1"/>
              <a:t>Російський</a:t>
            </a:r>
            <a:r>
              <a:rPr lang="ru-RU" dirty="0"/>
              <a:t> </a:t>
            </a:r>
            <a:r>
              <a:rPr lang="ru-RU" dirty="0" err="1"/>
              <a:t>хімік</a:t>
            </a:r>
            <a:r>
              <a:rPr lang="ru-RU" dirty="0"/>
              <a:t>, автор </a:t>
            </a:r>
            <a:r>
              <a:rPr lang="ru-RU" dirty="0" err="1"/>
              <a:t>теорії</a:t>
            </a:r>
            <a:r>
              <a:rPr lang="ru-RU" dirty="0"/>
              <a:t> </a:t>
            </a:r>
            <a:r>
              <a:rPr lang="ru-RU" dirty="0" err="1"/>
              <a:t>хімічної</a:t>
            </a:r>
            <a:r>
              <a:rPr lang="ru-RU" dirty="0"/>
              <a:t> </a:t>
            </a:r>
            <a:r>
              <a:rPr lang="ru-RU" dirty="0" err="1"/>
              <a:t>будови</a:t>
            </a:r>
            <a:r>
              <a:rPr lang="ru-RU" dirty="0"/>
              <a:t>, </a:t>
            </a:r>
            <a:r>
              <a:rPr lang="ru-RU" dirty="0" err="1"/>
              <a:t>творець</a:t>
            </a:r>
            <a:r>
              <a:rPr lang="ru-RU" dirty="0"/>
              <a:t> </a:t>
            </a:r>
            <a:r>
              <a:rPr lang="ru-RU" dirty="0" err="1"/>
              <a:t>першої</a:t>
            </a:r>
            <a:r>
              <a:rPr lang="ru-RU" dirty="0"/>
              <a:t> </a:t>
            </a:r>
            <a:r>
              <a:rPr lang="ru-RU" dirty="0" err="1"/>
              <a:t>вітчизняної</a:t>
            </a:r>
            <a:r>
              <a:rPr lang="ru-RU" dirty="0"/>
              <a:t> </a:t>
            </a:r>
            <a:r>
              <a:rPr lang="ru-RU" dirty="0" err="1"/>
              <a:t>школи</a:t>
            </a:r>
            <a:r>
              <a:rPr lang="ru-RU" dirty="0"/>
              <a:t> в </a:t>
            </a:r>
            <a:r>
              <a:rPr lang="ru-RU" dirty="0" err="1"/>
              <a:t>органічній</a:t>
            </a:r>
            <a:r>
              <a:rPr lang="ru-RU" dirty="0"/>
              <a:t> </a:t>
            </a:r>
            <a:r>
              <a:rPr lang="ru-RU" dirty="0" err="1"/>
              <a:t>хімії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8405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          </a:t>
            </a:r>
            <a:r>
              <a:rPr lang="ru-RU" sz="44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Теорія</a:t>
            </a:r>
            <a:r>
              <a:rPr lang="ru-RU" sz="44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44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Бутлерова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1732473"/>
            <a:ext cx="7200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Теорія</a:t>
            </a:r>
            <a:r>
              <a:rPr lang="ru-RU" sz="2400" dirty="0" smtClean="0"/>
              <a:t> Бутлерова — </a:t>
            </a:r>
            <a:r>
              <a:rPr lang="ru-RU" sz="2400" dirty="0" err="1" smtClean="0"/>
              <a:t>теорія</a:t>
            </a:r>
            <a:r>
              <a:rPr lang="ru-RU" sz="2400" dirty="0" smtClean="0"/>
              <a:t> </a:t>
            </a:r>
            <a:r>
              <a:rPr lang="ru-RU" sz="2400" dirty="0" err="1" smtClean="0"/>
              <a:t>хімічної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будови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органічних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сполук</a:t>
            </a:r>
            <a:r>
              <a:rPr lang="ru-RU" sz="2400" dirty="0" smtClean="0"/>
              <a:t>, </a:t>
            </a:r>
            <a:r>
              <a:rPr lang="ru-RU" sz="2400" dirty="0" err="1" smtClean="0"/>
              <a:t>запропонована</a:t>
            </a:r>
            <a:r>
              <a:rPr lang="ru-RU" sz="2400" dirty="0" smtClean="0"/>
              <a:t> </a:t>
            </a:r>
            <a:r>
              <a:rPr lang="ru-RU" sz="2400" dirty="0" err="1" smtClean="0"/>
              <a:t>російським</a:t>
            </a:r>
            <a:r>
              <a:rPr lang="ru-RU" sz="2400" dirty="0" smtClean="0"/>
              <a:t> </a:t>
            </a:r>
            <a:r>
              <a:rPr lang="ru-RU" sz="2400" dirty="0" err="1" smtClean="0"/>
              <a:t>вченим</a:t>
            </a:r>
            <a:r>
              <a:rPr lang="ru-RU" sz="2400" dirty="0" smtClean="0"/>
              <a:t> </a:t>
            </a:r>
            <a:r>
              <a:rPr lang="ru-RU" sz="2400" dirty="0" err="1" smtClean="0"/>
              <a:t>Олександром</a:t>
            </a:r>
            <a:r>
              <a:rPr lang="ru-RU" sz="2400" dirty="0" smtClean="0"/>
              <a:t> </a:t>
            </a:r>
            <a:r>
              <a:rPr lang="ru-RU" sz="2400" dirty="0" err="1" smtClean="0"/>
              <a:t>Бутлеровим</a:t>
            </a:r>
            <a:r>
              <a:rPr lang="ru-RU" sz="2400" dirty="0" smtClean="0"/>
              <a:t>.</a:t>
            </a:r>
          </a:p>
          <a:p>
            <a:endParaRPr lang="ru-RU" sz="2400" dirty="0" smtClean="0"/>
          </a:p>
          <a:p>
            <a:r>
              <a:rPr lang="ru-RU" sz="2400" dirty="0" smtClean="0"/>
              <a:t>До </a:t>
            </a:r>
            <a:r>
              <a:rPr lang="ru-RU" sz="2400" dirty="0" err="1" smtClean="0"/>
              <a:t>сьогодні</a:t>
            </a:r>
            <a:r>
              <a:rPr lang="ru-RU" sz="2400" dirty="0" smtClean="0"/>
              <a:t> </a:t>
            </a:r>
            <a:r>
              <a:rPr lang="ru-RU" sz="2400" dirty="0" err="1" smtClean="0"/>
              <a:t>вважається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науковою</a:t>
            </a:r>
            <a:r>
              <a:rPr lang="ru-RU" sz="2400" dirty="0" smtClean="0"/>
              <a:t> основою </a:t>
            </a:r>
            <a:r>
              <a:rPr lang="ru-RU" sz="2400" dirty="0" err="1" smtClean="0"/>
              <a:t>органічної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хімії</a:t>
            </a:r>
            <a:r>
              <a:rPr lang="ru-RU" sz="2400" dirty="0" smtClean="0"/>
              <a:t>. </a:t>
            </a:r>
            <a:r>
              <a:rPr lang="ru-RU" sz="2400" dirty="0" err="1" smtClean="0"/>
              <a:t>Олександр</a:t>
            </a:r>
            <a:r>
              <a:rPr lang="ru-RU" sz="2400" dirty="0" smtClean="0"/>
              <a:t> Бутлеров </a:t>
            </a:r>
            <a:r>
              <a:rPr lang="ru-RU" sz="2400" dirty="0" err="1" smtClean="0"/>
              <a:t>виходив</a:t>
            </a:r>
            <a:r>
              <a:rPr lang="ru-RU" sz="2400" dirty="0" smtClean="0"/>
              <a:t> з того,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внаслідок</a:t>
            </a:r>
            <a:r>
              <a:rPr lang="ru-RU" sz="2400" dirty="0" smtClean="0"/>
              <a:t> </a:t>
            </a:r>
            <a:r>
              <a:rPr lang="ru-RU" sz="2400" dirty="0" err="1" smtClean="0"/>
              <a:t>дослідження</a:t>
            </a:r>
            <a:r>
              <a:rPr lang="ru-RU" sz="2400" dirty="0" smtClean="0"/>
              <a:t> низки </a:t>
            </a:r>
            <a:r>
              <a:rPr lang="ru-RU" sz="2400" dirty="0" err="1" smtClean="0"/>
              <a:t>хімічних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перетворень</a:t>
            </a:r>
            <a:r>
              <a:rPr lang="ru-RU" sz="2400" dirty="0" smtClean="0"/>
              <a:t>, </a:t>
            </a:r>
            <a:r>
              <a:rPr lang="ru-RU" sz="2400" dirty="0" err="1" smtClean="0"/>
              <a:t>характерних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тієї</a:t>
            </a:r>
            <a:r>
              <a:rPr lang="ru-RU" sz="2400" dirty="0" smtClean="0"/>
              <a:t> </a:t>
            </a:r>
            <a:r>
              <a:rPr lang="ru-RU" sz="2400" dirty="0" err="1" smtClean="0"/>
              <a:t>чи</a:t>
            </a:r>
            <a:r>
              <a:rPr lang="ru-RU" sz="2400" dirty="0" smtClean="0"/>
              <a:t> </a:t>
            </a:r>
            <a:r>
              <a:rPr lang="ru-RU" sz="2400" dirty="0" err="1" smtClean="0"/>
              <a:t>іншої</a:t>
            </a:r>
            <a:r>
              <a:rPr lang="ru-RU" sz="2400" dirty="0" smtClean="0"/>
              <a:t> </a:t>
            </a:r>
            <a:r>
              <a:rPr lang="ru-RU" sz="2400" dirty="0" err="1" smtClean="0"/>
              <a:t>сполуки</a:t>
            </a:r>
            <a:r>
              <a:rPr lang="ru-RU" sz="2400" dirty="0" smtClean="0"/>
              <a:t>, </a:t>
            </a:r>
            <a:r>
              <a:rPr lang="ru-RU" sz="2400" dirty="0" err="1" smtClean="0"/>
              <a:t>можна</a:t>
            </a:r>
            <a:r>
              <a:rPr lang="ru-RU" sz="2400" dirty="0" smtClean="0"/>
              <a:t> </a:t>
            </a:r>
            <a:r>
              <a:rPr lang="ru-RU" sz="2400" dirty="0" err="1" smtClean="0"/>
              <a:t>встановити</a:t>
            </a:r>
            <a:r>
              <a:rPr lang="ru-RU" sz="2400" dirty="0" smtClean="0"/>
              <a:t> </a:t>
            </a:r>
            <a:r>
              <a:rPr lang="ru-RU" sz="2400" dirty="0" err="1" smtClean="0"/>
              <a:t>її</a:t>
            </a:r>
            <a:r>
              <a:rPr lang="ru-RU" sz="2400" dirty="0" smtClean="0"/>
              <a:t> </a:t>
            </a:r>
            <a:r>
              <a:rPr lang="ru-RU" sz="2400" dirty="0" err="1" smtClean="0"/>
              <a:t>будову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8386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Основні</a:t>
            </a:r>
            <a:r>
              <a:rPr lang="ru-RU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положення</a:t>
            </a:r>
            <a:r>
              <a:rPr lang="ru-RU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теорії</a:t>
            </a:r>
            <a:r>
              <a:rPr lang="ru-RU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хімічної</a:t>
            </a:r>
            <a:r>
              <a:rPr lang="ru-RU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будови</a:t>
            </a:r>
            <a:r>
              <a:rPr lang="ru-RU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органічних</a:t>
            </a:r>
            <a:r>
              <a:rPr lang="ru-RU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сполук</a:t>
            </a:r>
            <a:r>
              <a:rPr lang="ru-RU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:</a:t>
            </a:r>
            <a:endParaRPr lang="ru-RU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556792"/>
            <a:ext cx="784887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• у </a:t>
            </a:r>
            <a:r>
              <a:rPr lang="ru-RU" sz="2000" dirty="0" err="1" smtClean="0"/>
              <a:t>хімічних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сполуках</a:t>
            </a:r>
            <a:r>
              <a:rPr lang="ru-RU" sz="2000" dirty="0" smtClean="0"/>
              <a:t> </a:t>
            </a:r>
            <a:r>
              <a:rPr lang="ru-RU" sz="2000" dirty="0" err="1" smtClean="0"/>
              <a:t>атоми</a:t>
            </a:r>
            <a:r>
              <a:rPr lang="ru-RU" sz="2000" dirty="0" smtClean="0"/>
              <a:t> </a:t>
            </a:r>
            <a:r>
              <a:rPr lang="ru-RU" sz="2000" dirty="0" err="1" smtClean="0"/>
              <a:t>з'єднуються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між</a:t>
            </a:r>
            <a:r>
              <a:rPr lang="ru-RU" sz="2000" dirty="0" smtClean="0"/>
              <a:t> собою у </a:t>
            </a:r>
            <a:r>
              <a:rPr lang="ru-RU" sz="2000" dirty="0" err="1" smtClean="0"/>
              <a:t>певному</a:t>
            </a:r>
            <a:r>
              <a:rPr lang="ru-RU" sz="2000" dirty="0" smtClean="0"/>
              <a:t> порядку </a:t>
            </a:r>
            <a:r>
              <a:rPr lang="ru-RU" sz="2000" dirty="0" err="1" smtClean="0"/>
              <a:t>відповідно</a:t>
            </a:r>
            <a:r>
              <a:rPr lang="ru-RU" sz="2000" dirty="0" smtClean="0"/>
              <a:t> до </a:t>
            </a:r>
            <a:r>
              <a:rPr lang="ru-RU" sz="2000" dirty="0" err="1" smtClean="0"/>
              <a:t>їх</a:t>
            </a:r>
            <a:r>
              <a:rPr lang="ru-RU" sz="2000" dirty="0" smtClean="0"/>
              <a:t> </a:t>
            </a:r>
            <a:r>
              <a:rPr lang="ru-RU" sz="2000" dirty="0" err="1" smtClean="0"/>
              <a:t>валентності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визначає</a:t>
            </a:r>
            <a:r>
              <a:rPr lang="ru-RU" sz="2000" dirty="0" smtClean="0"/>
              <a:t> </a:t>
            </a:r>
            <a:r>
              <a:rPr lang="ru-RU" sz="2000" dirty="0" err="1" smtClean="0"/>
              <a:t>хімічну</a:t>
            </a:r>
            <a:r>
              <a:rPr lang="ru-RU" sz="2000" dirty="0" smtClean="0"/>
              <a:t> </a:t>
            </a:r>
            <a:r>
              <a:rPr lang="ru-RU" sz="2000" dirty="0" err="1" smtClean="0"/>
              <a:t>будову</a:t>
            </a:r>
            <a:r>
              <a:rPr lang="ru-RU" sz="2000" dirty="0" smtClean="0"/>
              <a:t> молекул;</a:t>
            </a:r>
          </a:p>
          <a:p>
            <a:endParaRPr lang="ru-RU" sz="2000" dirty="0" smtClean="0"/>
          </a:p>
          <a:p>
            <a:r>
              <a:rPr lang="ru-RU" sz="2000" dirty="0" smtClean="0"/>
              <a:t>• </a:t>
            </a:r>
            <a:r>
              <a:rPr lang="ru-RU" sz="2000" dirty="0" err="1" smtClean="0"/>
              <a:t>хімічні</a:t>
            </a:r>
            <a:r>
              <a:rPr lang="ru-RU" sz="2000" dirty="0" smtClean="0"/>
              <a:t> і </a:t>
            </a:r>
            <a:r>
              <a:rPr lang="ru-RU" sz="2000" dirty="0" err="1" smtClean="0"/>
              <a:t>фізичні</a:t>
            </a:r>
            <a:r>
              <a:rPr lang="ru-RU" sz="2000" dirty="0" smtClean="0"/>
              <a:t> </a:t>
            </a:r>
            <a:r>
              <a:rPr lang="ru-RU" sz="2000" dirty="0" err="1" smtClean="0"/>
              <a:t>властивості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сполук</a:t>
            </a:r>
            <a:r>
              <a:rPr lang="ru-RU" sz="2000" dirty="0" smtClean="0"/>
              <a:t> </a:t>
            </a:r>
            <a:r>
              <a:rPr lang="ru-RU" sz="2000" dirty="0" err="1" smtClean="0"/>
              <a:t>залежать</a:t>
            </a:r>
            <a:r>
              <a:rPr lang="ru-RU" sz="2000" dirty="0" smtClean="0"/>
              <a:t> як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природи</a:t>
            </a:r>
            <a:r>
              <a:rPr lang="ru-RU" sz="2000" dirty="0" smtClean="0"/>
              <a:t> і </a:t>
            </a:r>
            <a:r>
              <a:rPr lang="ru-RU" sz="2000" dirty="0" err="1" smtClean="0"/>
              <a:t>кількості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атомів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входять</a:t>
            </a:r>
            <a:r>
              <a:rPr lang="ru-RU" sz="2000" dirty="0" smtClean="0"/>
              <a:t> до </a:t>
            </a:r>
            <a:r>
              <a:rPr lang="ru-RU" sz="2000" dirty="0" err="1" smtClean="0"/>
              <a:t>їх</a:t>
            </a:r>
            <a:r>
              <a:rPr lang="ru-RU" sz="2000" dirty="0" smtClean="0"/>
              <a:t> складу, так і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хімічної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будови</a:t>
            </a:r>
            <a:r>
              <a:rPr lang="ru-RU" sz="2000" dirty="0" smtClean="0"/>
              <a:t> молекул;</a:t>
            </a:r>
          </a:p>
          <a:p>
            <a:endParaRPr lang="ru-RU" sz="2000" dirty="0" smtClean="0"/>
          </a:p>
          <a:p>
            <a:r>
              <a:rPr lang="ru-RU" sz="2000" dirty="0" smtClean="0"/>
              <a:t>• для </a:t>
            </a:r>
            <a:r>
              <a:rPr lang="ru-RU" sz="2000" dirty="0" err="1" smtClean="0"/>
              <a:t>кожної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емпіричної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формули</a:t>
            </a:r>
            <a:r>
              <a:rPr lang="ru-RU" sz="2000" dirty="0" smtClean="0"/>
              <a:t> </a:t>
            </a:r>
            <a:r>
              <a:rPr lang="ru-RU" sz="2000" dirty="0" err="1" smtClean="0"/>
              <a:t>можна</a:t>
            </a:r>
            <a:r>
              <a:rPr lang="ru-RU" sz="2000" dirty="0" smtClean="0"/>
              <a:t> </a:t>
            </a:r>
            <a:r>
              <a:rPr lang="ru-RU" sz="2000" dirty="0" err="1" smtClean="0"/>
              <a:t>вивести</a:t>
            </a:r>
            <a:r>
              <a:rPr lang="ru-RU" sz="2000" dirty="0" smtClean="0"/>
              <a:t> </a:t>
            </a:r>
            <a:r>
              <a:rPr lang="ru-RU" sz="2000" dirty="0" err="1" smtClean="0"/>
              <a:t>певну</a:t>
            </a:r>
            <a:r>
              <a:rPr lang="ru-RU" sz="2000" dirty="0" smtClean="0"/>
              <a:t> </a:t>
            </a:r>
            <a:r>
              <a:rPr lang="ru-RU" sz="2000" dirty="0" err="1" smtClean="0"/>
              <a:t>кількість</a:t>
            </a:r>
            <a:r>
              <a:rPr lang="ru-RU" sz="2000" dirty="0" smtClean="0"/>
              <a:t> теоретично </a:t>
            </a:r>
            <a:r>
              <a:rPr lang="ru-RU" sz="2000" dirty="0" err="1" smtClean="0"/>
              <a:t>можливих</a:t>
            </a:r>
            <a:r>
              <a:rPr lang="ru-RU" sz="2000" dirty="0" smtClean="0"/>
              <a:t> структур (</a:t>
            </a:r>
            <a:r>
              <a:rPr lang="ru-RU" sz="2000" dirty="0" err="1" smtClean="0"/>
              <a:t>ізомерів</a:t>
            </a:r>
            <a:r>
              <a:rPr lang="ru-RU" sz="2000" dirty="0" smtClean="0"/>
              <a:t>);</a:t>
            </a:r>
          </a:p>
          <a:p>
            <a:endParaRPr lang="ru-RU" sz="2000" dirty="0" smtClean="0"/>
          </a:p>
          <a:p>
            <a:r>
              <a:rPr lang="ru-RU" sz="2000" dirty="0" smtClean="0"/>
              <a:t>• </a:t>
            </a:r>
            <a:r>
              <a:rPr lang="ru-RU" sz="2000" dirty="0" err="1" smtClean="0"/>
              <a:t>кожна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органічна</a:t>
            </a:r>
            <a:r>
              <a:rPr lang="ru-RU" sz="2000" dirty="0" smtClean="0"/>
              <a:t> </a:t>
            </a:r>
            <a:r>
              <a:rPr lang="ru-RU" sz="2000" dirty="0" err="1" smtClean="0"/>
              <a:t>речовина</a:t>
            </a:r>
            <a:r>
              <a:rPr lang="ru-RU" sz="2000" dirty="0" smtClean="0"/>
              <a:t> </a:t>
            </a:r>
            <a:r>
              <a:rPr lang="ru-RU" sz="2000" dirty="0" err="1" smtClean="0"/>
              <a:t>має</a:t>
            </a:r>
            <a:r>
              <a:rPr lang="ru-RU" sz="2000" dirty="0" smtClean="0"/>
              <a:t> </a:t>
            </a:r>
            <a:r>
              <a:rPr lang="ru-RU" sz="2000" dirty="0" err="1" smtClean="0"/>
              <a:t>лише</a:t>
            </a:r>
            <a:r>
              <a:rPr lang="ru-RU" sz="2000" dirty="0" smtClean="0"/>
              <a:t> одну формулу </a:t>
            </a:r>
            <a:r>
              <a:rPr lang="ru-RU" sz="2000" dirty="0" err="1" smtClean="0"/>
              <a:t>хімічної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будови</a:t>
            </a:r>
            <a:r>
              <a:rPr lang="ru-RU" sz="2000" dirty="0" smtClean="0"/>
              <a:t>, яка </a:t>
            </a:r>
            <a:r>
              <a:rPr lang="ru-RU" sz="2000" dirty="0" err="1" smtClean="0"/>
              <a:t>дає</a:t>
            </a:r>
            <a:r>
              <a:rPr lang="ru-RU" sz="2000" dirty="0" smtClean="0"/>
              <a:t> </a:t>
            </a:r>
            <a:r>
              <a:rPr lang="ru-RU" sz="2000" dirty="0" err="1" smtClean="0"/>
              <a:t>уявлення</a:t>
            </a:r>
            <a:r>
              <a:rPr lang="ru-RU" sz="2000" dirty="0" smtClean="0"/>
              <a:t> про </a:t>
            </a:r>
            <a:r>
              <a:rPr lang="ru-RU" sz="2000" dirty="0" err="1" smtClean="0"/>
              <a:t>властивості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даної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сполуки</a:t>
            </a:r>
            <a:r>
              <a:rPr lang="ru-RU" sz="2000" dirty="0" smtClean="0"/>
              <a:t>;</a:t>
            </a:r>
          </a:p>
          <a:p>
            <a:endParaRPr lang="ru-RU" sz="2000" dirty="0" smtClean="0"/>
          </a:p>
          <a:p>
            <a:r>
              <a:rPr lang="ru-RU" sz="2000" dirty="0" smtClean="0"/>
              <a:t>• у молекулах </a:t>
            </a:r>
            <a:r>
              <a:rPr lang="ru-RU" sz="2000" dirty="0" err="1" smtClean="0"/>
              <a:t>існує</a:t>
            </a:r>
            <a:r>
              <a:rPr lang="ru-RU" sz="2000" dirty="0" smtClean="0"/>
              <a:t> </a:t>
            </a:r>
            <a:r>
              <a:rPr lang="ru-RU" sz="2000" dirty="0" err="1" smtClean="0"/>
              <a:t>взаємний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вплив</a:t>
            </a:r>
            <a:r>
              <a:rPr lang="ru-RU" sz="2000" dirty="0" smtClean="0"/>
              <a:t> </a:t>
            </a:r>
            <a:r>
              <a:rPr lang="ru-RU" sz="2000" dirty="0" err="1" smtClean="0"/>
              <a:t>атомів</a:t>
            </a:r>
            <a:r>
              <a:rPr lang="ru-RU" sz="2000" dirty="0" smtClean="0"/>
              <a:t> як </a:t>
            </a:r>
            <a:r>
              <a:rPr lang="ru-RU" sz="2000" dirty="0" err="1" smtClean="0"/>
              <a:t>безпосередньо</a:t>
            </a:r>
            <a:r>
              <a:rPr lang="ru-RU" sz="2000" dirty="0" smtClean="0"/>
              <a:t> </a:t>
            </a:r>
            <a:r>
              <a:rPr lang="ru-RU" sz="2000" dirty="0" err="1" smtClean="0"/>
              <a:t>звязаних</a:t>
            </a:r>
            <a:r>
              <a:rPr lang="ru-RU" sz="2000" dirty="0" smtClean="0"/>
              <a:t>, так і </a:t>
            </a:r>
            <a:r>
              <a:rPr lang="ru-RU" sz="2000" dirty="0" err="1" smtClean="0"/>
              <a:t>безпосередньо</a:t>
            </a:r>
            <a:r>
              <a:rPr lang="ru-RU" sz="2000" dirty="0" smtClean="0"/>
              <a:t> не </a:t>
            </a:r>
            <a:r>
              <a:rPr lang="ru-RU" sz="2000" dirty="0" err="1" smtClean="0"/>
              <a:t>звязаних</a:t>
            </a:r>
            <a:r>
              <a:rPr lang="ru-RU" sz="2000" dirty="0" smtClean="0"/>
              <a:t> один з одним.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71973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828092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• У молекулах </a:t>
            </a:r>
            <a:r>
              <a:rPr lang="ru-RU" sz="2000" dirty="0" err="1" smtClean="0"/>
              <a:t>атоми</a:t>
            </a:r>
            <a:r>
              <a:rPr lang="ru-RU" sz="2000" dirty="0" smtClean="0"/>
              <a:t> </a:t>
            </a:r>
            <a:r>
              <a:rPr lang="ru-RU" sz="2000" dirty="0" err="1" smtClean="0"/>
              <a:t>з’єднуються</a:t>
            </a:r>
            <a:r>
              <a:rPr lang="ru-RU" sz="2000" dirty="0" smtClean="0"/>
              <a:t> не </a:t>
            </a:r>
            <a:r>
              <a:rPr lang="ru-RU" sz="2000" dirty="0" err="1" smtClean="0"/>
              <a:t>безладно</a:t>
            </a:r>
            <a:r>
              <a:rPr lang="ru-RU" sz="2000" dirty="0" smtClean="0"/>
              <a:t>, а в </a:t>
            </a:r>
            <a:r>
              <a:rPr lang="ru-RU" sz="2000" dirty="0" err="1" smtClean="0"/>
              <a:t>певній</a:t>
            </a:r>
            <a:r>
              <a:rPr lang="ru-RU" sz="2000" dirty="0" smtClean="0"/>
              <a:t> </a:t>
            </a:r>
            <a:r>
              <a:rPr lang="ru-RU" sz="2000" dirty="0" err="1" smtClean="0"/>
              <a:t>послідовності</a:t>
            </a:r>
            <a:r>
              <a:rPr lang="ru-RU" sz="2000" dirty="0" smtClean="0"/>
              <a:t> і </a:t>
            </a:r>
            <a:r>
              <a:rPr lang="ru-RU" sz="2000" dirty="0" err="1" smtClean="0"/>
              <a:t>відповідно</a:t>
            </a:r>
            <a:r>
              <a:rPr lang="ru-RU" sz="2000" dirty="0" smtClean="0"/>
              <a:t> до </a:t>
            </a:r>
            <a:r>
              <a:rPr lang="ru-RU" sz="2000" dirty="0" err="1" smtClean="0"/>
              <a:t>їх</a:t>
            </a:r>
            <a:r>
              <a:rPr lang="ru-RU" sz="2000" dirty="0" smtClean="0"/>
              <a:t> </a:t>
            </a:r>
            <a:r>
              <a:rPr lang="ru-RU" sz="2000" dirty="0" err="1" smtClean="0"/>
              <a:t>валентності</a:t>
            </a:r>
            <a:r>
              <a:rPr lang="ru-RU" sz="2000" dirty="0" smtClean="0"/>
              <a:t>. </a:t>
            </a:r>
            <a:r>
              <a:rPr lang="ru-RU" sz="2000" dirty="0" err="1" smtClean="0"/>
              <a:t>Така</a:t>
            </a:r>
            <a:r>
              <a:rPr lang="ru-RU" sz="2000" dirty="0" smtClean="0"/>
              <a:t> </a:t>
            </a:r>
            <a:r>
              <a:rPr lang="ru-RU" sz="2000" dirty="0" err="1" smtClean="0"/>
              <a:t>послідовність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з’єднаних</a:t>
            </a:r>
            <a:r>
              <a:rPr lang="ru-RU" sz="2000" dirty="0" smtClean="0"/>
              <a:t> у молекулу </a:t>
            </a:r>
            <a:r>
              <a:rPr lang="ru-RU" sz="2000" dirty="0" err="1" smtClean="0"/>
              <a:t>атомів</a:t>
            </a:r>
            <a:r>
              <a:rPr lang="ru-RU" sz="2000" dirty="0" smtClean="0"/>
              <a:t> </a:t>
            </a:r>
            <a:r>
              <a:rPr lang="ru-RU" sz="2000" dirty="0" err="1" smtClean="0"/>
              <a:t>визначає</a:t>
            </a:r>
            <a:r>
              <a:rPr lang="ru-RU" sz="2000" dirty="0" smtClean="0"/>
              <a:t> </a:t>
            </a:r>
            <a:r>
              <a:rPr lang="ru-RU" sz="2000" dirty="0" err="1" smtClean="0"/>
              <a:t>хімічну</a:t>
            </a:r>
            <a:r>
              <a:rPr lang="ru-RU" sz="2000" dirty="0" smtClean="0"/>
              <a:t> </a:t>
            </a:r>
            <a:r>
              <a:rPr lang="ru-RU" sz="2000" dirty="0" err="1" smtClean="0"/>
              <a:t>будову</a:t>
            </a:r>
            <a:r>
              <a:rPr lang="ru-RU" sz="2000" dirty="0" smtClean="0"/>
              <a:t>.</a:t>
            </a:r>
          </a:p>
          <a:p>
            <a:endParaRPr lang="ru-RU" sz="2000" dirty="0" smtClean="0"/>
          </a:p>
          <a:p>
            <a:r>
              <a:rPr lang="ru-RU" sz="2000" dirty="0" err="1" smtClean="0"/>
              <a:t>Наприклад</a:t>
            </a:r>
            <a:r>
              <a:rPr lang="ru-RU" sz="2000" dirty="0" smtClean="0"/>
              <a:t>, у молекулах </a:t>
            </a:r>
            <a:r>
              <a:rPr lang="ru-RU" sz="2000" dirty="0" err="1" smtClean="0"/>
              <a:t>гексану</a:t>
            </a:r>
            <a:r>
              <a:rPr lang="ru-RU" sz="2000" dirty="0" smtClean="0"/>
              <a:t>, гексену-3, гексину-2, циклогексану і </a:t>
            </a:r>
            <a:r>
              <a:rPr lang="ru-RU" sz="2000" dirty="0" err="1" smtClean="0"/>
              <a:t>бензену</a:t>
            </a:r>
            <a:r>
              <a:rPr lang="ru-RU" sz="2000" dirty="0" smtClean="0"/>
              <a:t>, </a:t>
            </a:r>
            <a:r>
              <a:rPr lang="ru-RU" sz="2000" dirty="0" err="1" smtClean="0"/>
              <a:t>відповідно</a:t>
            </a:r>
            <a:r>
              <a:rPr lang="ru-RU" sz="2000" dirty="0" smtClean="0"/>
              <a:t> до </a:t>
            </a:r>
            <a:r>
              <a:rPr lang="ru-RU" sz="2000" dirty="0" err="1" smtClean="0"/>
              <a:t>валентності</a:t>
            </a:r>
            <a:r>
              <a:rPr lang="ru-RU" sz="2000" dirty="0" smtClean="0"/>
              <a:t>, є своя </a:t>
            </a:r>
            <a:r>
              <a:rPr lang="ru-RU" sz="2000" dirty="0" err="1" smtClean="0"/>
              <a:t>послідовність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сполучення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атомів</a:t>
            </a:r>
            <a:r>
              <a:rPr lang="ru-RU" sz="2000" dirty="0" smtClean="0"/>
              <a:t> Карбону в </a:t>
            </a:r>
            <a:r>
              <a:rPr lang="ru-RU" sz="2000" dirty="0" err="1" smtClean="0"/>
              <a:t>молекулі</a:t>
            </a:r>
            <a:r>
              <a:rPr lang="ru-RU" sz="2000" dirty="0" smtClean="0"/>
              <a:t>, а </a:t>
            </a:r>
            <a:r>
              <a:rPr lang="ru-RU" sz="2000" dirty="0" err="1" smtClean="0"/>
              <a:t>отже</a:t>
            </a:r>
            <a:r>
              <a:rPr lang="ru-RU" sz="2000" dirty="0" smtClean="0"/>
              <a:t>, і </a:t>
            </a:r>
            <a:r>
              <a:rPr lang="ru-RU" sz="2000" dirty="0" err="1" smtClean="0"/>
              <a:t>кожна</a:t>
            </a:r>
            <a:r>
              <a:rPr lang="ru-RU" sz="2000" dirty="0" smtClean="0"/>
              <a:t> молекула </a:t>
            </a:r>
            <a:r>
              <a:rPr lang="ru-RU" sz="2000" dirty="0" err="1" smtClean="0"/>
              <a:t>має</a:t>
            </a:r>
            <a:r>
              <a:rPr lang="ru-RU" sz="2000" dirty="0" smtClean="0"/>
              <a:t> свою, </a:t>
            </a:r>
            <a:r>
              <a:rPr lang="ru-RU" sz="2000" dirty="0" err="1" smtClean="0"/>
              <a:t>тільки</a:t>
            </a:r>
            <a:r>
              <a:rPr lang="ru-RU" sz="2000" dirty="0" smtClean="0"/>
              <a:t> </a:t>
            </a:r>
            <a:r>
              <a:rPr lang="ru-RU" sz="2000" dirty="0" err="1" smtClean="0"/>
              <a:t>їй</a:t>
            </a:r>
            <a:r>
              <a:rPr lang="ru-RU" sz="2000" dirty="0" smtClean="0"/>
              <a:t> </a:t>
            </a:r>
            <a:r>
              <a:rPr lang="ru-RU" sz="2000" dirty="0" err="1" smtClean="0"/>
              <a:t>властиву</a:t>
            </a:r>
            <a:r>
              <a:rPr lang="ru-RU" sz="2000" dirty="0" smtClean="0"/>
              <a:t> </a:t>
            </a:r>
            <a:r>
              <a:rPr lang="ru-RU" sz="2000" dirty="0" err="1" smtClean="0"/>
              <a:t>будову</a:t>
            </a:r>
            <a:r>
              <a:rPr lang="ru-RU" sz="2000" dirty="0" smtClean="0"/>
              <a:t>:</a:t>
            </a:r>
            <a:endParaRPr lang="ru-RU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855" y="5037337"/>
            <a:ext cx="6512035" cy="396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67543" y="3548528"/>
            <a:ext cx="8267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Гексан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326" y="3250388"/>
            <a:ext cx="6804000" cy="36020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644" y="4077072"/>
            <a:ext cx="6804000" cy="375707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467544" y="4452779"/>
            <a:ext cx="1015919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Гексен-3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5448320"/>
            <a:ext cx="1028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Гексин-2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92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412776"/>
            <a:ext cx="777686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• </a:t>
            </a:r>
            <a:r>
              <a:rPr lang="ru-RU" sz="2800" dirty="0" err="1" smtClean="0"/>
              <a:t>Атоми</a:t>
            </a:r>
            <a:r>
              <a:rPr lang="ru-RU" sz="2800" dirty="0" smtClean="0"/>
              <a:t>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ru-RU" sz="2800" dirty="0" err="1" smtClean="0"/>
              <a:t>групи</a:t>
            </a:r>
            <a:r>
              <a:rPr lang="ru-RU" sz="2800" dirty="0" smtClean="0"/>
              <a:t> </a:t>
            </a:r>
            <a:r>
              <a:rPr lang="ru-RU" sz="2800" dirty="0" err="1" smtClean="0"/>
              <a:t>атомів</a:t>
            </a:r>
            <a:r>
              <a:rPr lang="ru-RU" sz="2800" dirty="0" smtClean="0"/>
              <a:t> у </a:t>
            </a:r>
            <a:r>
              <a:rPr lang="ru-RU" sz="2800" dirty="0" err="1" smtClean="0"/>
              <a:t>молекулі</a:t>
            </a:r>
            <a:r>
              <a:rPr lang="ru-RU" sz="2800" dirty="0" smtClean="0"/>
              <a:t> </a:t>
            </a:r>
            <a:r>
              <a:rPr lang="ru-RU" sz="2800" dirty="0" err="1" smtClean="0"/>
              <a:t>взаємно</a:t>
            </a:r>
            <a:r>
              <a:rPr lang="ru-RU" sz="2800" dirty="0" smtClean="0"/>
              <a:t> </a:t>
            </a:r>
            <a:r>
              <a:rPr lang="ru-RU" sz="2800" dirty="0" err="1" smtClean="0"/>
              <a:t>впливають</a:t>
            </a:r>
            <a:r>
              <a:rPr lang="ru-RU" sz="2800" dirty="0" smtClean="0"/>
              <a:t> один на одного, </a:t>
            </a:r>
            <a:r>
              <a:rPr lang="ru-RU" sz="2800" dirty="0" err="1" smtClean="0"/>
              <a:t>від</a:t>
            </a:r>
            <a:r>
              <a:rPr lang="ru-RU" sz="2800" dirty="0" smtClean="0"/>
              <a:t> </a:t>
            </a:r>
            <a:r>
              <a:rPr lang="ru-RU" sz="2800" dirty="0" err="1" smtClean="0"/>
              <a:t>цього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залежить</a:t>
            </a:r>
            <a:r>
              <a:rPr lang="ru-RU" sz="2800" dirty="0" smtClean="0"/>
              <a:t> </a:t>
            </a:r>
            <a:r>
              <a:rPr lang="ru-RU" sz="2800" dirty="0" err="1" smtClean="0"/>
              <a:t>реакційна</a:t>
            </a:r>
            <a:r>
              <a:rPr lang="ru-RU" sz="2800" dirty="0" smtClean="0"/>
              <a:t> </a:t>
            </a:r>
            <a:r>
              <a:rPr lang="ru-RU" sz="2800" dirty="0" err="1" smtClean="0"/>
              <a:t>здатність</a:t>
            </a:r>
            <a:r>
              <a:rPr lang="ru-RU" sz="2800" dirty="0" smtClean="0"/>
              <a:t>. </a:t>
            </a:r>
            <a:r>
              <a:rPr lang="ru-RU" sz="2800" dirty="0" err="1" smtClean="0"/>
              <a:t>Також</a:t>
            </a:r>
            <a:r>
              <a:rPr lang="ru-RU" sz="2800" dirty="0" smtClean="0"/>
              <a:t> </a:t>
            </a:r>
            <a:r>
              <a:rPr lang="ru-RU" sz="2800" dirty="0" err="1" smtClean="0"/>
              <a:t>атоми</a:t>
            </a:r>
            <a:r>
              <a:rPr lang="ru-RU" sz="2800" dirty="0" smtClean="0"/>
              <a:t> в молекулах </a:t>
            </a:r>
            <a:r>
              <a:rPr lang="ru-RU" sz="2800" dirty="0" err="1" smtClean="0"/>
              <a:t>можуть</a:t>
            </a:r>
            <a:r>
              <a:rPr lang="ru-RU" sz="2800" dirty="0" smtClean="0"/>
              <a:t> </a:t>
            </a:r>
            <a:r>
              <a:rPr lang="ru-RU" sz="2800" dirty="0" err="1" smtClean="0"/>
              <a:t>зазнавати</a:t>
            </a:r>
            <a:r>
              <a:rPr lang="ru-RU" sz="2800" dirty="0" smtClean="0"/>
              <a:t> </a:t>
            </a:r>
            <a:r>
              <a:rPr lang="ru-RU" sz="2800" dirty="0" err="1" smtClean="0"/>
              <a:t>взаємного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впливу</a:t>
            </a:r>
            <a:r>
              <a:rPr lang="ru-RU" sz="2800" dirty="0" smtClean="0"/>
              <a:t>, </a:t>
            </a:r>
            <a:r>
              <a:rPr lang="ru-RU" sz="2800" dirty="0" err="1" smtClean="0"/>
              <a:t>навіть</a:t>
            </a:r>
            <a:r>
              <a:rPr lang="ru-RU" sz="2800" dirty="0" smtClean="0"/>
              <a:t> коли вони не </a:t>
            </a:r>
            <a:r>
              <a:rPr lang="ru-RU" sz="2800" dirty="0" err="1" smtClean="0"/>
              <a:t>перебувають</a:t>
            </a:r>
            <a:r>
              <a:rPr lang="ru-RU" sz="2800" dirty="0" smtClean="0"/>
              <a:t> у </a:t>
            </a:r>
            <a:r>
              <a:rPr lang="ru-RU" sz="2800" dirty="0" err="1" smtClean="0"/>
              <a:t>безпосередньому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зв’язку</a:t>
            </a:r>
            <a:r>
              <a:rPr lang="ru-RU" sz="2800" dirty="0" smtClean="0"/>
              <a:t> один з одним.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89029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20688"/>
            <a:ext cx="78488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• </a:t>
            </a:r>
            <a:r>
              <a:rPr lang="ru-RU" sz="2000" dirty="0" err="1" smtClean="0"/>
              <a:t>Властивості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сполук</a:t>
            </a:r>
            <a:r>
              <a:rPr lang="ru-RU" sz="2000" dirty="0" smtClean="0"/>
              <a:t> </a:t>
            </a:r>
            <a:r>
              <a:rPr lang="ru-RU" sz="2000" dirty="0" err="1" smtClean="0"/>
              <a:t>залежать</a:t>
            </a:r>
            <a:r>
              <a:rPr lang="ru-RU" sz="2000" dirty="0" smtClean="0"/>
              <a:t> не </a:t>
            </a:r>
            <a:r>
              <a:rPr lang="ru-RU" sz="2000" dirty="0" err="1" smtClean="0"/>
              <a:t>тільки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того, </a:t>
            </a:r>
            <a:r>
              <a:rPr lang="ru-RU" sz="2000" dirty="0" err="1" smtClean="0"/>
              <a:t>які</a:t>
            </a:r>
            <a:r>
              <a:rPr lang="ru-RU" sz="2000" dirty="0" smtClean="0"/>
              <a:t> </a:t>
            </a:r>
            <a:r>
              <a:rPr lang="ru-RU" sz="2000" dirty="0" err="1" smtClean="0"/>
              <a:t>атоми</a:t>
            </a:r>
            <a:r>
              <a:rPr lang="ru-RU" sz="2000" dirty="0" smtClean="0"/>
              <a:t> і в </a:t>
            </a:r>
            <a:r>
              <a:rPr lang="ru-RU" sz="2000" dirty="0" err="1" smtClean="0"/>
              <a:t>якій</a:t>
            </a:r>
            <a:r>
              <a:rPr lang="ru-RU" sz="2000" dirty="0" smtClean="0"/>
              <a:t> </a:t>
            </a:r>
            <a:r>
              <a:rPr lang="ru-RU" sz="2000" dirty="0" err="1" smtClean="0"/>
              <a:t>кількості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входять</a:t>
            </a:r>
            <a:r>
              <a:rPr lang="ru-RU" sz="2000" dirty="0" smtClean="0"/>
              <a:t> до складу </a:t>
            </a:r>
            <a:r>
              <a:rPr lang="ru-RU" sz="2000" dirty="0" err="1" smtClean="0"/>
              <a:t>молекули</a:t>
            </a:r>
            <a:r>
              <a:rPr lang="ru-RU" sz="2000" dirty="0" smtClean="0"/>
              <a:t>, але й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їх</a:t>
            </a:r>
            <a:r>
              <a:rPr lang="ru-RU" sz="2000" dirty="0" smtClean="0"/>
              <a:t> </a:t>
            </a:r>
            <a:r>
              <a:rPr lang="ru-RU" sz="2000" dirty="0" err="1" smtClean="0"/>
              <a:t>хімічної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будови</a:t>
            </a:r>
            <a:r>
              <a:rPr lang="ru-RU" sz="2000" dirty="0" smtClean="0"/>
              <a:t>, </a:t>
            </a:r>
            <a:r>
              <a:rPr lang="ru-RU" sz="2000" dirty="0" err="1" smtClean="0"/>
              <a:t>тобто</a:t>
            </a:r>
            <a:r>
              <a:rPr lang="ru-RU" sz="2000" dirty="0" smtClean="0"/>
              <a:t> порядку </a:t>
            </a:r>
            <a:r>
              <a:rPr lang="ru-RU" sz="2000" dirty="0" err="1" smtClean="0"/>
              <a:t>з’єднання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між</a:t>
            </a:r>
            <a:r>
              <a:rPr lang="ru-RU" sz="2000" dirty="0" smtClean="0"/>
              <a:t> собою.</a:t>
            </a:r>
          </a:p>
          <a:p>
            <a:endParaRPr lang="ru-RU" sz="2000" dirty="0" smtClean="0"/>
          </a:p>
          <a:p>
            <a:r>
              <a:rPr lang="ru-RU" sz="2000" dirty="0" err="1" smtClean="0"/>
              <a:t>Якщо</a:t>
            </a:r>
            <a:r>
              <a:rPr lang="ru-RU" sz="2000" dirty="0" smtClean="0"/>
              <a:t> </a:t>
            </a:r>
            <a:r>
              <a:rPr lang="ru-RU" sz="2000" dirty="0" err="1" smtClean="0"/>
              <a:t>дві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органічні</a:t>
            </a:r>
            <a:r>
              <a:rPr lang="ru-RU" sz="2000" dirty="0" smtClean="0"/>
              <a:t> </a:t>
            </a:r>
            <a:r>
              <a:rPr lang="ru-RU" sz="2000" dirty="0" err="1" smtClean="0"/>
              <a:t>сполуки</a:t>
            </a:r>
            <a:r>
              <a:rPr lang="ru-RU" sz="2000" dirty="0" smtClean="0"/>
              <a:t> </a:t>
            </a:r>
            <a:r>
              <a:rPr lang="ru-RU" sz="2000" dirty="0" err="1" smtClean="0"/>
              <a:t>мають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однаковий</a:t>
            </a:r>
            <a:r>
              <a:rPr lang="ru-RU" sz="2000" dirty="0" smtClean="0"/>
              <a:t> склад, але </a:t>
            </a:r>
            <a:r>
              <a:rPr lang="ru-RU" sz="2000" dirty="0" err="1" smtClean="0"/>
              <a:t>різну</a:t>
            </a:r>
            <a:r>
              <a:rPr lang="ru-RU" sz="2000" dirty="0" smtClean="0"/>
              <a:t> </a:t>
            </a:r>
            <a:r>
              <a:rPr lang="ru-RU" sz="2000" dirty="0" err="1" smtClean="0"/>
              <a:t>будову</a:t>
            </a:r>
            <a:r>
              <a:rPr lang="ru-RU" sz="2000" dirty="0" smtClean="0"/>
              <a:t>, то </a:t>
            </a:r>
            <a:r>
              <a:rPr lang="ru-RU" sz="2000" dirty="0" err="1" smtClean="0"/>
              <a:t>різними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будуть</a:t>
            </a:r>
            <a:r>
              <a:rPr lang="ru-RU" sz="2000" dirty="0" smtClean="0"/>
              <a:t> </a:t>
            </a:r>
            <a:r>
              <a:rPr lang="ru-RU" sz="2000" dirty="0" err="1" smtClean="0"/>
              <a:t>їх</a:t>
            </a:r>
            <a:r>
              <a:rPr lang="ru-RU" sz="2000" dirty="0" smtClean="0"/>
              <a:t> </a:t>
            </a:r>
            <a:r>
              <a:rPr lang="ru-RU" sz="2000" dirty="0" err="1" smtClean="0"/>
              <a:t>властивості</a:t>
            </a:r>
            <a:r>
              <a:rPr lang="ru-RU" sz="2000" dirty="0" smtClean="0"/>
              <a:t>:</a:t>
            </a:r>
            <a:endParaRPr lang="ru-RU" sz="20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633" y="3120391"/>
            <a:ext cx="5398709" cy="44576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293574" y="3566156"/>
            <a:ext cx="9421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н-бутан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5054" y="3935489"/>
            <a:ext cx="2024858" cy="545154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293574" y="4480643"/>
            <a:ext cx="10928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ізо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-бутан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40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49</TotalTime>
  <Words>366</Words>
  <Application>Microsoft Office PowerPoint</Application>
  <PresentationFormat>Экран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Паркет</vt:lpstr>
      <vt:lpstr>А.М. Бутлеров</vt:lpstr>
      <vt:lpstr>Презентация PowerPoint</vt:lpstr>
      <vt:lpstr>           Теорія Бутлерова</vt:lpstr>
      <vt:lpstr>Основні положення теорії хімічної будови органічних сполук: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XTreme.ws</dc:creator>
  <cp:lastModifiedBy>XTreme.ws</cp:lastModifiedBy>
  <cp:revision>5</cp:revision>
  <dcterms:created xsi:type="dcterms:W3CDTF">2013-09-16T17:50:24Z</dcterms:created>
  <dcterms:modified xsi:type="dcterms:W3CDTF">2013-09-16T18:39:29Z</dcterms:modified>
</cp:coreProperties>
</file>