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660"/>
  </p:normalViewPr>
  <p:slideViewPr>
    <p:cSldViewPr>
      <p:cViewPr varScale="1">
        <p:scale>
          <a:sx n="111" d="100"/>
          <a:sy n="111" d="100"/>
        </p:scale>
        <p:origin x="-16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675F346-973A-4B9F-B8B0-1414AB81ADC3}" type="datetimeFigureOut">
              <a:rPr lang="uk-UA" smtClean="0"/>
              <a:t>21.01.2014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39C4581-BBE4-4596-8654-B24F9B6101E3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uk.wikipedia.org/wiki/%D0%9C%D1%83%D0%BD%D1%96%D1%86%D0%B8%D0%BF%D0%B0%D0%BB%D1%96%D1%82%D0%B5%D1%82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1772816"/>
            <a:ext cx="58326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>
                <a:solidFill>
                  <a:srgbClr val="000000"/>
                </a:solidFill>
              </a:rPr>
              <a:t>Місце́ве самоврядува́ння</a:t>
            </a:r>
            <a:r>
              <a:rPr lang="vi-VN" dirty="0">
                <a:solidFill>
                  <a:srgbClr val="000000"/>
                </a:solidFill>
              </a:rPr>
              <a:t> — право та спроможність </a:t>
            </a:r>
            <a:r>
              <a:rPr lang="vi-VN" dirty="0">
                <a:solidFill>
                  <a:srgbClr val="0B0080"/>
                </a:solidFill>
                <a:hlinkClick r:id="rId2" tooltip="Муніципалітет"/>
              </a:rPr>
              <a:t>органів місцевого самоврядування</a:t>
            </a:r>
            <a:r>
              <a:rPr lang="vi-VN" dirty="0">
                <a:solidFill>
                  <a:srgbClr val="000000"/>
                </a:solidFill>
              </a:rPr>
              <a:t> в межах закону здійснювати регулювання й управління суттєвою часткою суспільних справ, які належать до їхньої компетенції, в інтересах місцевого населення.</a:t>
            </a: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005064"/>
            <a:ext cx="3096344" cy="274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8979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052736"/>
            <a:ext cx="5797218" cy="212422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55576" y="3573016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b="1" dirty="0">
                <a:solidFill>
                  <a:prstClr val="black"/>
                </a:solidFill>
                <a:latin typeface="verdana"/>
              </a:rPr>
              <a:t>Корпоративне</a:t>
            </a:r>
            <a:r>
              <a:rPr lang="uk-UA" dirty="0">
                <a:solidFill>
                  <a:prstClr val="black"/>
                </a:solidFill>
                <a:latin typeface="verdana"/>
              </a:rPr>
              <a:t> – це самоврядування в колективах, які формуються на основі: виробничої або професійної діяльності.</a:t>
            </a:r>
            <a:endParaRPr lang="uk-UA" dirty="0">
              <a:solidFill>
                <a:prstClr val="black"/>
              </a:solidFill>
              <a:latin typeface="Georgia"/>
            </a:endParaRPr>
          </a:p>
          <a:p>
            <a:pPr lvl="0"/>
            <a:endParaRPr lang="uk-UA" dirty="0">
              <a:solidFill>
                <a:prstClr val="black"/>
              </a:solidFill>
              <a:latin typeface="verdana"/>
            </a:endParaRPr>
          </a:p>
          <a:p>
            <a:pPr lvl="0"/>
            <a:r>
              <a:rPr lang="uk-UA" b="1" dirty="0">
                <a:solidFill>
                  <a:prstClr val="black"/>
                </a:solidFill>
                <a:latin typeface="verdana"/>
              </a:rPr>
              <a:t>Місцеве</a:t>
            </a:r>
            <a:r>
              <a:rPr lang="uk-UA" dirty="0">
                <a:solidFill>
                  <a:prstClr val="black"/>
                </a:solidFill>
                <a:latin typeface="verdana"/>
              </a:rPr>
              <a:t> – це самоврядування </a:t>
            </a:r>
            <a:r>
              <a:rPr lang="uk-UA" b="1" i="1" dirty="0">
                <a:solidFill>
                  <a:prstClr val="black"/>
                </a:solidFill>
                <a:latin typeface="verdana"/>
              </a:rPr>
              <a:t>територіальних громад</a:t>
            </a:r>
            <a:r>
              <a:rPr lang="uk-UA" dirty="0">
                <a:solidFill>
                  <a:prstClr val="black"/>
                </a:solidFill>
                <a:latin typeface="verdana"/>
              </a:rPr>
              <a:t> – сталих колективів людей, об’єднаних системою зв’язків та відносин, що склалися історично внаслідок їх постійного проживання в межах певної території</a:t>
            </a:r>
            <a:endParaRPr lang="uk-UA" dirty="0">
              <a:solidFill>
                <a:prstClr val="black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3120876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60648"/>
            <a:ext cx="6552728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0616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60648"/>
            <a:ext cx="7272808" cy="6423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9796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028343"/>
            <a:ext cx="80648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solidFill>
                  <a:srgbClr val="000000"/>
                </a:solidFill>
                <a:latin typeface="Times New Roman"/>
              </a:rPr>
              <a:t>У систему місцевого самоврядування входять: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/>
              </a:rPr>
              <a:t>— територіальна громада;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/>
              </a:rPr>
              <a:t>— сільська, селищна, міська рада;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/>
              </a:rPr>
              <a:t>— сільський, селищний, міський голова;</a:t>
            </a:r>
          </a:p>
          <a:p>
            <a:pPr algn="just"/>
            <a:r>
              <a:rPr lang="uk-UA" dirty="0" smtClean="0">
                <a:solidFill>
                  <a:srgbClr val="000000"/>
                </a:solidFill>
                <a:latin typeface="Times New Roman"/>
              </a:rPr>
              <a:t>— виконавчі </a:t>
            </a:r>
            <a:r>
              <a:rPr lang="uk-UA" dirty="0">
                <a:solidFill>
                  <a:srgbClr val="000000"/>
                </a:solidFill>
                <a:latin typeface="Times New Roman"/>
              </a:rPr>
              <a:t>органи сільської, селищної, міської </a:t>
            </a:r>
            <a:r>
              <a:rPr lang="uk-UA" dirty="0" smtClean="0">
                <a:solidFill>
                  <a:srgbClr val="000000"/>
                </a:solidFill>
                <a:latin typeface="Times New Roman"/>
              </a:rPr>
              <a:t>ради</a:t>
            </a:r>
          </a:p>
          <a:p>
            <a:pPr algn="just"/>
            <a:r>
              <a:rPr lang="uk-UA" dirty="0" smtClean="0">
                <a:solidFill>
                  <a:srgbClr val="000000"/>
                </a:solidFill>
                <a:latin typeface="Times New Roman"/>
              </a:rPr>
              <a:t>— </a:t>
            </a:r>
            <a:r>
              <a:rPr lang="uk-UA" dirty="0">
                <a:solidFill>
                  <a:srgbClr val="000000"/>
                </a:solidFill>
                <a:latin typeface="Times New Roman"/>
              </a:rPr>
              <a:t>районні та обласні </a:t>
            </a:r>
            <a:r>
              <a:rPr lang="uk-UA" dirty="0" smtClean="0">
                <a:solidFill>
                  <a:srgbClr val="000000"/>
                </a:solidFill>
                <a:latin typeface="Times New Roman"/>
              </a:rPr>
              <a:t>ради</a:t>
            </a:r>
            <a:endParaRPr lang="uk-UA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/>
              </a:rPr>
              <a:t>— органи самоорганізації населення — представ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587" y="3573016"/>
            <a:ext cx="527685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5672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933823"/>
            <a:ext cx="589068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1488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123</TotalTime>
  <Words>69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</cp:revision>
  <dcterms:created xsi:type="dcterms:W3CDTF">2014-01-21T15:36:48Z</dcterms:created>
  <dcterms:modified xsi:type="dcterms:W3CDTF">2014-01-21T17:40:39Z</dcterms:modified>
</cp:coreProperties>
</file>