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0" r:id="rId8"/>
    <p:sldId id="262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51DD5F-3917-41D4-8D42-7D18A2FAF192}" type="doc">
      <dgm:prSet loTypeId="urn:microsoft.com/office/officeart/2005/8/layout/arrow3" loCatId="relationship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3056A9-C586-46E6-8B56-90BB2D765CD7}">
      <dgm:prSet phldrT="[Текст]" custT="1"/>
      <dgm:spPr/>
      <dgm:t>
        <a:bodyPr/>
        <a:lstStyle/>
        <a:p>
          <a:r>
            <a:rPr lang="uk-UA" sz="36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Перша половина: втрати</a:t>
          </a:r>
          <a:r>
            <a:rPr lang="uk-UA" sz="32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 і військові роки.</a:t>
          </a:r>
          <a:endParaRPr lang="ru-RU" sz="3200" b="1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2A5D9E89-65B6-4C35-89D1-C392C00AE896}" type="parTrans" cxnId="{EBC8DD5F-0F89-4B93-BFFC-C788DF9FDB74}">
      <dgm:prSet/>
      <dgm:spPr/>
      <dgm:t>
        <a:bodyPr/>
        <a:lstStyle/>
        <a:p>
          <a:endParaRPr lang="ru-RU"/>
        </a:p>
      </dgm:t>
    </dgm:pt>
    <dgm:pt modelId="{4578A33C-F93C-4E2D-95F1-C3F7CE2E0E85}" type="sibTrans" cxnId="{EBC8DD5F-0F89-4B93-BFFC-C788DF9FDB74}">
      <dgm:prSet/>
      <dgm:spPr/>
      <dgm:t>
        <a:bodyPr/>
        <a:lstStyle/>
        <a:p>
          <a:endParaRPr lang="ru-RU"/>
        </a:p>
      </dgm:t>
    </dgm:pt>
    <dgm:pt modelId="{B7F82BBF-3CBE-4E88-8A61-B08C287DB8D6}">
      <dgm:prSet phldrT="[Текст]"/>
      <dgm:spPr/>
      <dgm:t>
        <a:bodyPr/>
        <a:lstStyle/>
        <a:p>
          <a:r>
            <a:rPr lang="uk-UA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Друга половина: революція в моді.</a:t>
          </a:r>
          <a:endParaRPr lang="ru-RU" b="1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CD7EF125-0A66-4CA1-A744-3312DD741AA2}" type="parTrans" cxnId="{25086F21-253E-486B-AFAC-48B5500BF1D9}">
      <dgm:prSet/>
      <dgm:spPr/>
      <dgm:t>
        <a:bodyPr/>
        <a:lstStyle/>
        <a:p>
          <a:endParaRPr lang="ru-RU"/>
        </a:p>
      </dgm:t>
    </dgm:pt>
    <dgm:pt modelId="{82D17AF7-9BC5-4917-8B44-60A36B868610}" type="sibTrans" cxnId="{25086F21-253E-486B-AFAC-48B5500BF1D9}">
      <dgm:prSet/>
      <dgm:spPr/>
      <dgm:t>
        <a:bodyPr/>
        <a:lstStyle/>
        <a:p>
          <a:endParaRPr lang="ru-RU"/>
        </a:p>
      </dgm:t>
    </dgm:pt>
    <dgm:pt modelId="{D494F66D-FAE4-4214-BC73-8DAF6BCD6A16}" type="pres">
      <dgm:prSet presAssocID="{4F51DD5F-3917-41D4-8D42-7D18A2FAF192}" presName="compositeShape" presStyleCnt="0">
        <dgm:presLayoutVars>
          <dgm:chMax val="2"/>
          <dgm:dir/>
          <dgm:resizeHandles val="exact"/>
        </dgm:presLayoutVars>
      </dgm:prSet>
      <dgm:spPr/>
    </dgm:pt>
    <dgm:pt modelId="{5F791E6E-8ED8-4252-B111-32608038C9FD}" type="pres">
      <dgm:prSet presAssocID="{4F51DD5F-3917-41D4-8D42-7D18A2FAF192}" presName="divider" presStyleLbl="fgShp" presStyleIdx="0" presStyleCnt="1"/>
      <dgm:spPr/>
    </dgm:pt>
    <dgm:pt modelId="{2B4AC6AC-26B9-4223-9704-46765AD5C882}" type="pres">
      <dgm:prSet presAssocID="{F93056A9-C586-46E6-8B56-90BB2D765CD7}" presName="downArrow" presStyleLbl="node1" presStyleIdx="0" presStyleCnt="2"/>
      <dgm:spPr/>
    </dgm:pt>
    <dgm:pt modelId="{26D386C5-78FF-4436-8085-73E5C4446433}" type="pres">
      <dgm:prSet presAssocID="{F93056A9-C586-46E6-8B56-90BB2D765CD7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C9FAD-8E28-48B4-BD00-B554CCEB2AD3}" type="pres">
      <dgm:prSet presAssocID="{B7F82BBF-3CBE-4E88-8A61-B08C287DB8D6}" presName="upArrow" presStyleLbl="node1" presStyleIdx="1" presStyleCnt="2"/>
      <dgm:spPr/>
    </dgm:pt>
    <dgm:pt modelId="{1B210DB1-21B6-48BB-BD24-027E816A7DD8}" type="pres">
      <dgm:prSet presAssocID="{B7F82BBF-3CBE-4E88-8A61-B08C287DB8D6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6EAF5A-2501-4613-9A78-74131D612DA2}" type="presOf" srcId="{B7F82BBF-3CBE-4E88-8A61-B08C287DB8D6}" destId="{1B210DB1-21B6-48BB-BD24-027E816A7DD8}" srcOrd="0" destOrd="0" presId="urn:microsoft.com/office/officeart/2005/8/layout/arrow3"/>
    <dgm:cxn modelId="{EBC8DD5F-0F89-4B93-BFFC-C788DF9FDB74}" srcId="{4F51DD5F-3917-41D4-8D42-7D18A2FAF192}" destId="{F93056A9-C586-46E6-8B56-90BB2D765CD7}" srcOrd="0" destOrd="0" parTransId="{2A5D9E89-65B6-4C35-89D1-C392C00AE896}" sibTransId="{4578A33C-F93C-4E2D-95F1-C3F7CE2E0E85}"/>
    <dgm:cxn modelId="{321ECBA8-99B4-47DE-A672-9EA802B851FB}" type="presOf" srcId="{F93056A9-C586-46E6-8B56-90BB2D765CD7}" destId="{26D386C5-78FF-4436-8085-73E5C4446433}" srcOrd="0" destOrd="0" presId="urn:microsoft.com/office/officeart/2005/8/layout/arrow3"/>
    <dgm:cxn modelId="{25086F21-253E-486B-AFAC-48B5500BF1D9}" srcId="{4F51DD5F-3917-41D4-8D42-7D18A2FAF192}" destId="{B7F82BBF-3CBE-4E88-8A61-B08C287DB8D6}" srcOrd="1" destOrd="0" parTransId="{CD7EF125-0A66-4CA1-A744-3312DD741AA2}" sibTransId="{82D17AF7-9BC5-4917-8B44-60A36B868610}"/>
    <dgm:cxn modelId="{C96D2A59-5AFE-42D8-95D4-8D6CFF742779}" type="presOf" srcId="{4F51DD5F-3917-41D4-8D42-7D18A2FAF192}" destId="{D494F66D-FAE4-4214-BC73-8DAF6BCD6A16}" srcOrd="0" destOrd="0" presId="urn:microsoft.com/office/officeart/2005/8/layout/arrow3"/>
    <dgm:cxn modelId="{20DCBFBF-AD54-4870-804A-7EB253DFA8D9}" type="presParOf" srcId="{D494F66D-FAE4-4214-BC73-8DAF6BCD6A16}" destId="{5F791E6E-8ED8-4252-B111-32608038C9FD}" srcOrd="0" destOrd="0" presId="urn:microsoft.com/office/officeart/2005/8/layout/arrow3"/>
    <dgm:cxn modelId="{7E81FC41-D565-414D-993D-0217A73C22EC}" type="presParOf" srcId="{D494F66D-FAE4-4214-BC73-8DAF6BCD6A16}" destId="{2B4AC6AC-26B9-4223-9704-46765AD5C882}" srcOrd="1" destOrd="0" presId="urn:microsoft.com/office/officeart/2005/8/layout/arrow3"/>
    <dgm:cxn modelId="{E9BFA9FF-704C-472B-B018-06062192ECC4}" type="presParOf" srcId="{D494F66D-FAE4-4214-BC73-8DAF6BCD6A16}" destId="{26D386C5-78FF-4436-8085-73E5C4446433}" srcOrd="2" destOrd="0" presId="urn:microsoft.com/office/officeart/2005/8/layout/arrow3"/>
    <dgm:cxn modelId="{F1245D93-C20A-4708-B89F-21C9FFC13272}" type="presParOf" srcId="{D494F66D-FAE4-4214-BC73-8DAF6BCD6A16}" destId="{BBEC9FAD-8E28-48B4-BD00-B554CCEB2AD3}" srcOrd="3" destOrd="0" presId="urn:microsoft.com/office/officeart/2005/8/layout/arrow3"/>
    <dgm:cxn modelId="{D36B504C-05CD-4731-B94B-33FA0311E42C}" type="presParOf" srcId="{D494F66D-FAE4-4214-BC73-8DAF6BCD6A16}" destId="{1B210DB1-21B6-48BB-BD24-027E816A7DD8}" srcOrd="4" destOrd="0" presId="urn:microsoft.com/office/officeart/2005/8/layout/arrow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newsflash/>
  </p:transition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m0da.pp.ua/moda-40-x-rokiv-revolyucijnij-stil-pislyavoyenno-epoxi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500042"/>
            <a:ext cx="8101010" cy="1644788"/>
          </a:xfrm>
        </p:spPr>
        <p:txBody>
          <a:bodyPr>
            <a:noAutofit/>
          </a:bodyPr>
          <a:lstStyle/>
          <a:p>
            <a:r>
              <a:rPr lang="ru-RU" sz="9600" dirty="0" smtClean="0"/>
              <a:t>Мода 1940-их </a:t>
            </a:r>
            <a:endParaRPr lang="ru-RU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2571744"/>
            <a:ext cx="7286676" cy="142876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65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hlinkClick r:id="rId2" tooltip="Постоянная ссылка: Мода 40-х років - революційний стиль післявоєнної епохи"/>
              </a:rPr>
              <a:t>революційний</a:t>
            </a:r>
            <a:r>
              <a:rPr lang="ru-RU" sz="6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hlinkClick r:id="rId2" tooltip="Постоянная ссылка: Мода 40-х років - революційний стиль післявоєнної епохи"/>
              </a:rPr>
              <a:t> стиль </a:t>
            </a:r>
            <a:r>
              <a:rPr lang="ru-RU" sz="65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hlinkClick r:id="rId2" tooltip="Постоянная ссылка: Мода 40-х років - революційний стиль післявоєнної епохи"/>
              </a:rPr>
              <a:t>післявоєнної</a:t>
            </a:r>
            <a:r>
              <a:rPr lang="ru-RU" sz="6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hlinkClick r:id="rId2" tooltip="Постоянная ссылка: Мода 40-х років - революційний стиль післявоєнної епохи"/>
              </a:rPr>
              <a:t> </a:t>
            </a:r>
            <a:r>
              <a:rPr lang="ru-RU" sz="65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hlinkClick r:id="rId2" tooltip="Постоянная ссылка: Мода 40-х років - революційний стиль післявоєнної епохи"/>
              </a:rPr>
              <a:t>епохи</a:t>
            </a:r>
            <a:endParaRPr lang="ru-RU" sz="65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5857892"/>
            <a:ext cx="70009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Підготувала Котелюх  Ірина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85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385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385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385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642910" y="285728"/>
            <a:ext cx="8158220" cy="6286544"/>
            <a:chOff x="642910" y="285728"/>
            <a:chExt cx="8158220" cy="6286544"/>
          </a:xfrm>
        </p:grpSpPr>
        <p:pic>
          <p:nvPicPr>
            <p:cNvPr id="5122" name="Picture 2" descr="C:\Documents and Settings\Admin\Рабочий стол\ьи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42910" y="285728"/>
              <a:ext cx="3633324" cy="307181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pic>
          <p:nvPicPr>
            <p:cNvPr id="5124" name="Picture 4" descr="C:\Documents and Settings\Admin\Рабочий стол\орба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643570" y="428604"/>
              <a:ext cx="3157560" cy="4000528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pic>
          <p:nvPicPr>
            <p:cNvPr id="5123" name="Picture 3" descr="C:\Documents and Settings\Admin\Рабочий стол\ьом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786050" y="2411008"/>
              <a:ext cx="3329010" cy="4161264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dmin\Рабочий стол\пвя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642918"/>
            <a:ext cx="4085561" cy="407194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147" name="Picture 3" descr="C:\Documents and Settings\Admin\Рабочий стол\штош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1714488"/>
            <a:ext cx="3714756" cy="476727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Admin\Рабочий стол\нага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8501090" cy="642942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0" y="-428652"/>
            <a:ext cx="9144000" cy="7715304"/>
            <a:chOff x="0" y="-428652"/>
            <a:chExt cx="9144000" cy="7715304"/>
          </a:xfrm>
        </p:grpSpPr>
        <p:graphicFrame>
          <p:nvGraphicFramePr>
            <p:cNvPr id="7" name="Схема 6"/>
            <p:cNvGraphicFramePr/>
            <p:nvPr/>
          </p:nvGraphicFramePr>
          <p:xfrm>
            <a:off x="0" y="-428652"/>
            <a:ext cx="9144000" cy="771530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8" name="Прямоугольник 7"/>
            <p:cNvSpPr/>
            <p:nvPr/>
          </p:nvSpPr>
          <p:spPr>
            <a:xfrm rot="21269715">
              <a:off x="2311071" y="2601476"/>
              <a:ext cx="5125095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44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rPr>
                <a:t>40-і роки</a:t>
              </a:r>
              <a:endPara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</p:grp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71602" y="0"/>
            <a:ext cx="8501122" cy="6643710"/>
          </a:xfrm>
          <a:scene3d>
            <a:camera prst="perspectiveHeroicExtremeLeftFacing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uk-UA" dirty="0" smtClean="0"/>
              <a:t>У роки Другої світової війни жінки не могли собі дозволити ультрамодний одяг, адже була жорстока економія на всьому, </a:t>
            </a:r>
            <a:r>
              <a:rPr lang="uk-UA" dirty="0" smtClean="0"/>
              <a:t>н</a:t>
            </a:r>
            <a:r>
              <a:rPr lang="uk-UA" dirty="0" smtClean="0"/>
              <a:t>авіть на харчуванні. 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01080" cy="6488262"/>
          </a:xfrm>
          <a:scene3d>
            <a:camera prst="perspectiveLeft"/>
            <a:lightRig rig="threePt" dir="t"/>
          </a:scene3d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Не  дивно, що лише за декілька років найпоширенішим одягом не лише в армії, а й цивільному суспільстві стала військова уніформа -  її можна було побачити  не тільки на чоловіках, а й на жінках. Строгі військові костюми жінки надівали, навіть  вирушаючи в кінотеатр або ресторан, підкреслюючи свою приналежність до армії та готовність пожертвувати всім заради перемоги.</a:t>
            </a:r>
            <a:endParaRPr lang="ru-RU" sz="36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0430" y="155448"/>
            <a:ext cx="5500726" cy="6416824"/>
          </a:xfrm>
        </p:spPr>
        <p:txBody>
          <a:bodyPr>
            <a:noAutofit/>
          </a:bodyPr>
          <a:lstStyle/>
          <a:p>
            <a:pPr algn="ctr"/>
            <a:r>
              <a:rPr lang="uk-UA" sz="4000" dirty="0" smtClean="0"/>
              <a:t>12 лютого 1947 р. </a:t>
            </a:r>
            <a:r>
              <a:rPr lang="uk-UA" sz="4000" dirty="0" smtClean="0"/>
              <a:t>с</a:t>
            </a:r>
            <a:r>
              <a:rPr lang="uk-UA" sz="4000" dirty="0" smtClean="0"/>
              <a:t>тав знаменним днем для світу моди: Крістіан </a:t>
            </a:r>
            <a:r>
              <a:rPr lang="uk-UA" sz="4000" dirty="0" err="1" smtClean="0"/>
              <a:t>Діор</a:t>
            </a:r>
            <a:r>
              <a:rPr lang="uk-UA" sz="4000" dirty="0" smtClean="0"/>
              <a:t> представив свою першу колекцію жіночого одягу сезону весна-літо 1947 в салоні </a:t>
            </a:r>
            <a:r>
              <a:rPr lang="en-US" sz="4000" dirty="0" err="1" smtClean="0"/>
              <a:t>Cristian</a:t>
            </a:r>
            <a:r>
              <a:rPr lang="en-US" sz="4000" dirty="0" smtClean="0"/>
              <a:t> Dior</a:t>
            </a:r>
            <a:r>
              <a:rPr lang="uk-UA" sz="4000" dirty="0" smtClean="0"/>
              <a:t> на авеню </a:t>
            </a:r>
            <a:r>
              <a:rPr lang="uk-UA" sz="4000" dirty="0" err="1" smtClean="0"/>
              <a:t>Монтель</a:t>
            </a:r>
            <a:r>
              <a:rPr lang="uk-UA" sz="4000" dirty="0" smtClean="0"/>
              <a:t>. </a:t>
            </a:r>
            <a:endParaRPr lang="ru-RU" sz="4000" dirty="0"/>
          </a:p>
        </p:txBody>
      </p:sp>
      <p:pic>
        <p:nvPicPr>
          <p:cNvPr id="2050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857232"/>
            <a:ext cx="3174974" cy="549514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9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7829576" cy="5702444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algn="ctr"/>
            <a:r>
              <a:rPr lang="uk-UA" dirty="0" smtClean="0"/>
              <a:t>Нові образи, запропоновані Крістіаном </a:t>
            </a:r>
            <a:r>
              <a:rPr lang="uk-UA" dirty="0" err="1" smtClean="0"/>
              <a:t>Діором</a:t>
            </a:r>
            <a:r>
              <a:rPr lang="uk-UA" dirty="0" smtClean="0"/>
              <a:t>, разюче відрізнялись від старого мінімалізму військових років: пишні, довгі спідниці, підкресленні груди, тонка талія – класичний силует </a:t>
            </a:r>
            <a:r>
              <a:rPr lang="uk-UA" dirty="0" err="1" smtClean="0"/>
              <a:t>“пісочного</a:t>
            </a:r>
            <a:r>
              <a:rPr lang="uk-UA" dirty="0" smtClean="0"/>
              <a:t> </a:t>
            </a:r>
            <a:r>
              <a:rPr lang="uk-UA" dirty="0" err="1" smtClean="0"/>
              <a:t>годинника”</a:t>
            </a:r>
            <a:r>
              <a:rPr lang="uk-UA" dirty="0" smtClean="0"/>
              <a:t>, </a:t>
            </a:r>
            <a:r>
              <a:rPr lang="uk-UA" dirty="0" err="1" smtClean="0"/>
              <a:t>доведенний</a:t>
            </a:r>
            <a:r>
              <a:rPr lang="uk-UA" dirty="0" smtClean="0"/>
              <a:t> до елегантного максимуму. 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moda40-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85728"/>
            <a:ext cx="3245052" cy="604078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27" name="Picture 3" descr="C:\Documents and Settings\Admin\Рабочий стол\moda40-07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285728"/>
            <a:ext cx="3242932" cy="606178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500034" y="285728"/>
            <a:ext cx="8001056" cy="6143116"/>
            <a:chOff x="500034" y="285728"/>
            <a:chExt cx="8001056" cy="6143116"/>
          </a:xfrm>
        </p:grpSpPr>
        <p:pic>
          <p:nvPicPr>
            <p:cNvPr id="3076" name="Picture 4" descr="C:\Documents and Settings\Admin\Рабочий стол\2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00034" y="357166"/>
              <a:ext cx="3357586" cy="5927431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3077" name="Picture 5" descr="C:\Documents and Settings\Admin\Рабочий стол\3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72066" y="285728"/>
              <a:ext cx="3429024" cy="6143116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dmin\Рабочий стол\лрп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58</TotalTime>
  <Words>180</Words>
  <PresentationFormat>Экран (4:3)</PresentationFormat>
  <Paragraphs>10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Модульная</vt:lpstr>
      <vt:lpstr>Мода 1940-их </vt:lpstr>
      <vt:lpstr>Слайд 2</vt:lpstr>
      <vt:lpstr>У роки Другої світової війни жінки не могли собі дозволити ультрамодний одяг, адже була жорстока економія на всьому, навіть на харчуванні. </vt:lpstr>
      <vt:lpstr>Не  дивно, що лише за декілька років найпоширенішим одягом не лише в армії, а й цивільному суспільстві стала військова уніформа -  її можна було побачити  не тільки на чоловіках, а й на жінках. Строгі військові костюми жінки надівали, навіть  вирушаючи в кінотеатр або ресторан, підкреслюючи свою приналежність до армії та готовність пожертвувати всім заради перемоги.</vt:lpstr>
      <vt:lpstr>12 лютого 1947 р. став знаменним днем для світу моди: Крістіан Діор представив свою першу колекцію жіночого одягу сезону весна-літо 1947 в салоні Cristian Dior на авеню Монтель. </vt:lpstr>
      <vt:lpstr>Нові образи, запропоновані Крістіаном Діором, разюче відрізнялись від старого мінімалізму військових років: пишні, довгі спідниці, підкресленні груди, тонка талія – класичний силует “пісочного годинника”, доведенний до елегантного максимуму. 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10</cp:revision>
  <dcterms:modified xsi:type="dcterms:W3CDTF">2013-10-14T16:33:03Z</dcterms:modified>
</cp:coreProperties>
</file>