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5" r:id="rId8"/>
    <p:sldId id="262" r:id="rId9"/>
    <p:sldId id="267" r:id="rId10"/>
    <p:sldId id="272" r:id="rId11"/>
    <p:sldId id="273" r:id="rId12"/>
    <p:sldId id="274" r:id="rId13"/>
    <p:sldId id="275" r:id="rId14"/>
    <p:sldId id="264" r:id="rId15"/>
    <p:sldId id="266" r:id="rId16"/>
    <p:sldId id="270" r:id="rId17"/>
    <p:sldId id="263" r:id="rId18"/>
    <p:sldId id="269" r:id="rId19"/>
    <p:sldId id="268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для презентации по истории для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uk-UA" sz="4000" dirty="0" err="1" smtClean="0">
                <a:solidFill>
                  <a:srgbClr val="C00000"/>
                </a:solidFill>
                <a:latin typeface="Century Gothic" pitchFamily="34" charset="0"/>
              </a:rPr>
              <a:t>Кузнецов</a:t>
            </a:r>
            <a:r>
              <a:rPr lang="uk-UA" sz="4000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uk-UA" sz="4000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uk-UA" sz="4000" dirty="0" smtClean="0">
                <a:solidFill>
                  <a:srgbClr val="C00000"/>
                </a:solidFill>
                <a:latin typeface="Century Gothic" pitchFamily="34" charset="0"/>
              </a:rPr>
              <a:t> Микола Іванович. </a:t>
            </a:r>
            <a:endParaRPr lang="ru-RU" sz="40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2" name="Picture 8" descr="http://ruskline.ru/images/2006/29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71612"/>
            <a:ext cx="4071966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357166"/>
            <a:ext cx="7143800" cy="6357982"/>
          </a:xfrm>
        </p:spPr>
        <p:txBody>
          <a:bodyPr>
            <a:normAutofit fontScale="40000" lnSpcReduction="20000"/>
          </a:bodyPr>
          <a:lstStyle/>
          <a:p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У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 1942 р. у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складі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диверсійної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групи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Мєдвєдєва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Кузнецова закинули в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рівенські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ліси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Невдовзі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Рівне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наводнили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радянські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шпигуни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й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восени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1943-го у «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столиці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»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почалася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активна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діяльність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радянської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агентури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Після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відступу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німців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Мєдвєдєв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спершу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отримав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завдання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закріпитися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в 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Галичині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проте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огляду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на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однозначну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неприязнь галичан до «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червоних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», Москва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скасувала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це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рішення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він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вивів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свій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загін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у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запілля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Червоної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Армії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Цього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не знав Кузнецов,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якого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заслали до Львова в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супроводі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Івана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Бєлова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та Яна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Камінського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заздалегідь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Зв'язок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із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ними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втратили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ще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й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через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бездіяльність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загону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Крутікова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який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мав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стати «зеленим маяком» Кузнецова (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згідно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одними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джерелами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загін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Крутікова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частково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знищили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а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частково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розсіяли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українські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партизани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згідно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іншими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 —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він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 просто </a:t>
            </a:r>
            <a:r>
              <a:rPr lang="ru-RU" sz="5800" dirty="0" err="1" smtClean="0">
                <a:solidFill>
                  <a:srgbClr val="C00000"/>
                </a:solidFill>
                <a:latin typeface="Century Gothic" pitchFamily="34" charset="0"/>
              </a:rPr>
              <a:t>розбігся</a:t>
            </a:r>
            <a:r>
              <a:rPr lang="ru-RU" sz="5800" dirty="0" smtClean="0">
                <a:solidFill>
                  <a:srgbClr val="C00000"/>
                </a:solidFill>
                <a:latin typeface="Century Gothic" pitchFamily="34" charset="0"/>
              </a:rPr>
              <a:t>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357166"/>
            <a:ext cx="7143800" cy="6357982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Кузнецов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з'явився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у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Львові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другій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половині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січня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із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завданням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убити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губернатора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Галичини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Вехтера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Подробиць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останнього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періоду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життя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видатного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диверсанта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так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не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вдалося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з'ясувати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: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всі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явки,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куди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він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міг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звернутися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не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спрацювали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Хоча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німецькі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органи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безпеки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очікували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тут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таємничого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рівенського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терориста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проте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спіймати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їм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не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вдалося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Щоправда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за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нез'ясованих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обставин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Кузнецова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затримало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Люфтваффе,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проте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він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зумів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утекти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їхнього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штабу на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Валовій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застреливши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підполковника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та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єфрейтора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рано-вранці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9 лютого 1944 р. Кузнецов застрелив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віце-губернатора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Галичини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Отто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Бауера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та шефа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канцелярії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президії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галицької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адміністрації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Гайнріха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Шнайдера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—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біля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їхньої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резиденції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навпроти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будинку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Івана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Франка. 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357166"/>
            <a:ext cx="714380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Це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було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зроблено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метою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дискредитувати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в очах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німців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організацію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ОУН-УПА. Недалеко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від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місця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злочину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Кузнецов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підкинув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сфабрикований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Москвою документ, 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якому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нібито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йшлося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про наказ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організаторів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ОУН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вбити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Брауера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 Коли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нацисти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знайшли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цю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підробку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було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вирішено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здійснити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ряд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каральних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заходів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щодо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УПА та ОУН.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Невдовзі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багатьох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українських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націоналістів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розстріляли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та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повідправляли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концентраційні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табори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Отже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, замах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був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здійснений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Кузнецовим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щоб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нацисти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позбавили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життя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багатьох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людей,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які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могли 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майбутньому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стати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головними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ворогами СРСР у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війні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за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Україну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357166"/>
            <a:ext cx="714380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Сліди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групи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Кузнецова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простежують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здебільшого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польських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селах.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Проте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взимку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1944 р.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польське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підпілля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Галичини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було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знекровлене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внаслідок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жорстоких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сутичок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УПА, тому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допомогти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йому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можливо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вже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не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було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кому. Через три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дні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патруль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польової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жандармерії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біля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села 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Куровичі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 (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Золочівський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район) таки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ідентифікував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групу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Кузнецова,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проте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диверсанти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відбилися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й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цього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разу,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залишивши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німцям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трупи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їхніх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вояків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Але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пошкоджений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автомобіль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довелося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покинути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pPr algn="ctr"/>
            <a:r>
              <a:rPr lang="ru-RU" sz="2900" dirty="0" err="1" smtClean="0">
                <a:solidFill>
                  <a:srgbClr val="C00000"/>
                </a:solidFill>
                <a:latin typeface="Century Gothic" pitchFamily="34" charset="0"/>
              </a:rPr>
              <a:t>Микола</a:t>
            </a:r>
            <a:r>
              <a:rPr lang="ru-RU" sz="2900" dirty="0" smtClean="0">
                <a:solidFill>
                  <a:srgbClr val="C00000"/>
                </a:solidFill>
                <a:latin typeface="Century Gothic" pitchFamily="34" charset="0"/>
              </a:rPr>
              <a:t> Кузнецов </a:t>
            </a:r>
            <a:r>
              <a:rPr lang="ru-RU" sz="29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29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900" dirty="0" err="1" smtClean="0">
                <a:solidFill>
                  <a:srgbClr val="C00000"/>
                </a:solidFill>
                <a:latin typeface="Century Gothic" pitchFamily="34" charset="0"/>
              </a:rPr>
              <a:t>офіцерами</a:t>
            </a:r>
            <a:r>
              <a:rPr lang="ru-RU" sz="2900" dirty="0" smtClean="0">
                <a:solidFill>
                  <a:srgbClr val="C00000"/>
                </a:solidFill>
                <a:latin typeface="Century Gothic" pitchFamily="34" charset="0"/>
              </a:rPr>
              <a:t>. (</a:t>
            </a:r>
            <a:r>
              <a:rPr lang="ru-RU" sz="2900" dirty="0" err="1" smtClean="0">
                <a:solidFill>
                  <a:srgbClr val="C00000"/>
                </a:solidFill>
                <a:latin typeface="Century Gothic" pitchFamily="34" charset="0"/>
              </a:rPr>
              <a:t>зліва</a:t>
            </a:r>
            <a:r>
              <a:rPr lang="ru-RU" sz="2900" dirty="0" smtClean="0">
                <a:solidFill>
                  <a:srgbClr val="C00000"/>
                </a:solidFill>
                <a:latin typeface="Century Gothic" pitchFamily="34" charset="0"/>
              </a:rPr>
              <a:t>)</a:t>
            </a:r>
            <a:endParaRPr lang="ru-RU" sz="29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18438" name="Picture 6" descr="http://900igr.net/datas/istorija/Kuznetsov-Nikolaj-Ivanovich/0018-018-Nikolaj-Kuznetsov-sleva-s-ofitserami-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solidFill>
                  <a:srgbClr val="C00000"/>
                </a:solidFill>
              </a:rPr>
              <a:t>Микола</a:t>
            </a:r>
            <a:r>
              <a:rPr lang="ru-RU" dirty="0" smtClean="0">
                <a:solidFill>
                  <a:srgbClr val="C00000"/>
                </a:solidFill>
              </a:rPr>
              <a:t> Кузнецов </a:t>
            </a:r>
            <a:r>
              <a:rPr lang="ru-RU" dirty="0" err="1" smtClean="0">
                <a:solidFill>
                  <a:srgbClr val="C00000"/>
                </a:solidFill>
              </a:rPr>
              <a:t>з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побратимами (</a:t>
            </a:r>
            <a:r>
              <a:rPr lang="ru-RU" dirty="0" err="1" smtClean="0">
                <a:solidFill>
                  <a:srgbClr val="C00000"/>
                </a:solidFill>
              </a:rPr>
              <a:t>четвертий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зліва</a:t>
            </a:r>
            <a:r>
              <a:rPr lang="ru-RU" dirty="0" smtClean="0">
                <a:solidFill>
                  <a:srgbClr val="C00000"/>
                </a:solidFill>
              </a:rPr>
              <a:t>)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4578" name="Picture 2" descr="http://img-fotki.yandex.ru/get/4401/kolonist62.158/0_55e5e_63e71137_or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785926"/>
            <a:ext cx="7072362" cy="4464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5602" name="Picture 2" descr="http://samlib.ru/img/g/gera_g/pest3_05/pest3_05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85728"/>
            <a:ext cx="4495800" cy="62865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285728"/>
            <a:ext cx="278608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Century Gothic" pitchFamily="34" charset="0"/>
              </a:rPr>
              <a:t>9 </a:t>
            </a:r>
            <a:r>
              <a:rPr lang="ru-RU" sz="2200" dirty="0" err="1" smtClean="0">
                <a:latin typeface="Century Gothic" pitchFamily="34" charset="0"/>
              </a:rPr>
              <a:t>березня</a:t>
            </a:r>
            <a:r>
              <a:rPr lang="ru-RU" sz="2200" dirty="0" smtClean="0">
                <a:latin typeface="Century Gothic" pitchFamily="34" charset="0"/>
              </a:rPr>
              <a:t> 1944 року </a:t>
            </a:r>
            <a:r>
              <a:rPr lang="ru-RU" sz="2200" dirty="0" err="1" smtClean="0">
                <a:latin typeface="Century Gothic" pitchFamily="34" charset="0"/>
              </a:rPr>
              <a:t>Микола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Іванович</a:t>
            </a:r>
            <a:r>
              <a:rPr lang="ru-RU" sz="2200" dirty="0" smtClean="0">
                <a:latin typeface="Century Gothic" pitchFamily="34" charset="0"/>
              </a:rPr>
              <a:t> Кузнецов </a:t>
            </a:r>
            <a:r>
              <a:rPr lang="ru-RU" sz="2200" dirty="0" err="1" smtClean="0">
                <a:latin typeface="Century Gothic" pitchFamily="34" charset="0"/>
              </a:rPr>
              <a:t>загинув</a:t>
            </a:r>
            <a:r>
              <a:rPr lang="ru-RU" sz="2200" dirty="0" smtClean="0">
                <a:latin typeface="Century Gothic" pitchFamily="34" charset="0"/>
              </a:rPr>
              <a:t>.</a:t>
            </a:r>
            <a:br>
              <a:rPr lang="ru-RU" sz="2200" dirty="0" smtClean="0">
                <a:latin typeface="Century Gothic" pitchFamily="34" charset="0"/>
              </a:rPr>
            </a:br>
            <a:r>
              <a:rPr lang="ru-RU" sz="2200" dirty="0" smtClean="0">
                <a:latin typeface="Century Gothic" pitchFamily="34" charset="0"/>
              </a:rPr>
              <a:t/>
            </a:r>
            <a:br>
              <a:rPr lang="ru-RU" sz="2200" dirty="0" smtClean="0">
                <a:latin typeface="Century Gothic" pitchFamily="34" charset="0"/>
              </a:rPr>
            </a:br>
            <a:r>
              <a:rPr lang="ru-RU" sz="2200" dirty="0" smtClean="0">
                <a:latin typeface="Century Gothic" pitchFamily="34" charset="0"/>
              </a:rPr>
              <a:t>Могила </a:t>
            </a:r>
            <a:r>
              <a:rPr lang="ru-RU" sz="2200" dirty="0" err="1" smtClean="0">
                <a:latin typeface="Century Gothic" pitchFamily="34" charset="0"/>
              </a:rPr>
              <a:t>Миколи</a:t>
            </a:r>
            <a:r>
              <a:rPr lang="ru-RU" sz="2200" dirty="0" smtClean="0">
                <a:latin typeface="Century Gothic" pitchFamily="34" charset="0"/>
              </a:rPr>
              <a:t> Кузнецова </a:t>
            </a:r>
            <a:r>
              <a:rPr lang="ru-RU" sz="2200" dirty="0" err="1" smtClean="0">
                <a:latin typeface="Century Gothic" pitchFamily="34" charset="0"/>
              </a:rPr>
              <a:t>біля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міста</a:t>
            </a:r>
            <a:r>
              <a:rPr lang="ru-RU" sz="2200" dirty="0" smtClean="0">
                <a:latin typeface="Century Gothic" pitchFamily="34" charset="0"/>
              </a:rPr>
              <a:t> Броди </a:t>
            </a:r>
            <a:r>
              <a:rPr lang="ru-RU" sz="2200" dirty="0" err="1" smtClean="0">
                <a:latin typeface="Century Gothic" pitchFamily="34" charset="0"/>
              </a:rPr>
              <a:t>була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виявлена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завдяки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копіткій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роботі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його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бойового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товариша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Миколи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Струтинського</a:t>
            </a:r>
            <a:r>
              <a:rPr lang="ru-RU" sz="2200" dirty="0" smtClean="0">
                <a:latin typeface="Century Gothic" pitchFamily="34" charset="0"/>
              </a:rPr>
              <a:t>, </a:t>
            </a:r>
            <a:r>
              <a:rPr lang="ru-RU" sz="2200" dirty="0" err="1" smtClean="0">
                <a:latin typeface="Century Gothic" pitchFamily="34" charset="0"/>
              </a:rPr>
              <a:t>який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домігся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його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перепоховання</a:t>
            </a:r>
            <a:r>
              <a:rPr lang="ru-RU" sz="2200" dirty="0" smtClean="0">
                <a:latin typeface="Century Gothic" pitchFamily="34" charset="0"/>
              </a:rPr>
              <a:t> у </a:t>
            </a:r>
            <a:r>
              <a:rPr lang="ru-RU" sz="2200" dirty="0" err="1" smtClean="0">
                <a:latin typeface="Century Gothic" pitchFamily="34" charset="0"/>
              </a:rPr>
              <a:t>Львові</a:t>
            </a:r>
            <a:r>
              <a:rPr lang="ru-RU" sz="2200" dirty="0" smtClean="0">
                <a:latin typeface="Century Gothic" pitchFamily="34" charset="0"/>
              </a:rPr>
              <a:t> на </a:t>
            </a:r>
            <a:r>
              <a:rPr lang="ru-RU" sz="2200" dirty="0" err="1" smtClean="0">
                <a:latin typeface="Century Gothic" pitchFamily="34" charset="0"/>
              </a:rPr>
              <a:t>Пагорбі</a:t>
            </a:r>
            <a:r>
              <a:rPr lang="ru-RU" sz="2200" dirty="0" smtClean="0">
                <a:latin typeface="Century Gothic" pitchFamily="34" charset="0"/>
              </a:rPr>
              <a:t> </a:t>
            </a:r>
            <a:r>
              <a:rPr lang="ru-RU" sz="2200" dirty="0" err="1" smtClean="0">
                <a:latin typeface="Century Gothic" pitchFamily="34" charset="0"/>
              </a:rPr>
              <a:t>Слави</a:t>
            </a:r>
            <a:r>
              <a:rPr lang="ru-RU" sz="2200" dirty="0" smtClean="0">
                <a:latin typeface="Century Gothic" pitchFamily="34" charset="0"/>
              </a:rPr>
              <a:t>.</a:t>
            </a:r>
            <a:endParaRPr lang="ru-RU" sz="22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14290"/>
            <a:ext cx="7286676" cy="3000396"/>
          </a:xfrm>
        </p:spPr>
        <p:txBody>
          <a:bodyPr>
            <a:noAutofit/>
          </a:bodyPr>
          <a:lstStyle/>
          <a:p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smtClean="0">
                <a:latin typeface="Century Gothic" pitchFamily="34" charset="0"/>
              </a:rPr>
              <a:t>Указом </a:t>
            </a:r>
            <a:r>
              <a:rPr lang="ru-RU" sz="2600" dirty="0" err="1" smtClean="0">
                <a:latin typeface="Century Gothic" pitchFamily="34" charset="0"/>
              </a:rPr>
              <a:t>Президії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Верховної</a:t>
            </a:r>
            <a:r>
              <a:rPr lang="ru-RU" sz="2600" dirty="0" smtClean="0">
                <a:latin typeface="Century Gothic" pitchFamily="34" charset="0"/>
              </a:rPr>
              <a:t> Ради СРСР </a:t>
            </a:r>
            <a:r>
              <a:rPr lang="ru-RU" sz="2600" dirty="0" err="1" smtClean="0">
                <a:latin typeface="Century Gothic" pitchFamily="34" charset="0"/>
              </a:rPr>
              <a:t>від</a:t>
            </a:r>
            <a:r>
              <a:rPr lang="ru-RU" sz="2600" dirty="0" smtClean="0">
                <a:latin typeface="Century Gothic" pitchFamily="34" charset="0"/>
              </a:rPr>
              <a:t> 5 листопада 1944 року за </a:t>
            </a:r>
            <a:r>
              <a:rPr lang="ru-RU" sz="2600" dirty="0" err="1" smtClean="0">
                <a:latin typeface="Century Gothic" pitchFamily="34" charset="0"/>
              </a:rPr>
              <a:t>виняткову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мужність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і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хоробрість</a:t>
            </a:r>
            <a:r>
              <a:rPr lang="ru-RU" sz="2600" dirty="0" smtClean="0">
                <a:latin typeface="Century Gothic" pitchFamily="34" charset="0"/>
              </a:rPr>
              <a:t> при </a:t>
            </a:r>
            <a:r>
              <a:rPr lang="ru-RU" sz="2600" dirty="0" err="1" smtClean="0">
                <a:latin typeface="Century Gothic" pitchFamily="34" charset="0"/>
              </a:rPr>
              <a:t>виконанні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завдань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командування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Микола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Іванович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Кузнєцов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був</a:t>
            </a:r>
            <a:r>
              <a:rPr lang="ru-RU" sz="2600" dirty="0" smtClean="0">
                <a:latin typeface="Century Gothic" pitchFamily="34" charset="0"/>
              </a:rPr>
              <a:t> посмертно </a:t>
            </a:r>
            <a:r>
              <a:rPr lang="ru-RU" sz="2600" dirty="0" err="1" smtClean="0">
                <a:latin typeface="Century Gothic" pitchFamily="34" charset="0"/>
              </a:rPr>
              <a:t>удостоєний</a:t>
            </a:r>
            <a:r>
              <a:rPr lang="ru-RU" sz="2600" dirty="0" smtClean="0">
                <a:latin typeface="Century Gothic" pitchFamily="34" charset="0"/>
              </a:rPr>
              <a:t> </a:t>
            </a:r>
            <a:r>
              <a:rPr lang="ru-RU" sz="2600" dirty="0" err="1" smtClean="0">
                <a:latin typeface="Century Gothic" pitchFamily="34" charset="0"/>
              </a:rPr>
              <a:t>звання</a:t>
            </a:r>
            <a:r>
              <a:rPr lang="ru-RU" sz="2600" dirty="0" smtClean="0">
                <a:latin typeface="Century Gothic" pitchFamily="34" charset="0"/>
              </a:rPr>
              <a:t> Героя </a:t>
            </a:r>
            <a:r>
              <a:rPr lang="ru-RU" sz="2600" dirty="0" err="1" smtClean="0">
                <a:latin typeface="Century Gothic" pitchFamily="34" charset="0"/>
              </a:rPr>
              <a:t>Радянського</a:t>
            </a:r>
            <a:r>
              <a:rPr lang="ru-RU" sz="2600" dirty="0" smtClean="0">
                <a:latin typeface="Century Gothic" pitchFamily="34" charset="0"/>
              </a:rPr>
              <a:t> Союзу. </a:t>
            </a:r>
            <a:r>
              <a:rPr lang="ru-RU" sz="2600" dirty="0" err="1" smtClean="0">
                <a:latin typeface="Century Gothic" pitchFamily="34" charset="0"/>
              </a:rPr>
              <a:t>Нагороджений</a:t>
            </a:r>
            <a:r>
              <a:rPr lang="ru-RU" sz="2600" dirty="0" smtClean="0">
                <a:latin typeface="Century Gothic" pitchFamily="34" charset="0"/>
              </a:rPr>
              <a:t> 2 </a:t>
            </a:r>
            <a:r>
              <a:rPr lang="ru-RU" sz="2600" dirty="0" smtClean="0"/>
              <a:t>орденами </a:t>
            </a:r>
            <a:r>
              <a:rPr lang="ru-RU" sz="2600" dirty="0" err="1" smtClean="0"/>
              <a:t>Леніна</a:t>
            </a:r>
            <a:r>
              <a:rPr lang="ru-RU" sz="2600" dirty="0" smtClean="0"/>
              <a:t>. </a:t>
            </a:r>
            <a:endParaRPr lang="ru-RU" sz="2600" dirty="0"/>
          </a:p>
        </p:txBody>
      </p:sp>
      <p:pic>
        <p:nvPicPr>
          <p:cNvPr id="19458" name="Picture 2" descr="http://foto.infan.ru/img/f/28/p/p13_kuznecov-13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143248"/>
            <a:ext cx="4923534" cy="3371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14290"/>
            <a:ext cx="7143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Миколі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Івановичу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Кузнєцову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споруджені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пам'ятники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на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Уралі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Україні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 Створено десятки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музеїв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17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шкіл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понад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100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піонерських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дружин носили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ім'я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Ще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в шести сотнях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шкіл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були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оформлені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стенди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присвячені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пам'яті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героя.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ім'ям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у 1984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році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названо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молоде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місто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Рівненської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області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України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-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Кузнецовськ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 Про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діяльність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Н. І. Кузнецова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написані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книги («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Це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було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під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Рівним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» Д. М.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Медведєва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«Людина, яка не знала страху»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Бранко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Кітановіч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)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п'єси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статті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нариси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знято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художні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(«Подвиг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розвідника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», «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Сильні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духом» в 2-х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серіях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багатосерійний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«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Загін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спеціального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призначення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») та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документальні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кінофільми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(«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Геній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розвідки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» в 2-х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серіях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інші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). </a:t>
            </a:r>
            <a:endParaRPr lang="ru-RU" sz="2400" dirty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Кадр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кінофільму</a:t>
            </a:r>
            <a:r>
              <a:rPr lang="ru-RU" dirty="0" smtClean="0"/>
              <a:t> «</a:t>
            </a:r>
            <a:r>
              <a:rPr lang="ru-RU" dirty="0" err="1" smtClean="0"/>
              <a:t>Сильні</a:t>
            </a:r>
            <a:r>
              <a:rPr lang="ru-RU" dirty="0" smtClean="0"/>
              <a:t> духом»</a:t>
            </a:r>
            <a:endParaRPr lang="ru-RU" dirty="0"/>
          </a:p>
        </p:txBody>
      </p:sp>
      <p:pic>
        <p:nvPicPr>
          <p:cNvPr id="27650" name="Picture 2" descr="http://www.pseudology.org/Abel/Kuznetsov/image/Kuznetcov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643050"/>
            <a:ext cx="6429420" cy="4253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85728"/>
            <a:ext cx="6972320" cy="63579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Справжнє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ім'я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— Никанор,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народився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27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липня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1911 р. 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селі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Зирянка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(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тепер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—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Талицького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району 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Свердловської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області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) у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заможній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сім'ї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старообрядця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Освіта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 —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незакінчена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середня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Всупереч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написаному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пізніше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офіційних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радянських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біографіях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рядах 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КПРС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ніколи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не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був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</a:p>
          <a:p>
            <a:pPr algn="just"/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Навчався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технікумі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звідки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звільнили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свою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чергу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через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вилучення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комсомолу за «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куркульське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походження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Фон для презентации по предмету истор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071546"/>
            <a:ext cx="835882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 проектом працювали:</a:t>
            </a:r>
            <a:b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учениці 11-А</a:t>
            </a:r>
            <a:b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Бойко Ю. та </a:t>
            </a:r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Деревицька</a:t>
            </a: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pic>
        <p:nvPicPr>
          <p:cNvPr id="15362" name="Picture 2" descr="http://34400.net/_si/1/4320959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599"/>
            <a:ext cx="9144000" cy="54864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В цьому будинку народився </a:t>
            </a:r>
            <a:r>
              <a:rPr lang="uk-UA" dirty="0" err="1" smtClean="0">
                <a:solidFill>
                  <a:srgbClr val="C00000"/>
                </a:solidFill>
              </a:rPr>
              <a:t>Кузнецов</a:t>
            </a:r>
            <a:r>
              <a:rPr lang="uk-UA" dirty="0" smtClean="0">
                <a:solidFill>
                  <a:srgbClr val="C00000"/>
                </a:solidFill>
              </a:rPr>
              <a:t> М. І.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 fontScale="92500"/>
          </a:bodyPr>
          <a:lstStyle/>
          <a:p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Навесні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1930 року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опинився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Кудимкарі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був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прийнятий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на роботу 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Комі-Перм'яцьке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окружне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земельне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управління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на посаду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помічника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таксатора. 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Тут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відновили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комсомолі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Пізніше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відновився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технікумі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але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диплом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захистити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не дозволили -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обмежилися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папірцем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про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прослухані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400" dirty="0" err="1" smtClean="0">
                <a:solidFill>
                  <a:srgbClr val="C00000"/>
                </a:solidFill>
                <a:latin typeface="Century Gothic" pitchFamily="34" charset="0"/>
              </a:rPr>
              <a:t>курси</a:t>
            </a:r>
            <a:r>
              <a:rPr lang="ru-RU" sz="3400" dirty="0" smtClean="0">
                <a:solidFill>
                  <a:srgbClr val="C00000"/>
                </a:solidFill>
                <a:latin typeface="Century Gothic" pitchFamily="34" charset="0"/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500018"/>
            <a:ext cx="7072362" cy="63579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У 1931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році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офіційно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змінив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ім'я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Никанор на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ім'я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Микола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Крім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того,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працюючи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Кудимкарі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, Кузнецов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познайомився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місцевою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дівчиною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Оленою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Чугаєвою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(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села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Куваєв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, вона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працювала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медсестрою в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хірургічному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відділенні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окружної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лікарні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), на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якій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через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деякий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час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офіційно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одружився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. Разом вони жили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нетривалий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час, а при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від'їзді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Кудимкар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розлучення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офіційно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так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не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було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Century Gothic" pitchFamily="34" charset="0"/>
              </a:rPr>
              <a:t>оформлене</a:t>
            </a:r>
            <a:r>
              <a:rPr lang="ru-RU" sz="3600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6" name="Picture 2" descr="http://34400.net/_si/1/43217690.jpg"/>
          <p:cNvPicPr>
            <a:picLocks noChangeAspect="1" noChangeArrowheads="1"/>
          </p:cNvPicPr>
          <p:nvPr/>
        </p:nvPicPr>
        <p:blipFill>
          <a:blip r:embed="rId3"/>
          <a:srcRect b="15909"/>
          <a:stretch>
            <a:fillRect/>
          </a:stretch>
        </p:blipFill>
        <p:spPr bwMode="auto">
          <a:xfrm>
            <a:off x="3428992" y="285728"/>
            <a:ext cx="3855747" cy="62865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8992" y="5643578"/>
            <a:ext cx="34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Батьки </a:t>
            </a:r>
            <a:r>
              <a:rPr lang="ru-RU" b="1" dirty="0" err="1" smtClean="0">
                <a:solidFill>
                  <a:schemeClr val="bg1"/>
                </a:solidFill>
              </a:rPr>
              <a:t>Н.І.Кузнецова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Іван</a:t>
            </a:r>
            <a:r>
              <a:rPr lang="ru-RU" b="1" dirty="0" smtClean="0">
                <a:solidFill>
                  <a:schemeClr val="bg1"/>
                </a:solidFill>
              </a:rPr>
              <a:t> Павлович та Анна </a:t>
            </a:r>
            <a:r>
              <a:rPr lang="ru-RU" b="1" dirty="0" err="1" smtClean="0">
                <a:solidFill>
                  <a:schemeClr val="bg1"/>
                </a:solidFill>
              </a:rPr>
              <a:t>Петрівна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сестри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Агаф'я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Лідія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285728"/>
            <a:ext cx="7143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Влітку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1932 року Кузнецов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бере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відпустку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приїжджає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до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Свердловська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(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куди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на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постійне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проживання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переїхала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вся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його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родина)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успішно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складає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вступні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іспити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на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заочне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відділення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індустріального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інституту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Навчаючись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Уральському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індустріальному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інституті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продовжував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удосконалюватися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німецькому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(одним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викладачів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німецької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у М. І. Кузнецова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була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 О. М. </a:t>
            </a:r>
            <a:r>
              <a:rPr lang="ru-RU" sz="3000" dirty="0" err="1" smtClean="0">
                <a:solidFill>
                  <a:srgbClr val="C00000"/>
                </a:solidFill>
                <a:latin typeface="Century Gothic" pitchFamily="34" charset="0"/>
              </a:rPr>
              <a:t>Веселкіна</a:t>
            </a:r>
            <a:r>
              <a:rPr lang="ru-RU" sz="3000" dirty="0" smtClean="0">
                <a:solidFill>
                  <a:srgbClr val="C00000"/>
                </a:solidFill>
                <a:latin typeface="Century Gothic" pitchFamily="34" charset="0"/>
              </a:rPr>
              <a:t>).</a:t>
            </a:r>
            <a:endParaRPr lang="ru-RU" sz="3000" dirty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85728"/>
            <a:ext cx="70723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Навесні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1938 року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Кузнєцов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переїхав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до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Москви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поступив на службу в НКВД,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виконував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доручення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країнах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Європи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 У 1942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році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направлений в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загін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спеціального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призначення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«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Переможці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»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під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командуванням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полковника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Дмитра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Медведєва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проявив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надзвичайну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відвагу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винахідливість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 </a:t>
            </a:r>
            <a:b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Кузнєцов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під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ім'ям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німецького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офіцера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Пауля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Зіберта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вів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розвідувальну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діяльність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окупованому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м.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Рівне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керував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розвідгрупою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постійно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спілкувався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з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офіцерами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вермахту, спецслужб,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вищими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чиновниками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окупаційної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влади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передаючи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відомості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партизанський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загін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  <a:endParaRPr lang="ru-RU" sz="2400" dirty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и по истории для детей и 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072362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Picture 2" descr="http://img-fotki.yandex.ru/get/4400/kolonist62.158/0_55e63_ce39d49e_or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0"/>
            <a:ext cx="4643438" cy="3333750"/>
          </a:xfrm>
          <a:prstGeom prst="rect">
            <a:avLst/>
          </a:prstGeom>
          <a:noFill/>
        </p:spPr>
      </p:pic>
      <p:pic>
        <p:nvPicPr>
          <p:cNvPr id="23556" name="Picture 4" descr="http://mou118.chel-edu.ru/muzeum/images/p13_kuznecov-11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pic>
        <p:nvPicPr>
          <p:cNvPr id="23558" name="Picture 6" descr="http://900igr.net/datas/istorija/Kuznetsov/0028-028-Kuznetsov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76748" y="3357562"/>
            <a:ext cx="4667251" cy="3500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509</Words>
  <PresentationFormat>Экран (4:3)</PresentationFormat>
  <Paragraphs>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 Кузнецов  Микола Іванович. </vt:lpstr>
      <vt:lpstr>Слайд 2</vt:lpstr>
      <vt:lpstr>В цьому будинку народився Кузнецов М. І.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10</cp:revision>
  <dcterms:modified xsi:type="dcterms:W3CDTF">2013-09-18T19:48:00Z</dcterms:modified>
</cp:coreProperties>
</file>