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9FAA26-A028-4048-9755-BF82C5046BE4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029459-8AE6-42FB-9234-C62E3B4EA2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3384376" cy="54403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Р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е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б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р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</a:t>
            </a:r>
            <a:b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ru-RU" sz="40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т</a:t>
            </a:r>
            <a:endParaRPr lang="ru-RU" sz="40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ile:Rembrandt van Rijn - Self-Portrait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3631424" cy="499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23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923656" cy="46673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Рембрандт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народився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липня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1606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 в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багатодітній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родині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заможного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мельника 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Лейдені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відвідував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латинську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школу при 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університеті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, але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найбільший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інтерес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проявляв до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живопису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. У 13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років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віддали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вчитися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образотворчому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мистецтву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лейденського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історичного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живописця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 Якоба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ван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Сваненбюрха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 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1623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Рембрандт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продовжив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художнє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навчання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Амстердамі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у 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Пітера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</a:rPr>
              <a:t>Ластмана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1627 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Рембрандт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разом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з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товаришем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 Яном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Лівенсом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відкрив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власну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майстерню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і почав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набирати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учнів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. За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декілька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років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здобув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значну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</a:rPr>
              <a:t>популярність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Файл:Rembrandt Harmensz. van Rijn 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361"/>
            <a:ext cx="3852487" cy="5256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8961">
            <a:off x="242524" y="5870167"/>
            <a:ext cx="1545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Segoe UI Light" pitchFamily="34" charset="0"/>
              </a:rPr>
              <a:t>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Segoe UI Light" pitchFamily="34" charset="0"/>
              </a:rPr>
              <a:t>втопортрет,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Segoe UI Light" pitchFamily="34" charset="0"/>
              </a:rPr>
              <a:t>1632 р.</a:t>
            </a:r>
            <a:endParaRPr lang="ru-RU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6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856984" cy="674136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З 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1629 до 1669 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майстер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написав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близько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60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автопортретів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Спадок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майстра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близько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600 картин,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300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офортів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, 2000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малюнків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</a:p>
          <a:p>
            <a:pPr marL="0" indent="0" algn="ctr">
              <a:buNone/>
            </a:pPr>
            <a:r>
              <a:rPr lang="uk-UA" sz="1800" b="1" i="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                                                                      Перші кроки:</a:t>
            </a:r>
          </a:p>
          <a:p>
            <a:pPr marL="0" indent="0" algn="r">
              <a:buNone/>
            </a:pPr>
            <a:endParaRPr lang="ru-RU" sz="1800" dirty="0" smtClean="0">
              <a:solidFill>
                <a:srgbClr val="000000"/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Рембрандт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береться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за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розробку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біблійних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сюжетів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пише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перші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портрети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є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один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морський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пейзаж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(«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Концерт» 1626,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«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Св. Стефана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забивають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камінням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» 1629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"Христос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Еммаусі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", «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Морський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пейзаж» 1630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"Автопортрет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біля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мольберта" 1628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).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Рембрандта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помічають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багаті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меценати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Константин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Гюйгенс (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секретар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принца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Оранського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)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зробив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молодому художнику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замовлення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на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картини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для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свого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хазяїна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. 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цьому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етапі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Рембрандт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самостійно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вивчав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твори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доби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  <a:p>
            <a:pPr marL="0" indent="0" algn="r">
              <a:buNone/>
            </a:pP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бароко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, 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також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твори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фламандця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 Рубенса.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http://www.akmar.info/wp-content/uploads/2010/10/Leiden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2634"/>
            <a:ext cx="383442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83005">
            <a:off x="621928" y="5971445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«Концерт» («Алегорія музики»)</a:t>
            </a:r>
          </a:p>
          <a:p>
            <a:r>
              <a:rPr lang="uk-UA" sz="1600" dirty="0" smtClean="0"/>
              <a:t>1626р.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5042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556792"/>
            <a:ext cx="4176464" cy="32849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</a:rPr>
              <a:t>У 1631 р. Рембрандт покинув </a:t>
            </a:r>
            <a:r>
              <a:rPr lang="ru-RU" sz="1600" dirty="0" err="1">
                <a:solidFill>
                  <a:srgbClr val="000000"/>
                </a:solidFill>
              </a:rPr>
              <a:t>майстерню</a:t>
            </a:r>
            <a:r>
              <a:rPr lang="ru-RU" sz="1600" dirty="0">
                <a:solidFill>
                  <a:srgbClr val="000000"/>
                </a:solidFill>
              </a:rPr>
              <a:t> у </a:t>
            </a:r>
            <a:r>
              <a:rPr lang="ru-RU" sz="1600" dirty="0" err="1">
                <a:solidFill>
                  <a:srgbClr val="000000"/>
                </a:solidFill>
              </a:rPr>
              <a:t>Лейдені</a:t>
            </a:r>
            <a:r>
              <a:rPr lang="ru-RU" sz="1600" dirty="0">
                <a:solidFill>
                  <a:srgbClr val="000000"/>
                </a:solidFill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виїхав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Амстердаму.</a:t>
            </a:r>
          </a:p>
          <a:p>
            <a:pPr marL="0" indent="0">
              <a:buNone/>
            </a:pP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портретний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живопис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дозволяв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той час художнику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привернути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замовлення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заможних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амстердамців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самим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домогтися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успіху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роки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чільне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творчості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Рембрандта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займає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жанр автопортрета;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зображуючи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себе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фантастичних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шатах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хитромудрих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позах,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намічає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шляхи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Файл:B320 Rembran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88">
            <a:off x="237345" y="712894"/>
            <a:ext cx="43204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59625">
            <a:off x="851514" y="5973137"/>
            <a:ext cx="21971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Segoe UI Light" pitchFamily="34" charset="0"/>
                <a:cs typeface="Simplified Arabic Fixed" pitchFamily="49" charset="-78"/>
              </a:rPr>
              <a:t>Таким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Segoe UI Light" pitchFamily="34" charset="0"/>
                <a:cs typeface="Simplified Arabic Fixed" pitchFamily="49" charset="-78"/>
              </a:rPr>
              <a:t>зобразив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Segoe UI Light" pitchFamily="34" charset="0"/>
                <a:cs typeface="Simplified Arabic Fixed" pitchFamily="49" charset="-78"/>
              </a:rPr>
              <a:t> себе </a:t>
            </a:r>
          </a:p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Segoe UI Light" pitchFamily="34" charset="0"/>
                <a:cs typeface="Simplified Arabic Fixed" pitchFamily="49" charset="-78"/>
              </a:rPr>
              <a:t>Рембрандт у  23 роки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pic>
        <p:nvPicPr>
          <p:cNvPr id="4104" name="Picture 8" descr="http://uploads1.wikipaintings.org/images/rembrandt/self-portrait-leaning-forward-bust-1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289">
            <a:off x="4248422" y="975959"/>
            <a:ext cx="4644401" cy="51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419.photobucket.com/albums/pp278/1_9_6_3_1/5-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" y="802132"/>
            <a:ext cx="4770745" cy="58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pload.wikimedia.org/wikipedia/commons/5/51/Rembrandt_Harmenszoon_van_Rijn_-_An_Elephant,_1637_-_Google_Art_Proje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" y="404664"/>
            <a:ext cx="9069823" cy="64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6376" y="629718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PT Serif"/>
              </a:rPr>
              <a:t> 1637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800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99392"/>
            <a:ext cx="2971056" cy="890736"/>
          </a:xfrm>
        </p:spPr>
        <p:txBody>
          <a:bodyPr/>
          <a:lstStyle/>
          <a:p>
            <a:r>
              <a:rPr lang="uk-UA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Портрети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1026" name="Picture 2" descr="Фл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1451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8247" y="6165304"/>
            <a:ext cx="386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Book Antiqua" pitchFamily="18" charset="0"/>
              </a:rPr>
              <a:t>Портрет </a:t>
            </a:r>
            <a:r>
              <a:rPr lang="ru-RU" i="1" dirty="0" err="1">
                <a:latin typeface="Book Antiqua" pitchFamily="18" charset="0"/>
              </a:rPr>
              <a:t>Саскії</a:t>
            </a:r>
            <a:r>
              <a:rPr lang="ru-RU" i="1" dirty="0">
                <a:latin typeface="Book Antiqua" pitchFamily="18" charset="0"/>
              </a:rPr>
              <a:t> в </a:t>
            </a:r>
            <a:r>
              <a:rPr lang="ru-RU" i="1" dirty="0" err="1">
                <a:latin typeface="Book Antiqua" pitchFamily="18" charset="0"/>
              </a:rPr>
              <a:t>образі</a:t>
            </a:r>
            <a:r>
              <a:rPr lang="ru-RU" i="1" dirty="0">
                <a:latin typeface="Book Antiqua" pitchFamily="18" charset="0"/>
              </a:rPr>
              <a:t> </a:t>
            </a:r>
            <a:r>
              <a:rPr lang="ru-RU" i="1" dirty="0" err="1">
                <a:latin typeface="Book Antiqua" pitchFamily="18" charset="0"/>
              </a:rPr>
              <a:t>Флори</a:t>
            </a:r>
            <a:r>
              <a:rPr lang="ru-RU" i="1" dirty="0">
                <a:latin typeface="Book Antiqua" pitchFamily="18" charset="0"/>
              </a:rPr>
              <a:t>, 1634</a:t>
            </a:r>
          </a:p>
        </p:txBody>
      </p:sp>
      <p:pic>
        <p:nvPicPr>
          <p:cNvPr id="1028" name="Picture 4" descr="Ян Си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6" y="859482"/>
            <a:ext cx="465839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6150874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Book Antiqua" pitchFamily="18" charset="0"/>
              </a:rPr>
              <a:t>Портрет Яна </a:t>
            </a:r>
            <a:r>
              <a:rPr lang="ru-RU" i="1" dirty="0" err="1">
                <a:latin typeface="Book Antiqua" pitchFamily="18" charset="0"/>
              </a:rPr>
              <a:t>Сикса</a:t>
            </a:r>
            <a:r>
              <a:rPr lang="ru-RU" i="1" dirty="0">
                <a:latin typeface="Book Antiqua" pitchFamily="18" charset="0"/>
              </a:rPr>
              <a:t>, 1654</a:t>
            </a:r>
          </a:p>
        </p:txBody>
      </p:sp>
    </p:spTree>
    <p:extLst>
      <p:ext uri="{BB962C8B-B14F-4D97-AF65-F5344CB8AC3E}">
        <p14:creationId xmlns:p14="http://schemas.microsoft.com/office/powerpoint/2010/main" val="1433032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-3082"/>
            <a:ext cx="9036496" cy="63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8049" y="6384016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Book Antiqua" pitchFamily="18" charset="0"/>
              </a:rPr>
              <a:t>Сімейний</a:t>
            </a:r>
            <a:r>
              <a:rPr lang="ru-RU" i="1" dirty="0">
                <a:latin typeface="Book Antiqua" pitchFamily="18" charset="0"/>
              </a:rPr>
              <a:t> портрет, 1666 - </a:t>
            </a:r>
            <a:r>
              <a:rPr lang="ru-RU" i="1" dirty="0" smtClean="0">
                <a:latin typeface="Book Antiqua" pitchFamily="18" charset="0"/>
              </a:rPr>
              <a:t>68</a:t>
            </a:r>
            <a:endParaRPr lang="ru-RU" i="1" dirty="0">
              <a:latin typeface="Book Antiqua" pitchFamily="18" charset="0"/>
            </a:endParaRPr>
          </a:p>
        </p:txBody>
      </p:sp>
      <p:pic>
        <p:nvPicPr>
          <p:cNvPr id="2054" name="Picture 6" descr="Файл:Rembrandt-Belsaz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37" y="-1"/>
            <a:ext cx="9165937" cy="638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3182" y="6383696"/>
            <a:ext cx="30376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dirty="0" err="1" smtClean="0">
                <a:latin typeface="Times New Roman"/>
              </a:rPr>
              <a:t>Бенкет</a:t>
            </a:r>
            <a:r>
              <a:rPr lang="ru-RU" dirty="0">
                <a:latin typeface="Times New Roman"/>
              </a:rPr>
              <a:t> </a:t>
            </a:r>
            <a:r>
              <a:rPr lang="ru-RU" dirty="0" smtClean="0">
                <a:latin typeface="Times New Roman"/>
              </a:rPr>
              <a:t> Валтасара»  1635</a:t>
            </a:r>
            <a:endParaRPr lang="ru-RU" dirty="0"/>
          </a:p>
        </p:txBody>
      </p:sp>
      <p:pic>
        <p:nvPicPr>
          <p:cNvPr id="2056" name="Picture 8" descr="Файл:The Nightwatch by Rembran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6" y="9522"/>
            <a:ext cx="9136154" cy="636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2555" y="6358488"/>
            <a:ext cx="30178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</a:rPr>
              <a:t> "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Нічний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дозор"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1642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04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Файл:Rembrandsh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2235"/>
            <a:ext cx="6289562" cy="47171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2" name="Picture 10" descr="Файл:Stamp of USSR 1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545"/>
            <a:ext cx="1368152" cy="18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g-fotki.yandex.ru/get/9355/104655033.ad/0_a14f6_f6a2098a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05" y="1537698"/>
            <a:ext cx="3239514" cy="51679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90" y="1881102"/>
            <a:ext cx="332129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341930">
            <a:off x="3173454" y="5518878"/>
            <a:ext cx="26987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1700" dirty="0" smtClean="0"/>
              <a:t>Підготувала: учениця 11-Б,</a:t>
            </a:r>
          </a:p>
          <a:p>
            <a:pPr algn="r"/>
            <a:r>
              <a:rPr lang="uk-UA" sz="1700" dirty="0" smtClean="0"/>
              <a:t> </a:t>
            </a:r>
            <a:r>
              <a:rPr lang="uk-UA" i="1" dirty="0" smtClean="0"/>
              <a:t>Черняк Анна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81043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60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Р е м б р а н д т</vt:lpstr>
      <vt:lpstr>Презентация PowerPoint</vt:lpstr>
      <vt:lpstr>Презентация PowerPoint</vt:lpstr>
      <vt:lpstr>Презентация PowerPoint</vt:lpstr>
      <vt:lpstr>Портрети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Рембрандт</dc:title>
  <dc:creator>Nik</dc:creator>
  <cp:lastModifiedBy>Nik</cp:lastModifiedBy>
  <cp:revision>11</cp:revision>
  <dcterms:created xsi:type="dcterms:W3CDTF">2013-11-30T13:58:24Z</dcterms:created>
  <dcterms:modified xsi:type="dcterms:W3CDTF">2013-11-30T16:08:36Z</dcterms:modified>
</cp:coreProperties>
</file>