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8" r:id="rId2"/>
    <p:sldId id="263" r:id="rId3"/>
    <p:sldId id="260" r:id="rId4"/>
    <p:sldId id="259" r:id="rId5"/>
    <p:sldId id="264" r:id="rId6"/>
    <p:sldId id="271" r:id="rId7"/>
    <p:sldId id="269" r:id="rId8"/>
    <p:sldId id="268" r:id="rId9"/>
    <p:sldId id="261" r:id="rId10"/>
    <p:sldId id="267" r:id="rId11"/>
    <p:sldId id="266" r:id="rId12"/>
  </p:sldIdLst>
  <p:sldSz cx="9144000" cy="6858000" type="screen4x3"/>
  <p:notesSz cx="6858000" cy="9144000"/>
  <p:defaultTextStyle>
    <a:defPPr>
      <a:defRPr lang="ru-RU"/>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A40000"/>
    <a:srgbClr val="CC0000"/>
    <a:srgbClr val="800000"/>
    <a:srgbClr val="AC0000"/>
    <a:srgbClr val="920000"/>
    <a:srgbClr val="00823B"/>
    <a:srgbClr val="AC9F68"/>
    <a:srgbClr val="B6B6B6"/>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34" autoAdjust="0"/>
    <p:restoredTop sz="94180" autoAdjust="0"/>
  </p:normalViewPr>
  <p:slideViewPr>
    <p:cSldViewPr>
      <p:cViewPr varScale="1">
        <p:scale>
          <a:sx n="66" d="100"/>
          <a:sy n="66" d="100"/>
        </p:scale>
        <p:origin x="-1494" y="-9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lvl1pPr>
              <a:defRPr/>
            </a:lvl1pPr>
          </a:lstStyle>
          <a:p>
            <a:pPr>
              <a:defRPr/>
            </a:pPr>
            <a:fld id="{14B847DA-09A2-41A5-9783-595779117AFB}" type="datetimeFigureOut">
              <a:rPr lang="ru-RU"/>
              <a:pPr>
                <a:defRPr/>
              </a:pPr>
              <a:t>15.04.2014</a:t>
            </a:fld>
            <a:endParaRPr lang="ru-RU"/>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a:lvl1pPr>
          </a:lstStyle>
          <a:p>
            <a:pPr>
              <a:defRPr/>
            </a:pPr>
            <a:fld id="{7AB8076A-C42C-4D50-874D-4B5E09E4D29A}" type="slidenum">
              <a:rPr lang="ru-RU"/>
              <a:pPr>
                <a:defRPr/>
              </a:pPr>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pPr>
              <a:defRPr/>
            </a:pPr>
            <a:fld id="{0EAC82A4-7967-48CE-806E-68C16A39C3E3}" type="datetimeFigureOut">
              <a:rPr lang="ru-RU"/>
              <a:pPr>
                <a:defRPr/>
              </a:pPr>
              <a:t>15.04.2014</a:t>
            </a:fld>
            <a:endParaRPr lang="ru-RU"/>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a:lvl1pPr>
          </a:lstStyle>
          <a:p>
            <a:pPr>
              <a:defRPr/>
            </a:pPr>
            <a:fld id="{B244A64A-D94D-4052-A6EB-56B1C5492328}" type="slidenum">
              <a:rPr lang="ru-RU"/>
              <a:pPr>
                <a:defRPr/>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pPr>
              <a:defRPr/>
            </a:pPr>
            <a:fld id="{6D26B42F-746F-465F-9A60-B0817A469BE6}" type="datetimeFigureOut">
              <a:rPr lang="ru-RU"/>
              <a:pPr>
                <a:defRPr/>
              </a:pPr>
              <a:t>15.04.2014</a:t>
            </a:fld>
            <a:endParaRPr lang="ru-RU"/>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a:lvl1pPr>
          </a:lstStyle>
          <a:p>
            <a:pPr>
              <a:defRPr/>
            </a:pPr>
            <a:fld id="{FD95BF77-3C76-49C7-B576-6FA0DB2B30DB}" type="slidenum">
              <a:rPr lang="ru-RU"/>
              <a:pPr>
                <a:defRPr/>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pPr>
              <a:defRPr/>
            </a:pPr>
            <a:fld id="{0F74EA61-C2AD-4156-B260-982227407749}" type="datetimeFigureOut">
              <a:rPr lang="ru-RU"/>
              <a:pPr>
                <a:defRPr/>
              </a:pPr>
              <a:t>15.04.2014</a:t>
            </a:fld>
            <a:endParaRPr lang="ru-RU"/>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a:lvl1pPr>
          </a:lstStyle>
          <a:p>
            <a:pPr>
              <a:defRPr/>
            </a:pPr>
            <a:fld id="{5F14AC60-E6A0-40AB-9B26-DAA7BADCF658}" type="slidenum">
              <a:rPr lang="ru-RU"/>
              <a:pPr>
                <a:defRPr/>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lvl1pPr>
              <a:defRPr/>
            </a:lvl1pPr>
          </a:lstStyle>
          <a:p>
            <a:pPr>
              <a:defRPr/>
            </a:pPr>
            <a:fld id="{B2724734-B757-455D-9611-E583F2A43D52}" type="datetimeFigureOut">
              <a:rPr lang="ru-RU"/>
              <a:pPr>
                <a:defRPr/>
              </a:pPr>
              <a:t>15.04.2014</a:t>
            </a:fld>
            <a:endParaRPr lang="ru-RU"/>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a:lvl1pPr>
          </a:lstStyle>
          <a:p>
            <a:pPr>
              <a:defRPr/>
            </a:pPr>
            <a:fld id="{D668545B-8C0D-4DFC-8CB5-7A0D11B6B200}" type="slidenum">
              <a:rPr lang="ru-RU"/>
              <a:pPr>
                <a:defRPr/>
              </a:pPr>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3"/>
          <p:cNvSpPr>
            <a:spLocks noGrp="1"/>
          </p:cNvSpPr>
          <p:nvPr>
            <p:ph type="dt" sz="half" idx="10"/>
          </p:nvPr>
        </p:nvSpPr>
        <p:spPr/>
        <p:txBody>
          <a:bodyPr/>
          <a:lstStyle>
            <a:lvl1pPr>
              <a:defRPr/>
            </a:lvl1pPr>
          </a:lstStyle>
          <a:p>
            <a:pPr>
              <a:defRPr/>
            </a:pPr>
            <a:fld id="{18CA014D-269F-42D2-825E-B329AF5E4BFB}" type="datetimeFigureOut">
              <a:rPr lang="ru-RU"/>
              <a:pPr>
                <a:defRPr/>
              </a:pPr>
              <a:t>15.04.2014</a:t>
            </a:fld>
            <a:endParaRPr lang="ru-RU"/>
          </a:p>
        </p:txBody>
      </p:sp>
      <p:sp>
        <p:nvSpPr>
          <p:cNvPr id="6" name="Нижний колонтитул 4"/>
          <p:cNvSpPr>
            <a:spLocks noGrp="1"/>
          </p:cNvSpPr>
          <p:nvPr>
            <p:ph type="ftr" sz="quarter" idx="11"/>
          </p:nvPr>
        </p:nvSpPr>
        <p:spPr/>
        <p:txBody>
          <a:bodyPr/>
          <a:lstStyle>
            <a:lvl1pPr>
              <a:defRPr/>
            </a:lvl1pPr>
          </a:lstStyle>
          <a:p>
            <a:pPr>
              <a:defRPr/>
            </a:pPr>
            <a:endParaRPr lang="ru-RU"/>
          </a:p>
        </p:txBody>
      </p:sp>
      <p:sp>
        <p:nvSpPr>
          <p:cNvPr id="7" name="Номер слайда 5"/>
          <p:cNvSpPr>
            <a:spLocks noGrp="1"/>
          </p:cNvSpPr>
          <p:nvPr>
            <p:ph type="sldNum" sz="quarter" idx="12"/>
          </p:nvPr>
        </p:nvSpPr>
        <p:spPr/>
        <p:txBody>
          <a:bodyPr/>
          <a:lstStyle>
            <a:lvl1pPr>
              <a:defRPr/>
            </a:lvl1pPr>
          </a:lstStyle>
          <a:p>
            <a:pPr>
              <a:defRPr/>
            </a:pPr>
            <a:fld id="{7848CC53-25F7-4EB8-93F0-0B08C6384DF8}" type="slidenum">
              <a:rPr lang="ru-RU"/>
              <a:pPr>
                <a:defRPr/>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3"/>
          <p:cNvSpPr>
            <a:spLocks noGrp="1"/>
          </p:cNvSpPr>
          <p:nvPr>
            <p:ph type="dt" sz="half" idx="10"/>
          </p:nvPr>
        </p:nvSpPr>
        <p:spPr/>
        <p:txBody>
          <a:bodyPr/>
          <a:lstStyle>
            <a:lvl1pPr>
              <a:defRPr/>
            </a:lvl1pPr>
          </a:lstStyle>
          <a:p>
            <a:pPr>
              <a:defRPr/>
            </a:pPr>
            <a:fld id="{6DD296D5-3B9D-4714-A0F0-2B3A9060FBD2}" type="datetimeFigureOut">
              <a:rPr lang="ru-RU"/>
              <a:pPr>
                <a:defRPr/>
              </a:pPr>
              <a:t>15.04.2014</a:t>
            </a:fld>
            <a:endParaRPr lang="ru-RU"/>
          </a:p>
        </p:txBody>
      </p:sp>
      <p:sp>
        <p:nvSpPr>
          <p:cNvPr id="8" name="Нижний колонтитул 4"/>
          <p:cNvSpPr>
            <a:spLocks noGrp="1"/>
          </p:cNvSpPr>
          <p:nvPr>
            <p:ph type="ftr" sz="quarter" idx="11"/>
          </p:nvPr>
        </p:nvSpPr>
        <p:spPr/>
        <p:txBody>
          <a:bodyPr/>
          <a:lstStyle>
            <a:lvl1pPr>
              <a:defRPr/>
            </a:lvl1pPr>
          </a:lstStyle>
          <a:p>
            <a:pPr>
              <a:defRPr/>
            </a:pPr>
            <a:endParaRPr lang="ru-RU"/>
          </a:p>
        </p:txBody>
      </p:sp>
      <p:sp>
        <p:nvSpPr>
          <p:cNvPr id="9" name="Номер слайда 5"/>
          <p:cNvSpPr>
            <a:spLocks noGrp="1"/>
          </p:cNvSpPr>
          <p:nvPr>
            <p:ph type="sldNum" sz="quarter" idx="12"/>
          </p:nvPr>
        </p:nvSpPr>
        <p:spPr/>
        <p:txBody>
          <a:bodyPr/>
          <a:lstStyle>
            <a:lvl1pPr>
              <a:defRPr/>
            </a:lvl1pPr>
          </a:lstStyle>
          <a:p>
            <a:pPr>
              <a:defRPr/>
            </a:pPr>
            <a:fld id="{29B3E141-4E1F-4353-A5EA-938AC01D1F84}" type="slidenum">
              <a:rPr lang="ru-RU"/>
              <a:pPr>
                <a:defRPr/>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3"/>
          <p:cNvSpPr>
            <a:spLocks noGrp="1"/>
          </p:cNvSpPr>
          <p:nvPr>
            <p:ph type="dt" sz="half" idx="10"/>
          </p:nvPr>
        </p:nvSpPr>
        <p:spPr/>
        <p:txBody>
          <a:bodyPr/>
          <a:lstStyle>
            <a:lvl1pPr>
              <a:defRPr/>
            </a:lvl1pPr>
          </a:lstStyle>
          <a:p>
            <a:pPr>
              <a:defRPr/>
            </a:pPr>
            <a:fld id="{86C143A6-8FF2-46EA-8703-30EEE8AF14CD}" type="datetimeFigureOut">
              <a:rPr lang="ru-RU"/>
              <a:pPr>
                <a:defRPr/>
              </a:pPr>
              <a:t>15.04.2014</a:t>
            </a:fld>
            <a:endParaRPr lang="ru-RU"/>
          </a:p>
        </p:txBody>
      </p:sp>
      <p:sp>
        <p:nvSpPr>
          <p:cNvPr id="4" name="Нижний колонтитул 4"/>
          <p:cNvSpPr>
            <a:spLocks noGrp="1"/>
          </p:cNvSpPr>
          <p:nvPr>
            <p:ph type="ftr" sz="quarter" idx="11"/>
          </p:nvPr>
        </p:nvSpPr>
        <p:spPr/>
        <p:txBody>
          <a:bodyPr/>
          <a:lstStyle>
            <a:lvl1pPr>
              <a:defRPr/>
            </a:lvl1pPr>
          </a:lstStyle>
          <a:p>
            <a:pPr>
              <a:defRPr/>
            </a:pPr>
            <a:endParaRPr lang="ru-RU"/>
          </a:p>
        </p:txBody>
      </p:sp>
      <p:sp>
        <p:nvSpPr>
          <p:cNvPr id="5" name="Номер слайда 5"/>
          <p:cNvSpPr>
            <a:spLocks noGrp="1"/>
          </p:cNvSpPr>
          <p:nvPr>
            <p:ph type="sldNum" sz="quarter" idx="12"/>
          </p:nvPr>
        </p:nvSpPr>
        <p:spPr/>
        <p:txBody>
          <a:bodyPr/>
          <a:lstStyle>
            <a:lvl1pPr>
              <a:defRPr/>
            </a:lvl1pPr>
          </a:lstStyle>
          <a:p>
            <a:pPr>
              <a:defRPr/>
            </a:pPr>
            <a:fld id="{F05F3A90-83CF-43EB-A077-86B1A43C45A1}" type="slidenum">
              <a:rPr lang="ru-RU"/>
              <a:pPr>
                <a:defRPr/>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3"/>
          <p:cNvSpPr>
            <a:spLocks noGrp="1"/>
          </p:cNvSpPr>
          <p:nvPr>
            <p:ph type="dt" sz="half" idx="10"/>
          </p:nvPr>
        </p:nvSpPr>
        <p:spPr/>
        <p:txBody>
          <a:bodyPr/>
          <a:lstStyle>
            <a:lvl1pPr>
              <a:defRPr/>
            </a:lvl1pPr>
          </a:lstStyle>
          <a:p>
            <a:pPr>
              <a:defRPr/>
            </a:pPr>
            <a:fld id="{02855898-A4D1-4645-8EE6-17D1D85F5C85}" type="datetimeFigureOut">
              <a:rPr lang="ru-RU"/>
              <a:pPr>
                <a:defRPr/>
              </a:pPr>
              <a:t>15.04.2014</a:t>
            </a:fld>
            <a:endParaRPr lang="ru-RU"/>
          </a:p>
        </p:txBody>
      </p:sp>
      <p:sp>
        <p:nvSpPr>
          <p:cNvPr id="3" name="Нижний колонтитул 4"/>
          <p:cNvSpPr>
            <a:spLocks noGrp="1"/>
          </p:cNvSpPr>
          <p:nvPr>
            <p:ph type="ftr" sz="quarter" idx="11"/>
          </p:nvPr>
        </p:nvSpPr>
        <p:spPr/>
        <p:txBody>
          <a:bodyPr/>
          <a:lstStyle>
            <a:lvl1pPr>
              <a:defRPr/>
            </a:lvl1pPr>
          </a:lstStyle>
          <a:p>
            <a:pPr>
              <a:defRPr/>
            </a:pPr>
            <a:endParaRPr lang="ru-RU"/>
          </a:p>
        </p:txBody>
      </p:sp>
      <p:sp>
        <p:nvSpPr>
          <p:cNvPr id="4" name="Номер слайда 5"/>
          <p:cNvSpPr>
            <a:spLocks noGrp="1"/>
          </p:cNvSpPr>
          <p:nvPr>
            <p:ph type="sldNum" sz="quarter" idx="12"/>
          </p:nvPr>
        </p:nvSpPr>
        <p:spPr/>
        <p:txBody>
          <a:bodyPr/>
          <a:lstStyle>
            <a:lvl1pPr>
              <a:defRPr/>
            </a:lvl1pPr>
          </a:lstStyle>
          <a:p>
            <a:pPr>
              <a:defRPr/>
            </a:pPr>
            <a:fld id="{C2B73AF8-2034-4CDF-AC0E-9DEFAD58C292}" type="slidenum">
              <a:rPr lang="ru-RU"/>
              <a:pPr>
                <a:defRPr/>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3"/>
          <p:cNvSpPr>
            <a:spLocks noGrp="1"/>
          </p:cNvSpPr>
          <p:nvPr>
            <p:ph type="dt" sz="half" idx="10"/>
          </p:nvPr>
        </p:nvSpPr>
        <p:spPr/>
        <p:txBody>
          <a:bodyPr/>
          <a:lstStyle>
            <a:lvl1pPr>
              <a:defRPr/>
            </a:lvl1pPr>
          </a:lstStyle>
          <a:p>
            <a:pPr>
              <a:defRPr/>
            </a:pPr>
            <a:fld id="{19070E2B-566A-4BD9-AE9C-880F40703E2E}" type="datetimeFigureOut">
              <a:rPr lang="ru-RU"/>
              <a:pPr>
                <a:defRPr/>
              </a:pPr>
              <a:t>15.04.2014</a:t>
            </a:fld>
            <a:endParaRPr lang="ru-RU"/>
          </a:p>
        </p:txBody>
      </p:sp>
      <p:sp>
        <p:nvSpPr>
          <p:cNvPr id="6" name="Нижний колонтитул 4"/>
          <p:cNvSpPr>
            <a:spLocks noGrp="1"/>
          </p:cNvSpPr>
          <p:nvPr>
            <p:ph type="ftr" sz="quarter" idx="11"/>
          </p:nvPr>
        </p:nvSpPr>
        <p:spPr/>
        <p:txBody>
          <a:bodyPr/>
          <a:lstStyle>
            <a:lvl1pPr>
              <a:defRPr/>
            </a:lvl1pPr>
          </a:lstStyle>
          <a:p>
            <a:pPr>
              <a:defRPr/>
            </a:pPr>
            <a:endParaRPr lang="ru-RU"/>
          </a:p>
        </p:txBody>
      </p:sp>
      <p:sp>
        <p:nvSpPr>
          <p:cNvPr id="7" name="Номер слайда 5"/>
          <p:cNvSpPr>
            <a:spLocks noGrp="1"/>
          </p:cNvSpPr>
          <p:nvPr>
            <p:ph type="sldNum" sz="quarter" idx="12"/>
          </p:nvPr>
        </p:nvSpPr>
        <p:spPr/>
        <p:txBody>
          <a:bodyPr/>
          <a:lstStyle>
            <a:lvl1pPr>
              <a:defRPr/>
            </a:lvl1pPr>
          </a:lstStyle>
          <a:p>
            <a:pPr>
              <a:defRPr/>
            </a:pPr>
            <a:fld id="{4B78BE70-CE54-4F51-8359-EAAEF790D6A5}" type="slidenum">
              <a:rPr lang="ru-RU"/>
              <a:pPr>
                <a:defRPr/>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ru-RU" noProof="0"/>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3"/>
          <p:cNvSpPr>
            <a:spLocks noGrp="1"/>
          </p:cNvSpPr>
          <p:nvPr>
            <p:ph type="dt" sz="half" idx="10"/>
          </p:nvPr>
        </p:nvSpPr>
        <p:spPr/>
        <p:txBody>
          <a:bodyPr/>
          <a:lstStyle>
            <a:lvl1pPr>
              <a:defRPr/>
            </a:lvl1pPr>
          </a:lstStyle>
          <a:p>
            <a:pPr>
              <a:defRPr/>
            </a:pPr>
            <a:fld id="{1EB59596-D356-4A70-A8E8-D37E29F21FB3}" type="datetimeFigureOut">
              <a:rPr lang="ru-RU"/>
              <a:pPr>
                <a:defRPr/>
              </a:pPr>
              <a:t>15.04.2014</a:t>
            </a:fld>
            <a:endParaRPr lang="ru-RU"/>
          </a:p>
        </p:txBody>
      </p:sp>
      <p:sp>
        <p:nvSpPr>
          <p:cNvPr id="6" name="Нижний колонтитул 4"/>
          <p:cNvSpPr>
            <a:spLocks noGrp="1"/>
          </p:cNvSpPr>
          <p:nvPr>
            <p:ph type="ftr" sz="quarter" idx="11"/>
          </p:nvPr>
        </p:nvSpPr>
        <p:spPr/>
        <p:txBody>
          <a:bodyPr/>
          <a:lstStyle>
            <a:lvl1pPr>
              <a:defRPr/>
            </a:lvl1pPr>
          </a:lstStyle>
          <a:p>
            <a:pPr>
              <a:defRPr/>
            </a:pPr>
            <a:endParaRPr lang="ru-RU"/>
          </a:p>
        </p:txBody>
      </p:sp>
      <p:sp>
        <p:nvSpPr>
          <p:cNvPr id="7" name="Номер слайда 5"/>
          <p:cNvSpPr>
            <a:spLocks noGrp="1"/>
          </p:cNvSpPr>
          <p:nvPr>
            <p:ph type="sldNum" sz="quarter" idx="12"/>
          </p:nvPr>
        </p:nvSpPr>
        <p:spPr/>
        <p:txBody>
          <a:bodyPr/>
          <a:lstStyle>
            <a:lvl1pPr>
              <a:defRPr/>
            </a:lvl1pPr>
          </a:lstStyle>
          <a:p>
            <a:pPr>
              <a:defRPr/>
            </a:pPr>
            <a:fld id="{E2CEB272-4CE7-447F-9532-7F82CD867B6E}" type="slidenum">
              <a:rPr lang="ru-RU"/>
              <a:pPr>
                <a:defRPr/>
              </a:pPr>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Заголовок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ru-RU" smtClean="0"/>
              <a:t>Образец заголовка</a:t>
            </a:r>
          </a:p>
        </p:txBody>
      </p:sp>
      <p:sp>
        <p:nvSpPr>
          <p:cNvPr id="1027" name="Текст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smtClean="0">
                <a:solidFill>
                  <a:schemeClr val="tx1">
                    <a:tint val="75000"/>
                  </a:schemeClr>
                </a:solidFill>
                <a:latin typeface="+mn-lt"/>
                <a:cs typeface="+mn-cs"/>
              </a:defRPr>
            </a:lvl1pPr>
          </a:lstStyle>
          <a:p>
            <a:pPr>
              <a:defRPr/>
            </a:pPr>
            <a:fld id="{E67366EB-27FB-4942-8639-E6CF790B776B}" type="datetimeFigureOut">
              <a:rPr lang="ru-RU"/>
              <a:pPr>
                <a:defRPr/>
              </a:pPr>
              <a:t>15.04.2014</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smtClean="0">
                <a:solidFill>
                  <a:schemeClr val="tx1">
                    <a:tint val="75000"/>
                  </a:schemeClr>
                </a:solidFill>
                <a:latin typeface="+mn-lt"/>
                <a:cs typeface="+mn-cs"/>
              </a:defRPr>
            </a:lvl1pPr>
          </a:lstStyle>
          <a:p>
            <a:pPr>
              <a:defRPr/>
            </a:pPr>
            <a:fld id="{1EC2F7A2-AB6B-424A-A8C6-1F1AA1AA5498}" type="slidenum">
              <a:rPr lang="ru-RU"/>
              <a:pPr>
                <a:defRPr/>
              </a:pPr>
              <a:t>‹#›</a:t>
            </a:fld>
            <a:endParaRPr lang="ru-RU"/>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itchFamily="34" charset="0"/>
        </a:defRPr>
      </a:lvl2pPr>
      <a:lvl3pPr algn="ctr" rtl="0" fontAlgn="base">
        <a:spcBef>
          <a:spcPct val="0"/>
        </a:spcBef>
        <a:spcAft>
          <a:spcPct val="0"/>
        </a:spcAft>
        <a:defRPr sz="4400">
          <a:solidFill>
            <a:schemeClr val="tx1"/>
          </a:solidFill>
          <a:latin typeface="Calibri" pitchFamily="34" charset="0"/>
        </a:defRPr>
      </a:lvl3pPr>
      <a:lvl4pPr algn="ctr" rtl="0" fontAlgn="base">
        <a:spcBef>
          <a:spcPct val="0"/>
        </a:spcBef>
        <a:spcAft>
          <a:spcPct val="0"/>
        </a:spcAft>
        <a:defRPr sz="4400">
          <a:solidFill>
            <a:schemeClr val="tx1"/>
          </a:solidFill>
          <a:latin typeface="Calibri" pitchFamily="34" charset="0"/>
        </a:defRPr>
      </a:lvl4pPr>
      <a:lvl5pPr algn="ctr" rtl="0" fontAlgn="base">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fontAlgn="base">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8" Type="http://schemas.openxmlformats.org/officeDocument/2006/relationships/image" Target="../media/image14.jpeg"/><Relationship Id="rId3" Type="http://schemas.openxmlformats.org/officeDocument/2006/relationships/image" Target="../media/image9.jpeg"/><Relationship Id="rId7" Type="http://schemas.openxmlformats.org/officeDocument/2006/relationships/image" Target="../media/image13.jpeg"/><Relationship Id="rId2" Type="http://schemas.openxmlformats.org/officeDocument/2006/relationships/image" Target="../media/image6.jpeg"/><Relationship Id="rId1" Type="http://schemas.openxmlformats.org/officeDocument/2006/relationships/slideLayout" Target="../slideLayouts/slideLayout2.xml"/><Relationship Id="rId6" Type="http://schemas.openxmlformats.org/officeDocument/2006/relationships/image" Target="../media/image12.jpeg"/><Relationship Id="rId5" Type="http://schemas.openxmlformats.org/officeDocument/2006/relationships/image" Target="../media/image11.jpeg"/><Relationship Id="rId10" Type="http://schemas.openxmlformats.org/officeDocument/2006/relationships/image" Target="../media/image16.jpeg"/><Relationship Id="rId4" Type="http://schemas.openxmlformats.org/officeDocument/2006/relationships/image" Target="../media/image10.jpeg"/><Relationship Id="rId9" Type="http://schemas.openxmlformats.org/officeDocument/2006/relationships/image" Target="../media/image15.jpeg"/></Relationships>
</file>

<file path=ppt/slides/_rels/slide8.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lumMod val="65000"/>
          </a:schemeClr>
        </a:solidFill>
        <a:effectLst/>
      </p:bgPr>
    </p:bg>
    <p:spTree>
      <p:nvGrpSpPr>
        <p:cNvPr id="1" name=""/>
        <p:cNvGrpSpPr/>
        <p:nvPr/>
      </p:nvGrpSpPr>
      <p:grpSpPr>
        <a:xfrm>
          <a:off x="0" y="0"/>
          <a:ext cx="0" cy="0"/>
          <a:chOff x="0" y="0"/>
          <a:chExt cx="0" cy="0"/>
        </a:xfrm>
      </p:grpSpPr>
      <p:pic>
        <p:nvPicPr>
          <p:cNvPr id="15362" name="Picture 2" descr="C:\Documents and Settings\Admin\Рабочий стол\chuck palahniuk\2868720921_6100d55860.jpg"/>
          <p:cNvPicPr>
            <a:picLocks noChangeAspect="1" noChangeArrowheads="1"/>
          </p:cNvPicPr>
          <p:nvPr/>
        </p:nvPicPr>
        <p:blipFill>
          <a:blip r:embed="rId2"/>
          <a:srcRect t="6735" r="1186" b="17018"/>
          <a:stretch>
            <a:fillRect/>
          </a:stretch>
        </p:blipFill>
        <p:spPr bwMode="auto">
          <a:xfrm>
            <a:off x="1214438" y="1785938"/>
            <a:ext cx="6572250" cy="4873625"/>
          </a:xfrm>
          <a:prstGeom prst="rect">
            <a:avLst/>
          </a:prstGeom>
          <a:noFill/>
          <a:ln w="9525">
            <a:noFill/>
            <a:miter lim="800000"/>
            <a:headEnd/>
            <a:tailEnd/>
          </a:ln>
        </p:spPr>
      </p:pic>
      <p:sp>
        <p:nvSpPr>
          <p:cNvPr id="15363" name="Заголовок 5"/>
          <p:cNvSpPr>
            <a:spLocks noGrp="1"/>
          </p:cNvSpPr>
          <p:nvPr>
            <p:ph type="title"/>
          </p:nvPr>
        </p:nvSpPr>
        <p:spPr>
          <a:xfrm>
            <a:off x="428625" y="928670"/>
            <a:ext cx="8229600" cy="646331"/>
          </a:xfrm>
        </p:spPr>
        <p:txBody>
          <a:bodyPr wrap="square">
            <a:spAutoFit/>
          </a:bodyPr>
          <a:lstStyle/>
          <a:p>
            <a:r>
              <a:rPr lang="en-US" sz="3600" b="1" dirty="0" smtClean="0">
                <a:latin typeface="Georgia" pitchFamily="18" charset="0"/>
              </a:rPr>
              <a:t>Charles </a:t>
            </a:r>
            <a:r>
              <a:rPr lang="en-US" sz="3600" b="1" dirty="0" smtClean="0">
                <a:latin typeface="Georgia" pitchFamily="18" charset="0"/>
              </a:rPr>
              <a:t>Michael </a:t>
            </a:r>
            <a:r>
              <a:rPr lang="en-US" sz="3600" b="1" dirty="0" smtClean="0">
                <a:latin typeface="Georgia" pitchFamily="18" charset="0"/>
              </a:rPr>
              <a:t>Palahniuk</a:t>
            </a:r>
            <a:endParaRPr lang="ru-RU" sz="3600" dirty="0" smtClean="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TextBox 4"/>
          <p:cNvSpPr txBox="1">
            <a:spLocks noChangeArrowheads="1"/>
          </p:cNvSpPr>
          <p:nvPr/>
        </p:nvSpPr>
        <p:spPr bwMode="auto">
          <a:xfrm>
            <a:off x="3643313" y="1000125"/>
            <a:ext cx="5143500" cy="5078413"/>
          </a:xfrm>
          <a:prstGeom prst="rect">
            <a:avLst/>
          </a:prstGeom>
          <a:noFill/>
          <a:ln w="9525">
            <a:noFill/>
            <a:miter lim="800000"/>
            <a:headEnd/>
            <a:tailEnd/>
          </a:ln>
        </p:spPr>
        <p:txBody>
          <a:bodyPr>
            <a:spAutoFit/>
          </a:bodyPr>
          <a:lstStyle/>
          <a:p>
            <a:r>
              <a:rPr lang="en-US">
                <a:latin typeface="Cambria" pitchFamily="18" charset="0"/>
              </a:rPr>
              <a:t>Another book, based on personal experience, was released in 2011. Chuck wrote Damned while his mother was dying of cancer. She was the prototype of the main character, 13-year-old girl Madison who is in Hell. “On her medication my mother became much more herself as a child; a child I never would have known. I was playing in effect the role of parent. It was a terrible time and perhaps that's why Madison's such a glib person. She's covering up horrible circumstances and pain”-says Chuck.</a:t>
            </a:r>
            <a:r>
              <a:rPr lang="ru-RU">
                <a:latin typeface="Cambria" pitchFamily="18" charset="0"/>
              </a:rPr>
              <a:t> He tried to express somehow his grief at having then lost both of his parents. That would not make a very entertaining or particularly funny book, that`s why he inverted the situation and made it this very plucky dead child, who could mourn her parents while they were still on Earth – but still she could miss them.</a:t>
            </a:r>
          </a:p>
          <a:p>
            <a:endParaRPr lang="ru-RU">
              <a:latin typeface="Calibri" pitchFamily="34" charset="0"/>
            </a:endParaRPr>
          </a:p>
        </p:txBody>
      </p:sp>
      <p:pic>
        <p:nvPicPr>
          <p:cNvPr id="26626" name="Picture 3" descr="http://chuckpalahniuk.net/files/images/books/damned-us-1.jpg"/>
          <p:cNvPicPr>
            <a:picLocks noChangeAspect="1" noChangeArrowheads="1"/>
          </p:cNvPicPr>
          <p:nvPr/>
        </p:nvPicPr>
        <p:blipFill>
          <a:blip r:embed="rId2"/>
          <a:srcRect/>
          <a:stretch>
            <a:fillRect/>
          </a:stretch>
        </p:blipFill>
        <p:spPr bwMode="auto">
          <a:xfrm>
            <a:off x="285750" y="1000125"/>
            <a:ext cx="3171825" cy="4762500"/>
          </a:xfrm>
          <a:prstGeom prst="rect">
            <a:avLst/>
          </a:prstGeom>
          <a:noFill/>
          <a:ln w="9525">
            <a:noFill/>
            <a:miter lim="800000"/>
            <a:headEnd/>
            <a:tailEnd/>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srcRect/>
          <a:tile tx="0" ty="0" sx="100000" sy="100000" flip="none" algn="tl"/>
        </a:blipFill>
        <a:effectLst/>
      </p:bgPr>
    </p:bg>
    <p:spTree>
      <p:nvGrpSpPr>
        <p:cNvPr id="1" name=""/>
        <p:cNvGrpSpPr/>
        <p:nvPr/>
      </p:nvGrpSpPr>
      <p:grpSpPr>
        <a:xfrm>
          <a:off x="0" y="0"/>
          <a:ext cx="0" cy="0"/>
          <a:chOff x="0" y="0"/>
          <a:chExt cx="0" cy="0"/>
        </a:xfrm>
      </p:grpSpPr>
      <p:pic>
        <p:nvPicPr>
          <p:cNvPr id="27650" name="Picture 2" descr="http://farm1.staticflickr.com/162/391656535_a6800691b5_z.jpg?zz=1"/>
          <p:cNvPicPr>
            <a:picLocks noChangeAspect="1" noChangeArrowheads="1"/>
          </p:cNvPicPr>
          <p:nvPr/>
        </p:nvPicPr>
        <p:blipFill>
          <a:blip r:embed="rId3"/>
          <a:srcRect/>
          <a:stretch>
            <a:fillRect/>
          </a:stretch>
        </p:blipFill>
        <p:spPr bwMode="auto">
          <a:xfrm>
            <a:off x="4568825" y="0"/>
            <a:ext cx="4575175" cy="6858000"/>
          </a:xfrm>
          <a:prstGeom prst="rect">
            <a:avLst/>
          </a:prstGeom>
          <a:noFill/>
          <a:ln w="9525">
            <a:noFill/>
            <a:miter lim="800000"/>
            <a:headEnd/>
            <a:tailEnd/>
          </a:ln>
        </p:spPr>
      </p:pic>
      <p:sp>
        <p:nvSpPr>
          <p:cNvPr id="27651" name="TextBox 4"/>
          <p:cNvSpPr txBox="1">
            <a:spLocks noChangeArrowheads="1"/>
          </p:cNvSpPr>
          <p:nvPr/>
        </p:nvSpPr>
        <p:spPr bwMode="auto">
          <a:xfrm>
            <a:off x="357188" y="214313"/>
            <a:ext cx="3571875" cy="1354137"/>
          </a:xfrm>
          <a:prstGeom prst="rect">
            <a:avLst/>
          </a:prstGeom>
          <a:noFill/>
          <a:ln w="9525">
            <a:noFill/>
            <a:miter lim="800000"/>
            <a:headEnd/>
            <a:tailEnd/>
          </a:ln>
        </p:spPr>
        <p:txBody>
          <a:bodyPr>
            <a:spAutoFit/>
          </a:bodyPr>
          <a:lstStyle/>
          <a:p>
            <a:pPr algn="ctr"/>
            <a:r>
              <a:rPr lang="en-US">
                <a:latin typeface="Georgia" pitchFamily="18" charset="0"/>
              </a:rPr>
              <a:t>“</a:t>
            </a:r>
            <a:r>
              <a:rPr lang="en-US" i="1">
                <a:latin typeface="Georgia" pitchFamily="18" charset="0"/>
              </a:rPr>
              <a:t>All the effort in the world won't matter if you're not inspired.”</a:t>
            </a:r>
            <a:r>
              <a:rPr lang="en-US" sz="2800" i="1">
                <a:latin typeface="Georgia" pitchFamily="18" charset="0"/>
              </a:rPr>
              <a:t> </a:t>
            </a:r>
          </a:p>
          <a:p>
            <a:pPr algn="r"/>
            <a:r>
              <a:rPr lang="en-US" i="1">
                <a:latin typeface="Georgia" pitchFamily="18" charset="0"/>
              </a:rPr>
              <a:t>(</a:t>
            </a:r>
            <a:r>
              <a:rPr lang="ru-RU" i="1">
                <a:latin typeface="Georgia" pitchFamily="18" charset="0"/>
              </a:rPr>
              <a:t>Diary</a:t>
            </a:r>
            <a:r>
              <a:rPr lang="en-US" i="1">
                <a:latin typeface="Georgia" pitchFamily="18" charset="0"/>
              </a:rPr>
              <a:t>)</a:t>
            </a:r>
            <a:endParaRPr lang="ru-RU">
              <a:latin typeface="Georgia" pitchFamily="18" charset="0"/>
            </a:endParaRPr>
          </a:p>
          <a:p>
            <a:endParaRPr lang="ru-RU">
              <a:latin typeface="Calibri" pitchFamily="34" charset="0"/>
            </a:endParaRPr>
          </a:p>
        </p:txBody>
      </p:sp>
      <p:sp>
        <p:nvSpPr>
          <p:cNvPr id="27652" name="TextBox 5"/>
          <p:cNvSpPr txBox="1">
            <a:spLocks noChangeArrowheads="1"/>
          </p:cNvSpPr>
          <p:nvPr/>
        </p:nvSpPr>
        <p:spPr bwMode="auto">
          <a:xfrm>
            <a:off x="500063" y="1785938"/>
            <a:ext cx="3643312" cy="3386137"/>
          </a:xfrm>
          <a:prstGeom prst="rect">
            <a:avLst/>
          </a:prstGeom>
          <a:noFill/>
          <a:ln w="9525">
            <a:noFill/>
            <a:miter lim="800000"/>
            <a:headEnd/>
            <a:tailEnd/>
          </a:ln>
        </p:spPr>
        <p:txBody>
          <a:bodyPr>
            <a:spAutoFit/>
          </a:bodyPr>
          <a:lstStyle/>
          <a:p>
            <a:pPr algn="ctr"/>
            <a:r>
              <a:rPr lang="en-US" sz="2800">
                <a:latin typeface="Cambria" pitchFamily="18" charset="0"/>
              </a:rPr>
              <a:t>Charles Palahniuk managed to find his inspiration in his misery. The art cured him.  And I believe that his way can help anybody. </a:t>
            </a:r>
            <a:r>
              <a:rPr lang="en-US" sz="2800" b="1">
                <a:latin typeface="Cambria" pitchFamily="18" charset="0"/>
              </a:rPr>
              <a:t>Do you?</a:t>
            </a:r>
            <a:endParaRPr lang="ru-RU" sz="2800" b="1">
              <a:latin typeface="Cambria" pitchFamily="18" charset="0"/>
            </a:endParaRPr>
          </a:p>
          <a:p>
            <a:endParaRPr lang="ru-RU">
              <a:latin typeface="Calibri" pitchFamily="34" charset="0"/>
            </a:endParaRPr>
          </a:p>
        </p:txBody>
      </p:sp>
      <p:sp>
        <p:nvSpPr>
          <p:cNvPr id="27653" name="TextBox 6"/>
          <p:cNvSpPr txBox="1">
            <a:spLocks noChangeArrowheads="1"/>
          </p:cNvSpPr>
          <p:nvPr/>
        </p:nvSpPr>
        <p:spPr bwMode="auto">
          <a:xfrm>
            <a:off x="500063" y="5429250"/>
            <a:ext cx="3714750" cy="1200150"/>
          </a:xfrm>
          <a:prstGeom prst="rect">
            <a:avLst/>
          </a:prstGeom>
          <a:noFill/>
          <a:ln w="9525">
            <a:noFill/>
            <a:miter lim="800000"/>
            <a:headEnd/>
            <a:tailEnd/>
          </a:ln>
        </p:spPr>
        <p:txBody>
          <a:bodyPr>
            <a:spAutoFit/>
          </a:bodyPr>
          <a:lstStyle/>
          <a:p>
            <a:r>
              <a:rPr lang="en-US" i="1">
                <a:latin typeface="Georgia" pitchFamily="18" charset="0"/>
              </a:rPr>
              <a:t>“We all die. The goal isn't to live forever, the goal is to create something that will.” </a:t>
            </a:r>
          </a:p>
          <a:p>
            <a:pPr algn="r"/>
            <a:r>
              <a:rPr lang="en-US" i="1">
                <a:latin typeface="Georgia" pitchFamily="18" charset="0"/>
              </a:rPr>
              <a:t>(Diary)</a:t>
            </a:r>
            <a:endParaRPr lang="ru-RU" i="1">
              <a:latin typeface="Georgia" pitchFamily="18" charset="0"/>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92D050"/>
            </a:gs>
            <a:gs pos="39999">
              <a:srgbClr val="92D050">
                <a:alpha val="53000"/>
              </a:srgbClr>
            </a:gs>
            <a:gs pos="70000">
              <a:srgbClr val="92D050">
                <a:alpha val="35000"/>
              </a:srgbClr>
            </a:gs>
            <a:gs pos="100000">
              <a:srgbClr val="92D050">
                <a:alpha val="7000"/>
              </a:srgbClr>
            </a:gs>
          </a:gsLst>
          <a:lin ang="15600000" scaled="0"/>
          <a:tileRect/>
        </a:gradFill>
        <a:effectLst/>
      </p:bgPr>
    </p:bg>
    <p:spTree>
      <p:nvGrpSpPr>
        <p:cNvPr id="1" name=""/>
        <p:cNvGrpSpPr/>
        <p:nvPr/>
      </p:nvGrpSpPr>
      <p:grpSpPr>
        <a:xfrm>
          <a:off x="0" y="0"/>
          <a:ext cx="0" cy="0"/>
          <a:chOff x="0" y="0"/>
          <a:chExt cx="0" cy="0"/>
        </a:xfrm>
      </p:grpSpPr>
      <p:sp>
        <p:nvSpPr>
          <p:cNvPr id="16386" name="Прямоугольник 6"/>
          <p:cNvSpPr>
            <a:spLocks noChangeArrowheads="1"/>
          </p:cNvSpPr>
          <p:nvPr/>
        </p:nvSpPr>
        <p:spPr bwMode="auto">
          <a:xfrm>
            <a:off x="785813" y="857250"/>
            <a:ext cx="7643812" cy="5170488"/>
          </a:xfrm>
          <a:prstGeom prst="rect">
            <a:avLst/>
          </a:prstGeom>
          <a:noFill/>
          <a:ln w="9525">
            <a:noFill/>
            <a:miter lim="800000"/>
            <a:headEnd/>
            <a:tailEnd/>
          </a:ln>
        </p:spPr>
        <p:txBody>
          <a:bodyPr>
            <a:spAutoFit/>
          </a:bodyPr>
          <a:lstStyle/>
          <a:p>
            <a:pPr>
              <a:buFont typeface="Wingdings" pitchFamily="2" charset="2"/>
              <a:buChar char="Ø"/>
            </a:pPr>
            <a:r>
              <a:rPr lang="en-US" sz="2000">
                <a:latin typeface="Cambria" pitchFamily="18" charset="0"/>
              </a:rPr>
              <a:t>Born </a:t>
            </a:r>
            <a:r>
              <a:rPr lang="en-US" sz="2000" b="1">
                <a:latin typeface="Cambria" pitchFamily="18" charset="0"/>
              </a:rPr>
              <a:t>February 21, 1962</a:t>
            </a:r>
            <a:r>
              <a:rPr lang="en-US" sz="2000">
                <a:latin typeface="Cambria" pitchFamily="18" charset="0"/>
              </a:rPr>
              <a:t>, Charles spent his early childhood living out of a mobile home in Burbank, Washington. </a:t>
            </a:r>
          </a:p>
          <a:p>
            <a:pPr>
              <a:buFont typeface="Wingdings" pitchFamily="2" charset="2"/>
              <a:buChar char="Ø"/>
            </a:pPr>
            <a:endParaRPr lang="en-US" sz="1400">
              <a:latin typeface="Cambria" pitchFamily="18" charset="0"/>
            </a:endParaRPr>
          </a:p>
          <a:p>
            <a:pPr>
              <a:buFont typeface="Wingdings" pitchFamily="2" charset="2"/>
              <a:buChar char="Ø"/>
            </a:pPr>
            <a:r>
              <a:rPr lang="en-US" sz="2000">
                <a:latin typeface="Cambria" pitchFamily="18" charset="0"/>
              </a:rPr>
              <a:t>His paternal grandfather was Ukrainian and immigrated to New York from Canada in 1907.</a:t>
            </a:r>
          </a:p>
          <a:p>
            <a:pPr>
              <a:buFont typeface="Wingdings" pitchFamily="2" charset="2"/>
              <a:buChar char="Ø"/>
            </a:pPr>
            <a:endParaRPr lang="en-US" sz="1400">
              <a:latin typeface="Cambria" pitchFamily="18" charset="0"/>
            </a:endParaRPr>
          </a:p>
          <a:p>
            <a:pPr>
              <a:buFont typeface="Wingdings" pitchFamily="2" charset="2"/>
              <a:buChar char="Ø"/>
            </a:pPr>
            <a:r>
              <a:rPr lang="en-US" sz="2000">
                <a:latin typeface="Cambria" pitchFamily="18" charset="0"/>
              </a:rPr>
              <a:t>His </a:t>
            </a:r>
            <a:r>
              <a:rPr lang="en-US" sz="2000" b="1">
                <a:latin typeface="Cambria" pitchFamily="18" charset="0"/>
              </a:rPr>
              <a:t>parents</a:t>
            </a:r>
            <a:r>
              <a:rPr lang="en-US" sz="2000">
                <a:latin typeface="Cambria" pitchFamily="18" charset="0"/>
              </a:rPr>
              <a:t>, Carol and Fred Palahniuk, separated and </a:t>
            </a:r>
            <a:r>
              <a:rPr lang="en-US" sz="2000" b="1">
                <a:latin typeface="Cambria" pitchFamily="18" charset="0"/>
              </a:rPr>
              <a:t>divorced</a:t>
            </a:r>
            <a:r>
              <a:rPr lang="en-US" sz="2000">
                <a:latin typeface="Cambria" pitchFamily="18" charset="0"/>
              </a:rPr>
              <a:t> when he was fourteen. </a:t>
            </a:r>
          </a:p>
          <a:p>
            <a:pPr>
              <a:buFont typeface="Wingdings" pitchFamily="2" charset="2"/>
              <a:buChar char="Ø"/>
            </a:pPr>
            <a:endParaRPr lang="en-US" sz="1400">
              <a:latin typeface="Cambria" pitchFamily="18" charset="0"/>
            </a:endParaRPr>
          </a:p>
          <a:p>
            <a:pPr>
              <a:buFont typeface="Wingdings" pitchFamily="2" charset="2"/>
              <a:buChar char="Ø"/>
            </a:pPr>
            <a:r>
              <a:rPr lang="en-US" sz="2000">
                <a:latin typeface="Cambria" pitchFamily="18" charset="0"/>
              </a:rPr>
              <a:t>Chuck and his siblings spent much of their time on their maternal grandparent’s cattle ranch. </a:t>
            </a:r>
          </a:p>
          <a:p>
            <a:pPr>
              <a:buFont typeface="Wingdings" pitchFamily="2" charset="2"/>
              <a:buChar char="Ø"/>
            </a:pPr>
            <a:endParaRPr lang="en-US" sz="1400">
              <a:latin typeface="Cambria" pitchFamily="18" charset="0"/>
            </a:endParaRPr>
          </a:p>
          <a:p>
            <a:pPr>
              <a:buFont typeface="Wingdings" pitchFamily="2" charset="2"/>
              <a:buChar char="Ø"/>
            </a:pPr>
            <a:r>
              <a:rPr lang="en-US" sz="2000">
                <a:latin typeface="Cambria" pitchFamily="18" charset="0"/>
              </a:rPr>
              <a:t>In 1980 Charles </a:t>
            </a:r>
            <a:r>
              <a:rPr lang="en-US" sz="2000" b="1">
                <a:latin typeface="Cambria" pitchFamily="18" charset="0"/>
              </a:rPr>
              <a:t>graduated from Columbia High School</a:t>
            </a:r>
            <a:r>
              <a:rPr lang="en-US" sz="2000">
                <a:latin typeface="Cambria" pitchFamily="18" charset="0"/>
              </a:rPr>
              <a:t> in Burbank. </a:t>
            </a:r>
          </a:p>
          <a:p>
            <a:pPr>
              <a:buFont typeface="Wingdings" pitchFamily="2" charset="2"/>
              <a:buChar char="Ø"/>
            </a:pPr>
            <a:endParaRPr lang="en-US" sz="1400">
              <a:latin typeface="Cambria" pitchFamily="18" charset="0"/>
            </a:endParaRPr>
          </a:p>
          <a:p>
            <a:pPr>
              <a:buFont typeface="Wingdings" pitchFamily="2" charset="2"/>
              <a:buChar char="Ø"/>
            </a:pPr>
            <a:r>
              <a:rPr lang="en-US" sz="2000">
                <a:latin typeface="Cambria" pitchFamily="18" charset="0"/>
              </a:rPr>
              <a:t>The catalyst for his first writing was his fifth grade teacher Mr. Olsen.</a:t>
            </a:r>
            <a:endParaRPr lang="ru-RU" sz="2000">
              <a:latin typeface="Cambria" pitchFamily="18" charset="0"/>
            </a:endParaRPr>
          </a:p>
          <a:p>
            <a:pPr>
              <a:buFont typeface="Wingdings" pitchFamily="2" charset="2"/>
              <a:buChar char="Ø"/>
            </a:pPr>
            <a:endParaRPr lang="ru-RU" sz="2000">
              <a:latin typeface="Cambria" pitchFamily="18" charset="0"/>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Содержимое 2"/>
          <p:cNvSpPr>
            <a:spLocks noGrp="1"/>
          </p:cNvSpPr>
          <p:nvPr>
            <p:ph idx="1"/>
          </p:nvPr>
        </p:nvSpPr>
        <p:spPr>
          <a:xfrm>
            <a:off x="3286125" y="571500"/>
            <a:ext cx="5472113" cy="5715000"/>
          </a:xfrm>
        </p:spPr>
        <p:txBody>
          <a:bodyPr/>
          <a:lstStyle/>
          <a:p>
            <a:pPr algn="just">
              <a:buFont typeface="Arial" charset="0"/>
              <a:buNone/>
            </a:pPr>
            <a:r>
              <a:rPr lang="en-US" sz="2000" smtClean="0">
                <a:latin typeface="Cambria" pitchFamily="18" charset="0"/>
              </a:rPr>
              <a:t>      After high school, Chuck attended the </a:t>
            </a:r>
            <a:r>
              <a:rPr lang="en-US" sz="2000" smtClean="0">
                <a:solidFill>
                  <a:srgbClr val="00823B"/>
                </a:solidFill>
                <a:latin typeface="Cambria" pitchFamily="18" charset="0"/>
              </a:rPr>
              <a:t>University of Oregon</a:t>
            </a:r>
            <a:r>
              <a:rPr lang="en-US" sz="2000" smtClean="0">
                <a:latin typeface="Cambria" pitchFamily="18" charset="0"/>
              </a:rPr>
              <a:t>, </a:t>
            </a:r>
            <a:r>
              <a:rPr lang="en-US" sz="2000" b="1" smtClean="0">
                <a:latin typeface="Cambria" pitchFamily="18" charset="0"/>
              </a:rPr>
              <a:t>graduating</a:t>
            </a:r>
            <a:r>
              <a:rPr lang="en-US" sz="2000" smtClean="0">
                <a:latin typeface="Cambria" pitchFamily="18" charset="0"/>
              </a:rPr>
              <a:t> with a BA </a:t>
            </a:r>
            <a:r>
              <a:rPr lang="en-US" sz="2000" b="1" smtClean="0">
                <a:latin typeface="Cambria" pitchFamily="18" charset="0"/>
              </a:rPr>
              <a:t>in journalism </a:t>
            </a:r>
            <a:r>
              <a:rPr lang="en-US" sz="2000" smtClean="0">
                <a:latin typeface="Cambria" pitchFamily="18" charset="0"/>
              </a:rPr>
              <a:t>in 1986. He entered the workforce as a journalist for a local Portland newspaper, but soon grew tired of the job. He then gained employment as a </a:t>
            </a:r>
            <a:r>
              <a:rPr lang="en-US" sz="2000" b="1" smtClean="0">
                <a:latin typeface="Cambria" pitchFamily="18" charset="0"/>
              </a:rPr>
              <a:t>diesel mechanic</a:t>
            </a:r>
            <a:r>
              <a:rPr lang="en-US" sz="2000" smtClean="0">
                <a:latin typeface="Cambria" pitchFamily="18" charset="0"/>
              </a:rPr>
              <a:t>, spending his days repairing trucks and writing technical manuals. It was during this time that Palahniuk performed </a:t>
            </a:r>
            <a:r>
              <a:rPr lang="en-US" sz="2000" b="1" smtClean="0">
                <a:latin typeface="Cambria" pitchFamily="18" charset="0"/>
              </a:rPr>
              <a:t>volunteer</a:t>
            </a:r>
            <a:r>
              <a:rPr lang="en-US" sz="2000" smtClean="0">
                <a:latin typeface="Cambria" pitchFamily="18" charset="0"/>
              </a:rPr>
              <a:t> work </a:t>
            </a:r>
            <a:r>
              <a:rPr lang="en-US" sz="2000" b="1" smtClean="0">
                <a:latin typeface="Cambria" pitchFamily="18" charset="0"/>
              </a:rPr>
              <a:t>for a</a:t>
            </a:r>
            <a:r>
              <a:rPr lang="ru-RU" sz="2000" b="1" smtClean="0">
                <a:latin typeface="Cambria" pitchFamily="18" charset="0"/>
              </a:rPr>
              <a:t> </a:t>
            </a:r>
            <a:r>
              <a:rPr lang="en-US" sz="2000" b="1" smtClean="0">
                <a:latin typeface="Cambria" pitchFamily="18" charset="0"/>
              </a:rPr>
              <a:t>homeless shelter</a:t>
            </a:r>
            <a:r>
              <a:rPr lang="en-US" sz="2000" smtClean="0">
                <a:latin typeface="Cambria" pitchFamily="18" charset="0"/>
              </a:rPr>
              <a:t>; later, he also volunteered at a </a:t>
            </a:r>
            <a:r>
              <a:rPr lang="ru-RU" sz="2000" b="1" smtClean="0">
                <a:latin typeface="Cambria" pitchFamily="18" charset="0"/>
              </a:rPr>
              <a:t>hospice as an escort</a:t>
            </a:r>
            <a:r>
              <a:rPr lang="ru-RU" sz="2000" smtClean="0">
                <a:latin typeface="Cambria" pitchFamily="18" charset="0"/>
              </a:rPr>
              <a:t>; he </a:t>
            </a:r>
            <a:r>
              <a:rPr lang="ru-RU" sz="2000" b="1" smtClean="0">
                <a:latin typeface="Cambria" pitchFamily="18" charset="0"/>
              </a:rPr>
              <a:t>provided</a:t>
            </a:r>
            <a:r>
              <a:rPr lang="ru-RU" sz="2000" smtClean="0">
                <a:latin typeface="Cambria" pitchFamily="18" charset="0"/>
              </a:rPr>
              <a:t> </a:t>
            </a:r>
            <a:r>
              <a:rPr lang="ru-RU" sz="2000" b="1" smtClean="0">
                <a:latin typeface="Cambria" pitchFamily="18" charset="0"/>
              </a:rPr>
              <a:t>transportation for terminally ill</a:t>
            </a:r>
            <a:r>
              <a:rPr lang="ru-RU" sz="2000" smtClean="0">
                <a:latin typeface="Cambria" pitchFamily="18" charset="0"/>
              </a:rPr>
              <a:t> people and brought them to support group meetings.</a:t>
            </a:r>
            <a:r>
              <a:rPr lang="en-US" sz="2000" b="1" smtClean="0">
                <a:latin typeface="Cambria" pitchFamily="18" charset="0"/>
              </a:rPr>
              <a:t> </a:t>
            </a:r>
            <a:r>
              <a:rPr lang="en-US" sz="2000" smtClean="0">
                <a:latin typeface="Cambria" pitchFamily="18" charset="0"/>
              </a:rPr>
              <a:t>He also </a:t>
            </a:r>
            <a:r>
              <a:rPr lang="en-US" sz="2000" b="1" smtClean="0">
                <a:latin typeface="Cambria" pitchFamily="18" charset="0"/>
              </a:rPr>
              <a:t>became a member of the notorious Cacophony Society. </a:t>
            </a:r>
            <a:r>
              <a:rPr lang="en-US" sz="2000" smtClean="0">
                <a:latin typeface="Cambria" pitchFamily="18" charset="0"/>
              </a:rPr>
              <a:t>The Cacophony Society was dedicated to experiencing things outside of the mainstream and performing large-scale pranks in public places.</a:t>
            </a:r>
            <a:endParaRPr lang="ru-RU" sz="2000" smtClean="0">
              <a:latin typeface="Cambria" pitchFamily="18" charset="0"/>
            </a:endParaRPr>
          </a:p>
        </p:txBody>
      </p:sp>
      <p:pic>
        <p:nvPicPr>
          <p:cNvPr id="18434" name="Picture 2" descr="Uncredited photo of Chuck Palahniuk in college"/>
          <p:cNvPicPr>
            <a:picLocks noChangeAspect="1" noChangeArrowheads="1"/>
          </p:cNvPicPr>
          <p:nvPr/>
        </p:nvPicPr>
        <p:blipFill>
          <a:blip r:embed="rId2"/>
          <a:srcRect/>
          <a:stretch>
            <a:fillRect/>
          </a:stretch>
        </p:blipFill>
        <p:spPr bwMode="auto">
          <a:xfrm>
            <a:off x="357188" y="3286125"/>
            <a:ext cx="2928937" cy="2767013"/>
          </a:xfrm>
          <a:prstGeom prst="rect">
            <a:avLst/>
          </a:prstGeom>
          <a:noFill/>
          <a:ln w="9525">
            <a:noFill/>
            <a:miter lim="800000"/>
            <a:headEnd/>
            <a:tailEnd/>
          </a:ln>
        </p:spPr>
      </p:pic>
      <p:pic>
        <p:nvPicPr>
          <p:cNvPr id="18435" name="Picture 4" descr="http://media.kval.com/images/stock_UO_logo.jpg"/>
          <p:cNvPicPr>
            <a:picLocks noChangeAspect="1" noChangeArrowheads="1"/>
          </p:cNvPicPr>
          <p:nvPr/>
        </p:nvPicPr>
        <p:blipFill>
          <a:blip r:embed="rId3"/>
          <a:srcRect/>
          <a:stretch>
            <a:fillRect/>
          </a:stretch>
        </p:blipFill>
        <p:spPr bwMode="auto">
          <a:xfrm>
            <a:off x="285750" y="857250"/>
            <a:ext cx="3048000" cy="2286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19458" name="Заголовок 4"/>
          <p:cNvSpPr>
            <a:spLocks noGrp="1"/>
          </p:cNvSpPr>
          <p:nvPr>
            <p:ph type="title"/>
          </p:nvPr>
        </p:nvSpPr>
        <p:spPr>
          <a:xfrm>
            <a:off x="285750" y="1714500"/>
            <a:ext cx="3643313" cy="3571875"/>
          </a:xfrm>
        </p:spPr>
        <p:txBody>
          <a:bodyPr/>
          <a:lstStyle/>
          <a:p>
            <a:pPr algn="just"/>
            <a:r>
              <a:rPr lang="en-US" sz="2400" smtClean="0">
                <a:solidFill>
                  <a:srgbClr val="000000"/>
                </a:solidFill>
                <a:latin typeface="Cambria" pitchFamily="18" charset="0"/>
                <a:cs typeface="Calibri" pitchFamily="34" charset="0"/>
              </a:rPr>
              <a:t>Palahniuk began writing fiction in his mid-thirties. At the time h</a:t>
            </a:r>
            <a:r>
              <a:rPr lang="ru-RU" sz="2400" smtClean="0">
                <a:latin typeface="Cambria" pitchFamily="18" charset="0"/>
              </a:rPr>
              <a:t>e </a:t>
            </a:r>
            <a:r>
              <a:rPr lang="en-US" sz="2400" smtClean="0">
                <a:latin typeface="Cambria" pitchFamily="18" charset="0"/>
              </a:rPr>
              <a:t>was </a:t>
            </a:r>
            <a:r>
              <a:rPr lang="ru-RU" sz="2400" smtClean="0">
                <a:latin typeface="Cambria" pitchFamily="18" charset="0"/>
              </a:rPr>
              <a:t>attending workshops for writers to meet new friends. </a:t>
            </a:r>
            <a:r>
              <a:rPr lang="en-US" sz="2400" smtClean="0">
                <a:latin typeface="Cambria" pitchFamily="18" charset="0"/>
                <a:cs typeface="Calibri" pitchFamily="34" charset="0"/>
              </a:rPr>
              <a:t>Tom Spanbauer</a:t>
            </a:r>
            <a:r>
              <a:rPr lang="en-US" sz="2400" smtClean="0">
                <a:solidFill>
                  <a:srgbClr val="000000"/>
                </a:solidFill>
                <a:latin typeface="Cambria" pitchFamily="18" charset="0"/>
                <a:cs typeface="Calibri" pitchFamily="34" charset="0"/>
              </a:rPr>
              <a:t>, the host, largely inspired Palahniuk's </a:t>
            </a:r>
            <a:r>
              <a:rPr lang="en-US" sz="2400" b="1" smtClean="0">
                <a:solidFill>
                  <a:srgbClr val="000000"/>
                </a:solidFill>
                <a:latin typeface="Cambria" pitchFamily="18" charset="0"/>
                <a:cs typeface="Calibri" pitchFamily="34" charset="0"/>
              </a:rPr>
              <a:t>minimalistic</a:t>
            </a:r>
            <a:r>
              <a:rPr lang="en-US" sz="2400" smtClean="0">
                <a:solidFill>
                  <a:srgbClr val="000000"/>
                </a:solidFill>
                <a:latin typeface="Cambria" pitchFamily="18" charset="0"/>
                <a:cs typeface="Calibri" pitchFamily="34" charset="0"/>
              </a:rPr>
              <a:t> writing style.</a:t>
            </a:r>
            <a:endParaRPr lang="ru-RU" sz="2400" smtClean="0">
              <a:latin typeface="Cambria" pitchFamily="18" charset="0"/>
            </a:endParaRPr>
          </a:p>
        </p:txBody>
      </p:sp>
      <p:pic>
        <p:nvPicPr>
          <p:cNvPr id="19459" name="Picture 4" descr="C:\Documents and Settings\Admin\Рабочий стол\chuck palahniuk\Chuck-Palahniuk.jpg"/>
          <p:cNvPicPr>
            <a:picLocks noChangeAspect="1" noChangeArrowheads="1"/>
          </p:cNvPicPr>
          <p:nvPr/>
        </p:nvPicPr>
        <p:blipFill>
          <a:blip r:embed="rId3"/>
          <a:srcRect l="24719"/>
          <a:stretch>
            <a:fillRect/>
          </a:stretch>
        </p:blipFill>
        <p:spPr bwMode="auto">
          <a:xfrm>
            <a:off x="4214813" y="214313"/>
            <a:ext cx="4679950" cy="62896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srcRect/>
          <a:tile tx="0" ty="0" sx="100000" sy="100000" flip="none" algn="tl"/>
        </a:blipFill>
        <a:effectLst/>
      </p:bgPr>
    </p:bg>
    <p:spTree>
      <p:nvGrpSpPr>
        <p:cNvPr id="1" name=""/>
        <p:cNvGrpSpPr/>
        <p:nvPr/>
      </p:nvGrpSpPr>
      <p:grpSpPr>
        <a:xfrm>
          <a:off x="0" y="0"/>
          <a:ext cx="0" cy="0"/>
          <a:chOff x="0" y="0"/>
          <a:chExt cx="0" cy="0"/>
        </a:xfrm>
      </p:grpSpPr>
      <p:sp>
        <p:nvSpPr>
          <p:cNvPr id="20482" name="TextBox 8"/>
          <p:cNvSpPr txBox="1">
            <a:spLocks noChangeArrowheads="1"/>
          </p:cNvSpPr>
          <p:nvPr/>
        </p:nvSpPr>
        <p:spPr bwMode="auto">
          <a:xfrm>
            <a:off x="1071563" y="4143375"/>
            <a:ext cx="7500937" cy="2308225"/>
          </a:xfrm>
          <a:prstGeom prst="rect">
            <a:avLst/>
          </a:prstGeom>
          <a:solidFill>
            <a:schemeClr val="bg1">
              <a:alpha val="70979"/>
            </a:schemeClr>
          </a:solidFill>
          <a:ln w="9525">
            <a:noFill/>
            <a:miter lim="800000"/>
            <a:headEnd/>
            <a:tailEnd/>
          </a:ln>
        </p:spPr>
        <p:txBody>
          <a:bodyPr>
            <a:spAutoFit/>
          </a:bodyPr>
          <a:lstStyle/>
          <a:p>
            <a:pPr algn="ctr"/>
            <a:r>
              <a:rPr lang="en-US">
                <a:latin typeface="Cambria" pitchFamily="18" charset="0"/>
              </a:rPr>
              <a:t>Chuck’s first attempt at a novel, </a:t>
            </a:r>
            <a:r>
              <a:rPr lang="ru-RU" i="1">
                <a:latin typeface="Cambria" pitchFamily="18" charset="0"/>
              </a:rPr>
              <a:t>If You Lived Here, You’d be Home Already </a:t>
            </a:r>
            <a:r>
              <a:rPr lang="ru-RU">
                <a:latin typeface="Cambria" pitchFamily="18" charset="0"/>
              </a:rPr>
              <a:t>was rejected across the board (although parts were later recycled for use in </a:t>
            </a:r>
            <a:r>
              <a:rPr lang="ru-RU" i="1">
                <a:latin typeface="Cambria" pitchFamily="18" charset="0"/>
              </a:rPr>
              <a:t>Fight Club</a:t>
            </a:r>
            <a:r>
              <a:rPr lang="ru-RU">
                <a:latin typeface="Cambria" pitchFamily="18" charset="0"/>
              </a:rPr>
              <a:t>.) Unfazed, Chuck dabbled with even darker material, writing a manuscript called </a:t>
            </a:r>
            <a:r>
              <a:rPr lang="en-US" i="1">
                <a:latin typeface="Cambria" pitchFamily="18" charset="0"/>
              </a:rPr>
              <a:t>Manifesto</a:t>
            </a:r>
            <a:r>
              <a:rPr lang="en-US">
                <a:latin typeface="Cambria" pitchFamily="18" charset="0"/>
              </a:rPr>
              <a:t>, which would go on to become </a:t>
            </a:r>
            <a:r>
              <a:rPr lang="ru-RU" i="1">
                <a:latin typeface="Cambria" pitchFamily="18" charset="0"/>
              </a:rPr>
              <a:t>Invisible Monsters</a:t>
            </a:r>
            <a:r>
              <a:rPr lang="ru-RU">
                <a:latin typeface="Cambria" pitchFamily="18" charset="0"/>
              </a:rPr>
              <a:t>. As with </a:t>
            </a:r>
            <a:r>
              <a:rPr lang="ru-RU" i="1">
                <a:latin typeface="Cambria" pitchFamily="18" charset="0"/>
              </a:rPr>
              <a:t>If You Lived Here</a:t>
            </a:r>
            <a:r>
              <a:rPr lang="ru-RU">
                <a:latin typeface="Cambria" pitchFamily="18" charset="0"/>
              </a:rPr>
              <a:t>, agents just couldn't embrace the dark tone in Chuck's work, and while his voice as a writer got some recognition, nobody was willing to take a chance on him.</a:t>
            </a:r>
          </a:p>
          <a:p>
            <a:endParaRPr lang="ru-RU">
              <a:latin typeface="Calibri" pitchFamily="34" charset="0"/>
            </a:endParaRPr>
          </a:p>
        </p:txBody>
      </p:sp>
      <p:pic>
        <p:nvPicPr>
          <p:cNvPr id="20483" name="Picture 10" descr="http://s3images.coroflot.com/user_files/individual_files/original_149645_x1SwzZ6Pmw02jrDgVXPW_Hj6r.png"/>
          <p:cNvPicPr>
            <a:picLocks noChangeAspect="1" noChangeArrowheads="1"/>
          </p:cNvPicPr>
          <p:nvPr/>
        </p:nvPicPr>
        <p:blipFill>
          <a:blip r:embed="rId3"/>
          <a:srcRect/>
          <a:stretch>
            <a:fillRect/>
          </a:stretch>
        </p:blipFill>
        <p:spPr bwMode="auto">
          <a:xfrm>
            <a:off x="2286000" y="285750"/>
            <a:ext cx="4641850" cy="35845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lumMod val="85000"/>
          </a:schemeClr>
        </a:solidFill>
        <a:effectLst/>
      </p:bgPr>
    </p:bg>
    <p:spTree>
      <p:nvGrpSpPr>
        <p:cNvPr id="1" name=""/>
        <p:cNvGrpSpPr/>
        <p:nvPr/>
      </p:nvGrpSpPr>
      <p:grpSpPr>
        <a:xfrm>
          <a:off x="0" y="0"/>
          <a:ext cx="0" cy="0"/>
          <a:chOff x="0" y="0"/>
          <a:chExt cx="0" cy="0"/>
        </a:xfrm>
      </p:grpSpPr>
      <p:pic>
        <p:nvPicPr>
          <p:cNvPr id="22530" name="Picture 4" descr="http://www.meh.ro/wp-content/uploads/2012/01/meh.ro9142.jpg"/>
          <p:cNvPicPr>
            <a:picLocks noChangeAspect="1" noChangeArrowheads="1"/>
          </p:cNvPicPr>
          <p:nvPr/>
        </p:nvPicPr>
        <p:blipFill>
          <a:blip r:embed="rId2"/>
          <a:srcRect l="5283" t="3961" r="4929" b="2946"/>
          <a:stretch>
            <a:fillRect/>
          </a:stretch>
        </p:blipFill>
        <p:spPr bwMode="auto">
          <a:xfrm>
            <a:off x="5214938" y="928688"/>
            <a:ext cx="3617912" cy="5000625"/>
          </a:xfrm>
          <a:prstGeom prst="rect">
            <a:avLst/>
          </a:prstGeom>
          <a:noFill/>
          <a:ln w="9525">
            <a:noFill/>
            <a:miter lim="800000"/>
            <a:headEnd/>
            <a:tailEnd/>
          </a:ln>
        </p:spPr>
      </p:pic>
      <p:sp>
        <p:nvSpPr>
          <p:cNvPr id="22531" name="TextBox 6"/>
          <p:cNvSpPr txBox="1">
            <a:spLocks noChangeArrowheads="1"/>
          </p:cNvSpPr>
          <p:nvPr/>
        </p:nvSpPr>
        <p:spPr bwMode="auto">
          <a:xfrm>
            <a:off x="285750" y="928688"/>
            <a:ext cx="4714875" cy="5078412"/>
          </a:xfrm>
          <a:prstGeom prst="rect">
            <a:avLst/>
          </a:prstGeom>
          <a:noFill/>
          <a:ln w="9525">
            <a:noFill/>
            <a:miter lim="800000"/>
            <a:headEnd/>
            <a:tailEnd/>
          </a:ln>
        </p:spPr>
        <p:txBody>
          <a:bodyPr>
            <a:spAutoFit/>
          </a:bodyPr>
          <a:lstStyle/>
          <a:p>
            <a:pPr algn="just"/>
            <a:r>
              <a:rPr lang="en-US">
                <a:latin typeface="Georgia" pitchFamily="18" charset="0"/>
                <a:cs typeface="Times New Roman" pitchFamily="18" charset="0"/>
              </a:rPr>
              <a:t>That all changed when Chuck "gave up" on the mainstream and decided to make his next manuscript even darker. The experience of working in terminally ill hospice and becoming a member of the  Cacophony Society was the basis. </a:t>
            </a:r>
            <a:r>
              <a:rPr lang="ru-RU" i="1">
                <a:latin typeface="Georgia" pitchFamily="18" charset="0"/>
                <a:cs typeface="Times New Roman" pitchFamily="18" charset="0"/>
              </a:rPr>
              <a:t>Fight Club</a:t>
            </a:r>
            <a:r>
              <a:rPr lang="ru-RU">
                <a:latin typeface="Georgia" pitchFamily="18" charset="0"/>
                <a:cs typeface="Times New Roman" pitchFamily="18" charset="0"/>
              </a:rPr>
              <a:t> came into existence. After initially publishing it as a short story (which would become chapter 6 of the novel) in the 1995 compilation, </a:t>
            </a:r>
            <a:r>
              <a:rPr lang="ru-RU" i="1">
                <a:latin typeface="Georgia" pitchFamily="18" charset="0"/>
                <a:cs typeface="Times New Roman" pitchFamily="18" charset="0"/>
              </a:rPr>
              <a:t>Pursuit of Happiness</a:t>
            </a:r>
            <a:r>
              <a:rPr lang="ru-RU">
                <a:latin typeface="Georgia" pitchFamily="18" charset="0"/>
                <a:cs typeface="Times New Roman" pitchFamily="18" charset="0"/>
              </a:rPr>
              <a:t>, Palahniuk expanded it into a full novel, which—contrary to his expectations—the publisher was willing to publish. But it wasn't until 20th Century Fox took notice that Chuck nabbed an agent in Edward Hibbert (best known as Gil Chesterton, the food critic on </a:t>
            </a:r>
            <a:r>
              <a:rPr lang="ru-RU" i="1">
                <a:latin typeface="Georgia" pitchFamily="18" charset="0"/>
                <a:cs typeface="Times New Roman" pitchFamily="18" charset="0"/>
              </a:rPr>
              <a:t>Frasier</a:t>
            </a:r>
            <a:r>
              <a:rPr lang="ru-RU">
                <a:latin typeface="Georgia" pitchFamily="18" charset="0"/>
                <a:cs typeface="Times New Roman" pitchFamily="18" charset="0"/>
              </a:rPr>
              <a:t>,) who would go on to broker the deal for </a:t>
            </a:r>
            <a:r>
              <a:rPr lang="ru-RU" i="1">
                <a:latin typeface="Georgia" pitchFamily="18" charset="0"/>
                <a:cs typeface="Times New Roman" pitchFamily="18" charset="0"/>
              </a:rPr>
              <a:t>Fight Club</a:t>
            </a:r>
            <a:r>
              <a:rPr lang="ru-RU">
                <a:latin typeface="Georgia" pitchFamily="18" charset="0"/>
                <a:cs typeface="Times New Roman" pitchFamily="18" charset="0"/>
              </a:rPr>
              <a:t> the movie.</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srcRect/>
          <a:tile tx="0" ty="0" sx="100000" sy="100000" flip="none" algn="tl"/>
        </a:blip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14313" y="214313"/>
            <a:ext cx="8686800" cy="725487"/>
          </a:xfrm>
        </p:spPr>
        <p:txBody>
          <a:bodyPr rtlCol="0">
            <a:normAutofit fontScale="90000"/>
          </a:bodyPr>
          <a:lstStyle/>
          <a:p>
            <a:pPr fontAlgn="auto">
              <a:spcAft>
                <a:spcPts val="0"/>
              </a:spcAft>
              <a:defRPr/>
            </a:pPr>
            <a:r>
              <a:rPr lang="en-US" sz="2400" b="1" dirty="0">
                <a:latin typeface="Georgia" pitchFamily="18" charset="0"/>
              </a:rPr>
              <a:t>Due to this success, Chuck was given free reign, creatively</a:t>
            </a:r>
            <a:r>
              <a:rPr lang="en-US" sz="2400" dirty="0">
                <a:latin typeface="Georgia" pitchFamily="18" charset="0"/>
              </a:rPr>
              <a:t>.</a:t>
            </a:r>
            <a:endParaRPr lang="ru-RU" sz="2400" dirty="0">
              <a:latin typeface="Georgia" pitchFamily="18" charset="0"/>
            </a:endParaRPr>
          </a:p>
        </p:txBody>
      </p:sp>
      <p:pic>
        <p:nvPicPr>
          <p:cNvPr id="23555" name="Picture 2" descr="http://img2.imagesbn.com/images/101440000/101442943.jpg"/>
          <p:cNvPicPr>
            <a:picLocks noChangeAspect="1" noChangeArrowheads="1"/>
          </p:cNvPicPr>
          <p:nvPr/>
        </p:nvPicPr>
        <p:blipFill>
          <a:blip r:embed="rId3"/>
          <a:srcRect/>
          <a:stretch>
            <a:fillRect/>
          </a:stretch>
        </p:blipFill>
        <p:spPr bwMode="auto">
          <a:xfrm>
            <a:off x="357188" y="4000500"/>
            <a:ext cx="1714500" cy="2646363"/>
          </a:xfrm>
          <a:prstGeom prst="rect">
            <a:avLst/>
          </a:prstGeom>
          <a:noFill/>
          <a:ln w="9525">
            <a:noFill/>
            <a:miter lim="800000"/>
            <a:headEnd/>
            <a:tailEnd/>
          </a:ln>
        </p:spPr>
      </p:pic>
      <p:pic>
        <p:nvPicPr>
          <p:cNvPr id="23556" name="Picture 4" descr="http://www.firstshowing.net/img/choke-bigcover.jpg"/>
          <p:cNvPicPr>
            <a:picLocks noChangeAspect="1" noChangeArrowheads="1"/>
          </p:cNvPicPr>
          <p:nvPr/>
        </p:nvPicPr>
        <p:blipFill>
          <a:blip r:embed="rId4"/>
          <a:srcRect/>
          <a:stretch>
            <a:fillRect/>
          </a:stretch>
        </p:blipFill>
        <p:spPr bwMode="auto">
          <a:xfrm>
            <a:off x="4500563" y="1000125"/>
            <a:ext cx="1893887" cy="2714625"/>
          </a:xfrm>
          <a:prstGeom prst="rect">
            <a:avLst/>
          </a:prstGeom>
          <a:noFill/>
          <a:ln w="9525">
            <a:noFill/>
            <a:miter lim="800000"/>
            <a:headEnd/>
            <a:tailEnd/>
          </a:ln>
        </p:spPr>
      </p:pic>
      <p:pic>
        <p:nvPicPr>
          <p:cNvPr id="23557" name="Picture 6" descr="http://gametaffy.com/wp-content/uploads/2011/12/survivor-book-cover.jpg?w=194"/>
          <p:cNvPicPr>
            <a:picLocks noChangeAspect="1" noChangeArrowheads="1"/>
          </p:cNvPicPr>
          <p:nvPr/>
        </p:nvPicPr>
        <p:blipFill>
          <a:blip r:embed="rId5"/>
          <a:srcRect/>
          <a:stretch>
            <a:fillRect/>
          </a:stretch>
        </p:blipFill>
        <p:spPr bwMode="auto">
          <a:xfrm>
            <a:off x="366713" y="1000125"/>
            <a:ext cx="1714500" cy="2643188"/>
          </a:xfrm>
          <a:prstGeom prst="rect">
            <a:avLst/>
          </a:prstGeom>
          <a:noFill/>
          <a:ln w="9525">
            <a:noFill/>
            <a:miter lim="800000"/>
            <a:headEnd/>
            <a:tailEnd/>
          </a:ln>
        </p:spPr>
      </p:pic>
      <p:pic>
        <p:nvPicPr>
          <p:cNvPr id="23558" name="Picture 8" descr="http://ereaderbackgrounds.com/bookcovers/bw/chuck_palahniuk-pygmy.jpg"/>
          <p:cNvPicPr>
            <a:picLocks noChangeAspect="1" noChangeArrowheads="1"/>
          </p:cNvPicPr>
          <p:nvPr/>
        </p:nvPicPr>
        <p:blipFill>
          <a:blip r:embed="rId6"/>
          <a:srcRect/>
          <a:stretch>
            <a:fillRect/>
          </a:stretch>
        </p:blipFill>
        <p:spPr bwMode="auto">
          <a:xfrm>
            <a:off x="6786563" y="4000500"/>
            <a:ext cx="1928812" cy="2571750"/>
          </a:xfrm>
          <a:prstGeom prst="rect">
            <a:avLst/>
          </a:prstGeom>
          <a:noFill/>
          <a:ln w="9525">
            <a:noFill/>
            <a:miter lim="800000"/>
            <a:headEnd/>
            <a:tailEnd/>
          </a:ln>
        </p:spPr>
      </p:pic>
      <p:pic>
        <p:nvPicPr>
          <p:cNvPr id="23559" name="Picture 10" descr="http://26.media.tumblr.com/tumblr_lf7rgvh1Xa1qbk98go1_500.jpg"/>
          <p:cNvPicPr>
            <a:picLocks noChangeAspect="1" noChangeArrowheads="1"/>
          </p:cNvPicPr>
          <p:nvPr/>
        </p:nvPicPr>
        <p:blipFill>
          <a:blip r:embed="rId7"/>
          <a:srcRect/>
          <a:stretch>
            <a:fillRect/>
          </a:stretch>
        </p:blipFill>
        <p:spPr bwMode="auto">
          <a:xfrm>
            <a:off x="2428875" y="1000125"/>
            <a:ext cx="1708150" cy="2643188"/>
          </a:xfrm>
          <a:prstGeom prst="rect">
            <a:avLst/>
          </a:prstGeom>
          <a:noFill/>
          <a:ln w="9525">
            <a:noFill/>
            <a:miter lim="800000"/>
            <a:headEnd/>
            <a:tailEnd/>
          </a:ln>
        </p:spPr>
      </p:pic>
      <p:pic>
        <p:nvPicPr>
          <p:cNvPr id="23560" name="Picture 12" descr="http://www.randomhouse.com/catalog/covers_450/9780385517881.jpg"/>
          <p:cNvPicPr>
            <a:picLocks noChangeAspect="1" noChangeArrowheads="1"/>
          </p:cNvPicPr>
          <p:nvPr/>
        </p:nvPicPr>
        <p:blipFill>
          <a:blip r:embed="rId8"/>
          <a:srcRect/>
          <a:stretch>
            <a:fillRect/>
          </a:stretch>
        </p:blipFill>
        <p:spPr bwMode="auto">
          <a:xfrm>
            <a:off x="4500563" y="4000500"/>
            <a:ext cx="1751012" cy="2643188"/>
          </a:xfrm>
          <a:prstGeom prst="rect">
            <a:avLst/>
          </a:prstGeom>
          <a:noFill/>
          <a:ln w="9525">
            <a:noFill/>
            <a:miter lim="800000"/>
            <a:headEnd/>
            <a:tailEnd/>
          </a:ln>
        </p:spPr>
      </p:pic>
      <p:pic>
        <p:nvPicPr>
          <p:cNvPr id="23561" name="Picture 14" descr="http://images.mylot.com/userImages/images/postphotos/2323928.jpg"/>
          <p:cNvPicPr>
            <a:picLocks noChangeAspect="1" noChangeArrowheads="1"/>
          </p:cNvPicPr>
          <p:nvPr/>
        </p:nvPicPr>
        <p:blipFill>
          <a:blip r:embed="rId9"/>
          <a:srcRect/>
          <a:stretch>
            <a:fillRect/>
          </a:stretch>
        </p:blipFill>
        <p:spPr bwMode="auto">
          <a:xfrm>
            <a:off x="2357438" y="4000500"/>
            <a:ext cx="1785937" cy="2692400"/>
          </a:xfrm>
          <a:prstGeom prst="rect">
            <a:avLst/>
          </a:prstGeom>
          <a:noFill/>
          <a:ln w="9525">
            <a:noFill/>
            <a:miter lim="800000"/>
            <a:headEnd/>
            <a:tailEnd/>
          </a:ln>
        </p:spPr>
      </p:pic>
      <p:pic>
        <p:nvPicPr>
          <p:cNvPr id="23562" name="Picture 18" descr="http://img1.fantasticfiction.co.uk/images/n41/n209680.jpg"/>
          <p:cNvPicPr>
            <a:picLocks noChangeAspect="1" noChangeArrowheads="1"/>
          </p:cNvPicPr>
          <p:nvPr/>
        </p:nvPicPr>
        <p:blipFill>
          <a:blip r:embed="rId10"/>
          <a:srcRect/>
          <a:stretch>
            <a:fillRect/>
          </a:stretch>
        </p:blipFill>
        <p:spPr bwMode="auto">
          <a:xfrm>
            <a:off x="6786563" y="1000125"/>
            <a:ext cx="1873250" cy="26733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srcRect/>
          <a:tile tx="0" ty="0" sx="100000" sy="100000" flip="none" algn="tl"/>
        </a:blipFill>
        <a:effectLst/>
      </p:bgPr>
    </p:bg>
    <p:spTree>
      <p:nvGrpSpPr>
        <p:cNvPr id="1" name=""/>
        <p:cNvGrpSpPr/>
        <p:nvPr/>
      </p:nvGrpSpPr>
      <p:grpSpPr>
        <a:xfrm>
          <a:off x="0" y="0"/>
          <a:ext cx="0" cy="0"/>
          <a:chOff x="0" y="0"/>
          <a:chExt cx="0" cy="0"/>
        </a:xfrm>
      </p:grpSpPr>
      <p:pic>
        <p:nvPicPr>
          <p:cNvPr id="24578" name="Picture 16" descr="http://chuckpalahniuk.net/files/images/books/lullaby-us-trade-1.jpg"/>
          <p:cNvPicPr>
            <a:picLocks noChangeAspect="1" noChangeArrowheads="1"/>
          </p:cNvPicPr>
          <p:nvPr/>
        </p:nvPicPr>
        <p:blipFill>
          <a:blip r:embed="rId3"/>
          <a:srcRect/>
          <a:stretch>
            <a:fillRect/>
          </a:stretch>
        </p:blipFill>
        <p:spPr bwMode="auto">
          <a:xfrm>
            <a:off x="428625" y="1214438"/>
            <a:ext cx="2857500" cy="4451350"/>
          </a:xfrm>
          <a:prstGeom prst="rect">
            <a:avLst/>
          </a:prstGeom>
          <a:noFill/>
          <a:ln w="9525">
            <a:noFill/>
            <a:miter lim="800000"/>
            <a:headEnd/>
            <a:tailEnd/>
          </a:ln>
        </p:spPr>
      </p:pic>
      <p:sp>
        <p:nvSpPr>
          <p:cNvPr id="24579" name="TextBox 2"/>
          <p:cNvSpPr txBox="1">
            <a:spLocks noChangeArrowheads="1"/>
          </p:cNvSpPr>
          <p:nvPr/>
        </p:nvSpPr>
        <p:spPr bwMode="auto">
          <a:xfrm>
            <a:off x="3786188" y="500063"/>
            <a:ext cx="4857750" cy="5908675"/>
          </a:xfrm>
          <a:prstGeom prst="rect">
            <a:avLst/>
          </a:prstGeom>
          <a:solidFill>
            <a:schemeClr val="bg1">
              <a:alpha val="52940"/>
            </a:schemeClr>
          </a:solidFill>
          <a:ln w="9525">
            <a:noFill/>
            <a:miter lim="800000"/>
            <a:headEnd/>
            <a:tailEnd/>
          </a:ln>
        </p:spPr>
        <p:txBody>
          <a:bodyPr>
            <a:spAutoFit/>
          </a:bodyPr>
          <a:lstStyle/>
          <a:p>
            <a:pPr algn="just"/>
            <a:r>
              <a:rPr lang="en-US">
                <a:latin typeface="Cambria" pitchFamily="18" charset="0"/>
              </a:rPr>
              <a:t>Chuck’s work has always been infused with personal experience, and his next novel, </a:t>
            </a:r>
            <a:r>
              <a:rPr lang="en-US" i="1">
                <a:latin typeface="Cambria" pitchFamily="18" charset="0"/>
              </a:rPr>
              <a:t>Lullaby</a:t>
            </a:r>
            <a:r>
              <a:rPr lang="en-US">
                <a:latin typeface="Cambria" pitchFamily="18" charset="0"/>
              </a:rPr>
              <a:t>, was no exception. Chuck credits writing </a:t>
            </a:r>
            <a:r>
              <a:rPr lang="en-US" i="1">
                <a:latin typeface="Cambria" pitchFamily="18" charset="0"/>
              </a:rPr>
              <a:t>Lullaby</a:t>
            </a:r>
            <a:r>
              <a:rPr lang="en-US">
                <a:latin typeface="Cambria" pitchFamily="18" charset="0"/>
              </a:rPr>
              <a:t> with helping him cope with the tragic death of his father.</a:t>
            </a:r>
            <a:endParaRPr lang="ru-RU">
              <a:latin typeface="Cambria" pitchFamily="18" charset="0"/>
            </a:endParaRPr>
          </a:p>
          <a:p>
            <a:pPr algn="just"/>
            <a:r>
              <a:rPr lang="en-US">
                <a:latin typeface="Cambria" pitchFamily="18" charset="0"/>
              </a:rPr>
              <a:t>The year 1999 brought a series of great personal tragedies to Palahniuk's life. At that time, his father, Fred Palahniuk, had started dating a woman named Donna Fontaine. He met her trough a personal ad soon after her former boyfriend, Dale Shackleford, had been imprisoned for sexual abuse. Shackleford had vowed to kill Fontaine as soon as he was released from prison. After his release, Shackleford followed Fontaine and the senior Palahniuk to Fontaine's home after they had gone out for a date. Shackleford then shot them both and dragged their bodies into Fontaine's cabin home, which he then set afire. That man was found guilty and sentenced to death in 2001. </a:t>
            </a:r>
            <a:endParaRPr lang="ru-RU">
              <a:latin typeface="Cambria" pitchFamily="18" charset="0"/>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5602" name="TextBox 1"/>
          <p:cNvSpPr txBox="1">
            <a:spLocks noChangeArrowheads="1"/>
          </p:cNvSpPr>
          <p:nvPr/>
        </p:nvSpPr>
        <p:spPr bwMode="auto">
          <a:xfrm>
            <a:off x="5357813" y="2500313"/>
            <a:ext cx="3429000" cy="3232150"/>
          </a:xfrm>
          <a:prstGeom prst="rect">
            <a:avLst/>
          </a:prstGeom>
          <a:noFill/>
          <a:ln w="9525">
            <a:noFill/>
            <a:miter lim="800000"/>
            <a:headEnd/>
            <a:tailEnd/>
          </a:ln>
        </p:spPr>
        <p:txBody>
          <a:bodyPr>
            <a:spAutoFit/>
          </a:bodyPr>
          <a:lstStyle/>
          <a:p>
            <a:r>
              <a:rPr lang="en-US" sz="2400">
                <a:latin typeface="Georgia" pitchFamily="18" charset="0"/>
              </a:rPr>
              <a:t>“That's why I write, because life never works except in retrospect. You can't control life, at least you can control your version.” </a:t>
            </a:r>
          </a:p>
          <a:p>
            <a:pPr algn="r"/>
            <a:r>
              <a:rPr lang="en-US" i="1">
                <a:latin typeface="Georgia" pitchFamily="18" charset="0"/>
              </a:rPr>
              <a:t>(</a:t>
            </a:r>
            <a:r>
              <a:rPr lang="ru-RU" i="1">
                <a:latin typeface="Georgia" pitchFamily="18" charset="0"/>
              </a:rPr>
              <a:t>Stranger Than Fiction</a:t>
            </a:r>
            <a:r>
              <a:rPr lang="en-US" i="1">
                <a:latin typeface="Georgia" pitchFamily="18" charset="0"/>
              </a:rPr>
              <a:t>)</a:t>
            </a:r>
            <a:endParaRPr lang="ru-RU">
              <a:latin typeface="Georgia" pitchFamily="18" charset="0"/>
            </a:endParaRPr>
          </a:p>
          <a:p>
            <a:endParaRPr lang="ru-RU">
              <a:latin typeface="Calibri" pitchFamily="34" charset="0"/>
            </a:endParaRPr>
          </a:p>
        </p:txBody>
      </p:sp>
    </p:spTree>
  </p:cSld>
  <p:clrMapOvr>
    <a:masterClrMapping/>
  </p:clrMapOvr>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368</TotalTime>
  <Words>429</Words>
  <Application>Microsoft Office PowerPoint</Application>
  <PresentationFormat>Экран (4:3)</PresentationFormat>
  <Paragraphs>27</Paragraphs>
  <Slides>11</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11</vt:i4>
      </vt:variant>
    </vt:vector>
  </HeadingPairs>
  <TitlesOfParts>
    <vt:vector size="12" baseType="lpstr">
      <vt:lpstr>Тема Office</vt:lpstr>
      <vt:lpstr>Charles Michael Palahniuk</vt:lpstr>
      <vt:lpstr>Слайд 2</vt:lpstr>
      <vt:lpstr>Слайд 3</vt:lpstr>
      <vt:lpstr>Palahniuk began writing fiction in his mid-thirties. At the time he was attending workshops for writers to meet new friends. Tom Spanbauer, the host, largely inspired Palahniuk's minimalistic writing style.</vt:lpstr>
      <vt:lpstr>Слайд 5</vt:lpstr>
      <vt:lpstr>Слайд 6</vt:lpstr>
      <vt:lpstr>Due to this success, Chuck was given free reign, creatively.</vt:lpstr>
      <vt:lpstr>Слайд 8</vt:lpstr>
      <vt:lpstr>Слайд 9</vt:lpstr>
      <vt:lpstr>Слайд 10</vt:lpstr>
      <vt:lpstr>Слайд 11</vt:lpstr>
    </vt:vector>
  </TitlesOfParts>
  <Company>Microsoft</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dc:creator>Admin</dc:creator>
  <cp:lastModifiedBy>Ольга</cp:lastModifiedBy>
  <cp:revision>53</cp:revision>
  <dcterms:created xsi:type="dcterms:W3CDTF">2012-10-16T15:52:14Z</dcterms:created>
  <dcterms:modified xsi:type="dcterms:W3CDTF">2014-04-15T16:30:24Z</dcterms:modified>
</cp:coreProperties>
</file>